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6" r:id="rId1"/>
  </p:sldMasterIdLst>
  <p:notesMasterIdLst>
    <p:notesMasterId r:id="rId17"/>
  </p:notesMasterIdLst>
  <p:handoutMasterIdLst>
    <p:handoutMasterId r:id="rId18"/>
  </p:handoutMasterIdLst>
  <p:sldIdLst>
    <p:sldId id="427" r:id="rId2"/>
    <p:sldId id="432" r:id="rId3"/>
    <p:sldId id="398" r:id="rId4"/>
    <p:sldId id="393" r:id="rId5"/>
    <p:sldId id="422" r:id="rId6"/>
    <p:sldId id="399" r:id="rId7"/>
    <p:sldId id="435" r:id="rId8"/>
    <p:sldId id="411" r:id="rId9"/>
    <p:sldId id="436" r:id="rId10"/>
    <p:sldId id="429" r:id="rId11"/>
    <p:sldId id="431" r:id="rId12"/>
    <p:sldId id="408" r:id="rId13"/>
    <p:sldId id="416" r:id="rId14"/>
    <p:sldId id="433" r:id="rId15"/>
    <p:sldId id="434" r:id="rId16"/>
  </p:sldIdLst>
  <p:sldSz cx="9144000" cy="6858000" type="screen4x3"/>
  <p:notesSz cx="7023100" cy="9309100"/>
  <p:embeddedFontLst>
    <p:embeddedFont>
      <p:font typeface="Freestyle Script" panose="030804020302050B0404" pitchFamily="66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3C3C"/>
    <a:srgbClr val="757575"/>
    <a:srgbClr val="068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89" autoAdjust="0"/>
    <p:restoredTop sz="94624" autoAdjust="0"/>
  </p:normalViewPr>
  <p:slideViewPr>
    <p:cSldViewPr>
      <p:cViewPr>
        <p:scale>
          <a:sx n="72" d="100"/>
          <a:sy n="72" d="100"/>
        </p:scale>
        <p:origin x="-686" y="29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37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2" d="100"/>
        <a:sy n="122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285" y="-8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1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5A78326-C118-48B8-9333-27327D2D7B6D}" type="datetimeFigureOut">
              <a:rPr lang="en-CA" smtClean="0"/>
              <a:t>30/03/2015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916705A-F36E-468F-BB4B-385C0FCA295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26575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5A3A44E-0963-49BA-9761-0F50CB7981A8}" type="datetimeFigureOut">
              <a:rPr lang="en-US" smtClean="0"/>
              <a:pPr/>
              <a:t>3/30/2015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6F2BC6B-31C4-4045-8B70-6FFF7BE178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767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BC6B-31C4-4045-8B70-6FFF7BE178E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33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BC6B-31C4-4045-8B70-6FFF7BE178E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52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BC6B-31C4-4045-8B70-6FFF7BE178E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584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BC6B-31C4-4045-8B70-6FFF7BE178E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58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BC6B-31C4-4045-8B70-6FFF7BE178E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58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Retail sales optimization is more important than ever. </a:t>
            </a:r>
          </a:p>
          <a:p>
            <a:endParaRPr lang="en-US" dirty="0"/>
          </a:p>
          <a:p>
            <a:r>
              <a:rPr lang="en-US" dirty="0" smtClean="0"/>
              <a:t>New </a:t>
            </a:r>
            <a:r>
              <a:rPr lang="en-US" dirty="0"/>
              <a:t>technologies are enabling </a:t>
            </a:r>
            <a:r>
              <a:rPr lang="en-US" dirty="0" smtClean="0"/>
              <a:t> new retail experiences, and so</a:t>
            </a:r>
          </a:p>
          <a:p>
            <a:endParaRPr lang="en-US" dirty="0"/>
          </a:p>
          <a:p>
            <a:r>
              <a:rPr lang="en-US" dirty="0"/>
              <a:t>Consumers </a:t>
            </a:r>
            <a:r>
              <a:rPr lang="en-US" dirty="0" smtClean="0"/>
              <a:t>expect </a:t>
            </a:r>
            <a:r>
              <a:rPr lang="en-US" dirty="0"/>
              <a:t>brands to raise their game at Bricks &amp; Mortar retail.  </a:t>
            </a:r>
            <a:endParaRPr lang="en-CA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BC6B-31C4-4045-8B70-6FFF7BE178E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423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BC6B-31C4-4045-8B70-6FFF7BE178E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914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7065" y="1583342"/>
            <a:ext cx="6400800" cy="1752600"/>
          </a:xfrm>
        </p:spPr>
        <p:txBody>
          <a:bodyPr/>
          <a:lstStyle>
            <a:lvl1pPr marL="0" indent="0" algn="l">
              <a:buFont typeface="Arial"/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876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5849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>
            <a:normAutofit/>
          </a:bodyPr>
          <a:lstStyle>
            <a:lvl1pPr algn="ctr">
              <a:defRPr sz="2800" b="1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1828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028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6708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0096f98d-97b8-4744-a75a-e0c19993586d" descr="9175AD3F-9820-49C9-9C13-53908E4C45B7@hq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7017" y="1654316"/>
            <a:ext cx="5248275" cy="105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 userDrawn="1"/>
        </p:nvSpPr>
        <p:spPr>
          <a:xfrm>
            <a:off x="0" y="2568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244289"/>
                </a:solidFill>
                <a:latin typeface="Freestyle Script" pitchFamily="66" charset="0"/>
              </a:rPr>
              <a:t>Thank You</a:t>
            </a:r>
            <a:endParaRPr lang="en-US" sz="4000" b="1" dirty="0">
              <a:solidFill>
                <a:srgbClr val="244289"/>
              </a:solidFill>
              <a:latin typeface="Freestyle Script" pitchFamily="66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320040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57575"/>
                </a:solidFill>
              </a:rPr>
              <a:t>Maxwell Goldstein</a:t>
            </a:r>
          </a:p>
          <a:p>
            <a:pPr algn="ctr"/>
            <a:r>
              <a:rPr lang="en-US" dirty="0" smtClean="0">
                <a:solidFill>
                  <a:srgbClr val="757575"/>
                </a:solidFill>
              </a:rPr>
              <a:t>Cameron Waldie</a:t>
            </a:r>
          </a:p>
          <a:p>
            <a:pPr algn="ctr"/>
            <a:r>
              <a:rPr lang="en-US" dirty="0" smtClean="0">
                <a:solidFill>
                  <a:srgbClr val="757575"/>
                </a:solidFill>
              </a:rPr>
              <a:t>Carmanah Signs</a:t>
            </a:r>
          </a:p>
          <a:p>
            <a:pPr algn="ctr"/>
            <a:r>
              <a:rPr lang="en-US" dirty="0" err="1" smtClean="0">
                <a:solidFill>
                  <a:srgbClr val="757575"/>
                </a:solidFill>
              </a:rPr>
              <a:t>www.carmanahsigns.com</a:t>
            </a:r>
            <a:endParaRPr lang="en-US" dirty="0" smtClean="0">
              <a:solidFill>
                <a:srgbClr val="7575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927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3589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1752600"/>
          </a:xfrm>
        </p:spPr>
        <p:txBody>
          <a:bodyPr/>
          <a:lstStyle>
            <a:lvl1pPr marL="342900" indent="-342900" algn="l">
              <a:buFont typeface="Arial"/>
              <a:buChar char="•"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619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8973" y="1664262"/>
            <a:ext cx="6400800" cy="1752600"/>
          </a:xfrm>
        </p:spPr>
        <p:txBody>
          <a:bodyPr/>
          <a:lstStyle>
            <a:lvl1pPr marL="0" indent="0" algn="l">
              <a:buFont typeface="Arial"/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732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71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utterstock_114109927-bw.jpg"/>
          <p:cNvPicPr>
            <a:picLocks noChangeAspect="1"/>
          </p:cNvPicPr>
          <p:nvPr userDrawn="1"/>
        </p:nvPicPr>
        <p:blipFill>
          <a:blip r:embed="rId2" cstate="print"/>
          <a:srcRect l="10891" t="8812" b="21672"/>
          <a:stretch>
            <a:fillRect/>
          </a:stretch>
        </p:blipFill>
        <p:spPr>
          <a:xfrm>
            <a:off x="0" y="0"/>
            <a:ext cx="9144000" cy="5410200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3644901"/>
            <a:ext cx="9144000" cy="2222500"/>
          </a:xfrm>
          <a:prstGeom prst="rect">
            <a:avLst/>
          </a:prstGeom>
          <a:solidFill>
            <a:srgbClr val="0680C7">
              <a:alpha val="39216"/>
            </a:srgb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3822700"/>
            <a:ext cx="9144000" cy="2044700"/>
          </a:xfrm>
          <a:prstGeom prst="rect">
            <a:avLst/>
          </a:prstGeom>
          <a:solidFill>
            <a:srgbClr val="0680C7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626748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100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31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00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499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13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pic>
        <p:nvPicPr>
          <p:cNvPr id="7" name="Picture 6" descr="Carmanah Logo.png"/>
          <p:cNvPicPr>
            <a:picLocks noChangeAspect="1"/>
          </p:cNvPicPr>
          <p:nvPr/>
        </p:nvPicPr>
        <p:blipFill>
          <a:blip r:embed="rId15" cstate="print"/>
          <a:srcRect b="10174"/>
          <a:stretch>
            <a:fillRect/>
          </a:stretch>
        </p:blipFill>
        <p:spPr>
          <a:xfrm>
            <a:off x="117767" y="6172202"/>
            <a:ext cx="1394268" cy="586163"/>
          </a:xfrm>
          <a:prstGeom prst="rect">
            <a:avLst/>
          </a:prstGeom>
          <a:effectLst/>
        </p:spPr>
      </p:pic>
      <p:pic>
        <p:nvPicPr>
          <p:cNvPr id="8" name="Picture 7" descr="STRATACACHE_LOGO_PNG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204367" y="6196941"/>
            <a:ext cx="1828804" cy="64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1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457200" rtl="0" eaLnBrk="1" latinLnBrk="0" hangingPunct="1">
        <a:spcBef>
          <a:spcPct val="20000"/>
        </a:spcBef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514800" algn="l" defTabSz="457200" rtl="0" eaLnBrk="1" latinLnBrk="0" hangingPunct="1">
        <a:spcBef>
          <a:spcPct val="20000"/>
        </a:spcBef>
        <a:buFont typeface="Wingdings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514800" algn="l" defTabSz="457200" rtl="0" eaLnBrk="1" latinLnBrk="0" hangingPunct="1">
        <a:spcBef>
          <a:spcPct val="20000"/>
        </a:spcBef>
        <a:buFont typeface="Wingdings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514800" algn="l" defTabSz="457200" rtl="0" eaLnBrk="1" latinLnBrk="0" hangingPunct="1">
        <a:spcBef>
          <a:spcPct val="20000"/>
        </a:spcBef>
        <a:buFont typeface="Wingdings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514800" algn="l" defTabSz="457200" rtl="0" eaLnBrk="1" latinLnBrk="0" hangingPunct="1">
        <a:spcBef>
          <a:spcPct val="20000"/>
        </a:spcBef>
        <a:buFont typeface="Wingdings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09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57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400" dirty="0"/>
              <a:t>Investing in Technology at Lottery </a:t>
            </a:r>
            <a:r>
              <a:rPr lang="en-US" sz="4400" dirty="0" smtClean="0"/>
              <a:t>Retail</a:t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pic>
        <p:nvPicPr>
          <p:cNvPr id="2" name="Picture 1" descr="PGRI-title-slide-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118110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346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cs typeface="Cabin" panose="020B0604020202020204" charset="0"/>
              </a:rPr>
              <a:t>BCLC Retail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7772400" cy="403859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STRATACACHE manages an independent </a:t>
            </a:r>
            <a:r>
              <a:rPr lang="en-US" dirty="0"/>
              <a:t>digital sign network on behalf of </a:t>
            </a:r>
            <a:r>
              <a:rPr lang="en-US" dirty="0" smtClean="0"/>
              <a:t>BCLC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200" dirty="0" smtClean="0"/>
          </a:p>
        </p:txBody>
      </p:sp>
      <p:pic>
        <p:nvPicPr>
          <p:cNvPr id="7" name="Picture 2" descr="C:\Users\cameron.waldie\Dropbox (CSI)\Photos\BCLC photos\iPhone retail images from Roy\DDM - Shefiel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968" b="-48968"/>
          <a:stretch>
            <a:fillRect/>
          </a:stretch>
        </p:blipFill>
        <p:spPr bwMode="auto">
          <a:xfrm>
            <a:off x="4267200" y="1143000"/>
            <a:ext cx="4770906" cy="6297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04800" y="2514600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pPr marL="1085850" indent="-342900">
              <a:buFont typeface="+mj-lt"/>
              <a:buAutoNum type="arabicPeriod"/>
            </a:pPr>
            <a:r>
              <a:rPr lang="en-US" sz="2800" dirty="0"/>
              <a:t>Screens at </a:t>
            </a:r>
            <a:r>
              <a:rPr lang="en-US" sz="2800" dirty="0" smtClean="0"/>
              <a:t>retailers</a:t>
            </a:r>
            <a:endParaRPr lang="en-US" sz="2800" dirty="0"/>
          </a:p>
          <a:p>
            <a:pPr marL="1085850" indent="-342900">
              <a:buFont typeface="+mj-lt"/>
              <a:buAutoNum type="arabicPeriod"/>
            </a:pPr>
            <a:r>
              <a:rPr lang="en-US" sz="2800" dirty="0"/>
              <a:t>Video Walls</a:t>
            </a:r>
          </a:p>
          <a:p>
            <a:pPr marL="1085850" indent="-342900">
              <a:buFont typeface="+mj-lt"/>
              <a:buAutoNum type="arabicPeriod"/>
            </a:pPr>
            <a:r>
              <a:rPr lang="en-US" sz="2800" dirty="0"/>
              <a:t>Interactive experiences</a:t>
            </a:r>
          </a:p>
        </p:txBody>
      </p:sp>
    </p:spTree>
    <p:extLst>
      <p:ext uri="{BB962C8B-B14F-4D97-AF65-F5344CB8AC3E}">
        <p14:creationId xmlns:p14="http://schemas.microsoft.com/office/powerpoint/2010/main" val="250558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BCLC  Signature Store - Gestural Video Wall  </a:t>
            </a:r>
            <a:r>
              <a:rPr lang="en-CA" dirty="0"/>
              <a:t/>
            </a:r>
            <a:br>
              <a:rPr lang="en-CA" dirty="0"/>
            </a:br>
            <a:endParaRPr lang="en-US" dirty="0"/>
          </a:p>
        </p:txBody>
      </p:sp>
      <p:pic>
        <p:nvPicPr>
          <p:cNvPr id="6" name="Picture 2" descr="C:\Users\cameron.waldie\Dropbox (CSI)\aaPresentations\Raw Images\Metrotown Mall\IMG_20140529_0948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 bwMode="auto">
          <a:xfrm>
            <a:off x="457200" y="1295400"/>
            <a:ext cx="8229600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28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Digital Play Stations</a:t>
            </a:r>
            <a:endParaRPr lang="en-US" sz="40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524002"/>
            <a:ext cx="4572000" cy="45259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Large LCD display plus touch </a:t>
            </a:r>
            <a:r>
              <a:rPr lang="en-US" dirty="0" smtClean="0"/>
              <a:t>tablet</a:t>
            </a:r>
            <a:r>
              <a:rPr lang="en-US" dirty="0"/>
              <a:t> </a:t>
            </a:r>
            <a:r>
              <a:rPr lang="en-US" dirty="0" smtClean="0"/>
              <a:t>&amp; ticket </a:t>
            </a:r>
            <a:r>
              <a:rPr lang="en-US" dirty="0"/>
              <a:t>checker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CTA </a:t>
            </a:r>
            <a:r>
              <a:rPr lang="en-US" dirty="0"/>
              <a:t>&amp; </a:t>
            </a:r>
            <a:r>
              <a:rPr lang="en-US" dirty="0" smtClean="0"/>
              <a:t>Advertising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Product </a:t>
            </a:r>
            <a:r>
              <a:rPr lang="en-US" dirty="0"/>
              <a:t>&amp; play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Facilitates quick picks &amp; reduces congestion at cash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/>
              <a:t>Come see it at NAPSL</a:t>
            </a:r>
            <a:r>
              <a:rPr lang="en-US" b="1" i="1" dirty="0" smtClean="0"/>
              <a:t>!</a:t>
            </a:r>
            <a:endParaRPr lang="en-US" b="1" i="1" dirty="0"/>
          </a:p>
        </p:txBody>
      </p:sp>
      <p:pic>
        <p:nvPicPr>
          <p:cNvPr id="8" name="Content Placeholder 4" descr="C_Rev1_Pers1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3" r="-9453"/>
          <a:stretch>
            <a:fillRect/>
          </a:stretch>
        </p:blipFill>
        <p:spPr>
          <a:xfrm>
            <a:off x="4724399" y="1219200"/>
            <a:ext cx="4462979" cy="5001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32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0" y="1371600"/>
            <a:ext cx="8153400" cy="4648200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/>
              <a:t>Competition for consumers attention </a:t>
            </a:r>
            <a:r>
              <a:rPr lang="en-US" sz="3200" dirty="0" smtClean="0"/>
              <a:t>is </a:t>
            </a:r>
            <a:r>
              <a:rPr lang="en-US" sz="3200" dirty="0"/>
              <a:t>increasing as consumers are making </a:t>
            </a:r>
            <a:r>
              <a:rPr lang="en-US" sz="3200" dirty="0" smtClean="0"/>
              <a:t>fewer </a:t>
            </a:r>
            <a:r>
              <a:rPr lang="en-US" sz="3200" dirty="0"/>
              <a:t>trips to stores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Digital engagement at retail is a necessity to reach your </a:t>
            </a:r>
            <a:r>
              <a:rPr lang="en-US" sz="3200" dirty="0" smtClean="0"/>
              <a:t>audience where they shop</a:t>
            </a: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Locations without dynamic media </a:t>
            </a:r>
            <a:r>
              <a:rPr lang="en-US" sz="3200" dirty="0" smtClean="0"/>
              <a:t>risk</a:t>
            </a:r>
            <a:r>
              <a:rPr lang="en-US" sz="3200" dirty="0"/>
              <a:t> </a:t>
            </a:r>
            <a:r>
              <a:rPr lang="en-US" sz="3200" dirty="0" smtClean="0"/>
              <a:t>being </a:t>
            </a:r>
            <a:r>
              <a:rPr lang="en-US" sz="3200" dirty="0"/>
              <a:t>seen as </a:t>
            </a:r>
            <a:r>
              <a:rPr lang="en-US" sz="3200" dirty="0" smtClean="0"/>
              <a:t>“stale” or “outdated” 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Summary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4495" y="6263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33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34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Charlie Expression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885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The need to invest in Digital at Retail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371600"/>
            <a:ext cx="8077200" cy="4267200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200" dirty="0" smtClean="0"/>
              <a:t>Latest consumer </a:t>
            </a:r>
            <a:r>
              <a:rPr lang="en-US" sz="3200" dirty="0"/>
              <a:t>store visit </a:t>
            </a:r>
            <a:r>
              <a:rPr lang="en-US" sz="3200" dirty="0" smtClean="0"/>
              <a:t>data - </a:t>
            </a:r>
            <a:r>
              <a:rPr lang="en-US" dirty="0" smtClean="0"/>
              <a:t>Kantar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sz="3200" dirty="0" smtClean="0"/>
              <a:t>Latest TV </a:t>
            </a:r>
            <a:r>
              <a:rPr lang="en-US" sz="3200" dirty="0"/>
              <a:t>Ad s</a:t>
            </a:r>
            <a:r>
              <a:rPr lang="en-US" sz="3200" dirty="0" smtClean="0"/>
              <a:t>pend data - </a:t>
            </a:r>
            <a:r>
              <a:rPr lang="en-US" dirty="0" smtClean="0"/>
              <a:t>Wall Street Journal</a:t>
            </a:r>
          </a:p>
          <a:p>
            <a:endParaRPr lang="en-US" sz="800" dirty="0"/>
          </a:p>
          <a:p>
            <a:pPr marL="342900" indent="-342900">
              <a:buFont typeface="Arial"/>
              <a:buChar char="•"/>
            </a:pPr>
            <a:r>
              <a:rPr lang="en-US" sz="3200" dirty="0" smtClean="0"/>
              <a:t>Examples of large scale digital sign deployments</a:t>
            </a:r>
            <a:endParaRPr lang="en-US" sz="3200" dirty="0"/>
          </a:p>
          <a:p>
            <a:pPr marL="342900" indent="-342900">
              <a:buFont typeface="Arial"/>
              <a:buChar char="•"/>
            </a:pPr>
            <a:r>
              <a:rPr lang="en-US" sz="3200" dirty="0" smtClean="0"/>
              <a:t>Examples of Lottery digital signs at retail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2808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524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E3C3C"/>
                </a:solidFill>
                <a:latin typeface="+mj-lt"/>
              </a:rPr>
              <a:t>Why is this evolution important?</a:t>
            </a:r>
            <a:endParaRPr lang="en-US" sz="3200" dirty="0">
              <a:solidFill>
                <a:srgbClr val="3E3C3C"/>
              </a:solidFill>
              <a:latin typeface="+mj-lt"/>
            </a:endParaRPr>
          </a:p>
        </p:txBody>
      </p:sp>
      <p:pic>
        <p:nvPicPr>
          <p:cNvPr id="4" name="Picture 3" descr="Kantar_Retail_Shopper_Webinar-July_2014-1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" y="304800"/>
            <a:ext cx="9137904" cy="555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7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spaper-Tit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8400" y="30071"/>
            <a:ext cx="20193000" cy="11358564"/>
          </a:xfrm>
          <a:prstGeom prst="rect">
            <a:avLst/>
          </a:prstGeom>
        </p:spPr>
      </p:pic>
      <p:pic>
        <p:nvPicPr>
          <p:cNvPr id="8" name="Picture 7" descr="Newspaper-Article.png"/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9144000" cy="4648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sym typeface="Wingdings" pitchFamily="2" charset="2"/>
            </a:endParaRPr>
          </a:p>
          <a:p>
            <a:r>
              <a:rPr lang="en-US" sz="2400" dirty="0" smtClean="0">
                <a:sym typeface="Wingdings" pitchFamily="2" charset="2"/>
              </a:rPr>
              <a:t>“</a:t>
            </a:r>
            <a:r>
              <a:rPr lang="en-US" sz="2400" dirty="0">
                <a:sym typeface="Wingdings" pitchFamily="2" charset="2"/>
              </a:rPr>
              <a:t>Over the Top” content </a:t>
            </a:r>
            <a:r>
              <a:rPr lang="en-US" dirty="0" smtClean="0">
                <a:sym typeface="Wingdings" pitchFamily="2" charset="2"/>
              </a:rPr>
              <a:t>services</a:t>
            </a:r>
            <a:r>
              <a:rPr lang="en-US" sz="2400" dirty="0" smtClean="0">
                <a:sym typeface="Wingdings" pitchFamily="2" charset="2"/>
              </a:rPr>
              <a:t> are reducing TV ad sales (Netflix</a:t>
            </a:r>
            <a:r>
              <a:rPr lang="en-US" sz="2400" dirty="0">
                <a:sym typeface="Wingdings" pitchFamily="2" charset="2"/>
              </a:rPr>
              <a:t>, Apple TV, </a:t>
            </a:r>
            <a:r>
              <a:rPr lang="en-US" sz="2400" dirty="0" smtClean="0">
                <a:sym typeface="Wingdings" pitchFamily="2" charset="2"/>
              </a:rPr>
              <a:t>Hulu)</a:t>
            </a:r>
            <a:endParaRPr lang="en-US" sz="2400" dirty="0" smtClean="0"/>
          </a:p>
          <a:p>
            <a:r>
              <a:rPr lang="en-US" sz="2400" dirty="0" smtClean="0"/>
              <a:t>“ Upfronts”  could sink 7% from last year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10%  decrease for Broadcast channels</a:t>
            </a:r>
            <a:endParaRPr lang="en-US" sz="20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5%  decrease for Cable channels</a:t>
            </a:r>
          </a:p>
          <a:p>
            <a:pPr marL="400050" lvl="1" indent="0">
              <a:buNone/>
            </a:pPr>
            <a:r>
              <a:rPr lang="en-US" sz="2000" i="1" dirty="0" smtClean="0"/>
              <a:t>(according to Magna Global/Interpublic)</a:t>
            </a:r>
          </a:p>
          <a:p>
            <a:pPr marL="0" indent="0">
              <a:buNone/>
            </a:pPr>
            <a:endParaRPr lang="en-US" sz="800" dirty="0" smtClean="0"/>
          </a:p>
          <a:p>
            <a:pPr>
              <a:buFont typeface="Wingdings" pitchFamily="2" charset="2"/>
              <a:buChar char="è"/>
            </a:pPr>
            <a:r>
              <a:rPr lang="en-US" sz="2400" dirty="0" smtClean="0">
                <a:sym typeface="Wingdings" pitchFamily="2" charset="2"/>
              </a:rPr>
              <a:t>Brands need new ways to influence consumers  at retail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978374"/>
            <a:ext cx="4924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alibri" pitchFamily="34" charset="0"/>
              <a:buChar char="—"/>
            </a:pPr>
            <a:r>
              <a:rPr lang="en-US" sz="2400" i="1" dirty="0" smtClean="0"/>
              <a:t>Wall Street Journal</a:t>
            </a:r>
            <a:r>
              <a:rPr lang="en-US" sz="2400" dirty="0" smtClean="0"/>
              <a:t>, March 26, 2015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55249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Digital Natives Expect Digital Experience</a:t>
            </a:r>
            <a:endParaRPr lang="en-US" sz="4000" b="1" dirty="0"/>
          </a:p>
        </p:txBody>
      </p:sp>
      <p:pic>
        <p:nvPicPr>
          <p:cNvPr id="3074" name="Picture 2" descr="C:\Users\Max Goldstein\Pictures\2012-08-04 16.33.5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06" r="-17906"/>
          <a:stretch>
            <a:fillRect/>
          </a:stretch>
        </p:blipFill>
        <p:spPr bwMode="auto"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55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3400" y="1371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dirty="0" smtClean="0">
              <a:solidFill>
                <a:srgbClr val="757575"/>
              </a:solidFill>
              <a:latin typeface="Cabin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1430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rgbClr val="3E3C3C"/>
                </a:solidFill>
                <a:latin typeface="Cabin" pitchFamily="34" charset="0"/>
              </a:rPr>
              <a:t> All of the cool new technology you see here is not a luxury  -              </a:t>
            </a:r>
            <a:r>
              <a:rPr lang="en-US" sz="2400" b="1" i="1" u="sng" dirty="0" smtClean="0">
                <a:solidFill>
                  <a:srgbClr val="3E3C3C"/>
                </a:solidFill>
                <a:latin typeface="Cabin" pitchFamily="34" charset="0"/>
              </a:rPr>
              <a:t>it is expected</a:t>
            </a:r>
            <a:r>
              <a:rPr lang="en-US" sz="2400" b="1" i="1" u="sng" dirty="0" smtClean="0">
                <a:solidFill>
                  <a:srgbClr val="757575"/>
                </a:solidFill>
                <a:latin typeface="Cabin" pitchFamily="34" charset="0"/>
              </a:rPr>
              <a:t>   !   </a:t>
            </a:r>
          </a:p>
        </p:txBody>
      </p:sp>
      <p:pic>
        <p:nvPicPr>
          <p:cNvPr id="8" name="Picture 7" descr="2013-07-16_12-58-12_HD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1752024"/>
            <a:ext cx="3124200" cy="2343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Lowes_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581400"/>
            <a:ext cx="3106041" cy="236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 descr="H&amp;M_Vien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33579" y="2590800"/>
            <a:ext cx="2029021" cy="236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82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3E3C3C"/>
                </a:solidFill>
              </a:rPr>
              <a:t>We are all becoming DIGITAL </a:t>
            </a:r>
            <a:r>
              <a:rPr lang="en-US" sz="3600" dirty="0" smtClean="0">
                <a:solidFill>
                  <a:srgbClr val="3E3C3C"/>
                </a:solidFill>
              </a:rPr>
              <a:t>NATIVES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7793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6002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What does digital at retail look like?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7924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Here </a:t>
            </a:r>
            <a:r>
              <a:rPr lang="en-US" sz="3200" dirty="0"/>
              <a:t>are some examples of large scale </a:t>
            </a:r>
            <a:r>
              <a:rPr lang="en-US" sz="3200" dirty="0" smtClean="0"/>
              <a:t>   STRATACACHE deployments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2963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CA" sz="4000" b="1" dirty="0" smtClean="0"/>
              <a:t>Walmart End-Cap Solution</a:t>
            </a:r>
            <a:endParaRPr lang="en-CA" sz="4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419600" cy="4525963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34,000 </a:t>
            </a:r>
            <a:r>
              <a:rPr lang="en-US" dirty="0" smtClean="0"/>
              <a:t>Tablets on end caps in 3800 stores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Brand-paid advertising &amp; product information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Touch </a:t>
            </a:r>
            <a:r>
              <a:rPr lang="en-US" dirty="0" smtClean="0"/>
              <a:t>enabled shopping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Back-facing product verification </a:t>
            </a:r>
            <a:r>
              <a:rPr lang="en-US" dirty="0" smtClean="0"/>
              <a:t>cameras</a:t>
            </a:r>
            <a:endParaRPr lang="en-US" dirty="0"/>
          </a:p>
        </p:txBody>
      </p:sp>
      <p:pic>
        <p:nvPicPr>
          <p:cNvPr id="7" name="Content Placeholder 6" descr="21_5_Endcap-with-background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4" r="24904"/>
          <a:stretch>
            <a:fillRect/>
          </a:stretch>
        </p:blipFill>
        <p:spPr>
          <a:xfrm>
            <a:off x="4648200" y="1344016"/>
            <a:ext cx="4267200" cy="4782150"/>
          </a:xfrm>
        </p:spPr>
      </p:pic>
    </p:spTree>
    <p:extLst>
      <p:ext uri="{BB962C8B-B14F-4D97-AF65-F5344CB8AC3E}">
        <p14:creationId xmlns:p14="http://schemas.microsoft.com/office/powerpoint/2010/main" val="111503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36"/>
            <a:ext cx="8229600" cy="1143000"/>
          </a:xfrm>
        </p:spPr>
        <p:txBody>
          <a:bodyPr>
            <a:normAutofit/>
          </a:bodyPr>
          <a:lstStyle/>
          <a:p>
            <a:r>
              <a:rPr lang="en-CA" sz="4000" b="1" dirty="0" smtClean="0"/>
              <a:t>McDonalds Menu Boards</a:t>
            </a:r>
            <a:endParaRPr lang="en-CA" sz="4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09600" y="1143000"/>
            <a:ext cx="7924800" cy="304800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STRATACACHE manages 24,000 digital menu boards, internationally</a:t>
            </a:r>
            <a:endParaRPr lang="en-US" sz="28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3" name="Picture 2" descr="fullDMB_McDonald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2" y="2057400"/>
            <a:ext cx="8962153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3400" y="3657600"/>
            <a:ext cx="769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In-store digital advertising </a:t>
            </a:r>
            <a:r>
              <a:rPr lang="en-US" sz="2400" dirty="0" smtClean="0"/>
              <a:t>is </a:t>
            </a:r>
            <a:r>
              <a:rPr lang="en-US" sz="2400" dirty="0"/>
              <a:t>more than just content being </a:t>
            </a:r>
            <a:r>
              <a:rPr lang="en-US" sz="2400" dirty="0" smtClean="0"/>
              <a:t>digital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It </a:t>
            </a:r>
            <a:r>
              <a:rPr lang="en-US" sz="2400" dirty="0"/>
              <a:t>is a network of connected screens that can be triggered to automatically display relevant content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For </a:t>
            </a:r>
            <a:r>
              <a:rPr lang="en-US" sz="2400" dirty="0"/>
              <a:t>example – promote cold </a:t>
            </a:r>
            <a:r>
              <a:rPr lang="en-US" sz="2400" dirty="0" smtClean="0"/>
              <a:t>drink video on </a:t>
            </a:r>
            <a:r>
              <a:rPr lang="en-US" sz="2400" dirty="0"/>
              <a:t>hot </a:t>
            </a:r>
            <a:r>
              <a:rPr lang="en-US" sz="2400" dirty="0" smtClean="0"/>
              <a:t>day, automatically triggered by RSS weather data feed 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995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dy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57699</TotalTime>
  <Words>377</Words>
  <Application>Microsoft Office PowerPoint</Application>
  <PresentationFormat>On-screen Show (4:3)</PresentationFormat>
  <Paragraphs>72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Wingdings</vt:lpstr>
      <vt:lpstr>Freestyle Script</vt:lpstr>
      <vt:lpstr>Calibri</vt:lpstr>
      <vt:lpstr>Cabin</vt:lpstr>
      <vt:lpstr>Body Slides</vt:lpstr>
      <vt:lpstr>  Investing in Technology at Lottery Retail  </vt:lpstr>
      <vt:lpstr>The need to invest in Digital at Retail </vt:lpstr>
      <vt:lpstr>PowerPoint Presentation</vt:lpstr>
      <vt:lpstr>PowerPoint Presentation</vt:lpstr>
      <vt:lpstr>Digital Natives Expect Digital Experience</vt:lpstr>
      <vt:lpstr>We are all becoming DIGITAL NATIVES</vt:lpstr>
      <vt:lpstr>What does digital at retail look like? </vt:lpstr>
      <vt:lpstr>Walmart End-Cap Solution</vt:lpstr>
      <vt:lpstr>McDonalds Menu Boards</vt:lpstr>
      <vt:lpstr>BCLC Retail</vt:lpstr>
      <vt:lpstr>BCLC  Signature Store - Gestural Video Wall   </vt:lpstr>
      <vt:lpstr>Digital Play Stations</vt:lpstr>
      <vt:lpstr>Summary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Paula Polei</dc:creator>
  <cp:lastModifiedBy>Maxwell Goldstein</cp:lastModifiedBy>
  <cp:revision>675</cp:revision>
  <cp:lastPrinted>2015-03-27T18:56:35Z</cp:lastPrinted>
  <dcterms:created xsi:type="dcterms:W3CDTF">2013-05-20T14:26:56Z</dcterms:created>
  <dcterms:modified xsi:type="dcterms:W3CDTF">2015-03-30T21:40:12Z</dcterms:modified>
</cp:coreProperties>
</file>