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02" r:id="rId1"/>
  </p:sldMasterIdLst>
  <p:notesMasterIdLst>
    <p:notesMasterId r:id="rId26"/>
  </p:notesMasterIdLst>
  <p:sldIdLst>
    <p:sldId id="280" r:id="rId2"/>
    <p:sldId id="260" r:id="rId3"/>
    <p:sldId id="281" r:id="rId4"/>
    <p:sldId id="287" r:id="rId5"/>
    <p:sldId id="266" r:id="rId6"/>
    <p:sldId id="267" r:id="rId7"/>
    <p:sldId id="290" r:id="rId8"/>
    <p:sldId id="289" r:id="rId9"/>
    <p:sldId id="288" r:id="rId10"/>
    <p:sldId id="292" r:id="rId11"/>
    <p:sldId id="291" r:id="rId12"/>
    <p:sldId id="293" r:id="rId13"/>
    <p:sldId id="268" r:id="rId14"/>
    <p:sldId id="269" r:id="rId15"/>
    <p:sldId id="295" r:id="rId16"/>
    <p:sldId id="273" r:id="rId17"/>
    <p:sldId id="270" r:id="rId18"/>
    <p:sldId id="277" r:id="rId19"/>
    <p:sldId id="276" r:id="rId20"/>
    <p:sldId id="271" r:id="rId21"/>
    <p:sldId id="282" r:id="rId22"/>
    <p:sldId id="285" r:id="rId23"/>
    <p:sldId id="283" r:id="rId24"/>
    <p:sldId id="284" r:id="rId25"/>
  </p:sldIdLst>
  <p:sldSz cx="9144000" cy="6858000" type="screen4x3"/>
  <p:notesSz cx="7010400" cy="92964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nnifer Westbury" initials="JW" lastIdx="9" clrIdx="0">
    <p:extLst>
      <p:ext uri="{19B8F6BF-5375-455C-9EA6-DF929625EA0E}">
        <p15:presenceInfo xmlns:p15="http://schemas.microsoft.com/office/powerpoint/2012/main" userId="Jennifer Westbury" providerId="None"/>
      </p:ext>
    </p:extLst>
  </p:cmAuthor>
  <p:cmAuthor id="2" name="Trevor Robb" initials="TR" lastIdx="1" clrIdx="1">
    <p:extLst>
      <p:ext uri="{19B8F6BF-5375-455C-9EA6-DF929625EA0E}">
        <p15:presenceInfo xmlns:p15="http://schemas.microsoft.com/office/powerpoint/2012/main" userId="Trevor Robb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11" autoAdjust="0"/>
    <p:restoredTop sz="74159" autoAdjust="0"/>
  </p:normalViewPr>
  <p:slideViewPr>
    <p:cSldViewPr snapToGrid="0">
      <p:cViewPr varScale="1">
        <p:scale>
          <a:sx n="55" d="100"/>
          <a:sy n="55" d="100"/>
        </p:scale>
        <p:origin x="87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2082" y="-3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4F9B99D-020D-407D-909B-DE3F63D2058A}" type="datetimeFigureOut">
              <a:rPr lang="en-CA" smtClean="0"/>
              <a:pPr/>
              <a:t>26/03/2015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32B19B8-B3EB-4D7F-BE88-6219773F1438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91133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a/url?sa=i&amp;rct=j&amp;q=&amp;esrc=s&amp;source=images&amp;cd=&amp;cad=rja&amp;uact=8&amp;ved=0CAcQjRw&amp;url=http://hinterlandgazette.com/2013/10/macys-security-guards-arrest-quota-race-code-used-non-white-shoppers.html&amp;ei=xlnmVJ6xIIKMyASfs4GoCA&amp;bvm=bv.86475890,d.aWw&amp;psig=AFQjCNFaHzbQJU3GHGl52gOJka6UFhDEhQ&amp;ust=1424468729104568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 smtClean="0">
              <a:effectLst/>
            </a:endParaRPr>
          </a:p>
          <a:p>
            <a:endParaRPr lang="en-CA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B19B8-B3EB-4D7F-BE88-6219773F1438}" type="slidenum">
              <a:rPr lang="en-CA" smtClean="0"/>
              <a:pPr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993981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B19B8-B3EB-4D7F-BE88-6219773F1438}" type="slidenum">
              <a:rPr lang="en-CA" smtClean="0"/>
              <a:pPr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3987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B19B8-B3EB-4D7F-BE88-6219773F1438}" type="slidenum">
              <a:rPr lang="en-CA" smtClean="0"/>
              <a:pPr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087665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B19B8-B3EB-4D7F-BE88-6219773F1438}" type="slidenum">
              <a:rPr lang="en-CA" smtClean="0"/>
              <a:pPr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611956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724FA-D25B-4085-9AE4-654E8B1499FC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3275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724FA-D25B-4085-9AE4-654E8B1499FC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4619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724FA-D25B-4085-9AE4-654E8B1499FC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9757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724FA-D25B-4085-9AE4-654E8B1499FC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8019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B19B8-B3EB-4D7F-BE88-6219773F1438}" type="slidenum">
              <a:rPr lang="en-CA" smtClean="0"/>
              <a:pPr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044397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B19B8-B3EB-4D7F-BE88-6219773F1438}" type="slidenum">
              <a:rPr lang="en-CA" smtClean="0"/>
              <a:pPr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959323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724FA-D25B-4085-9AE4-654E8B1499FC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06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B19B8-B3EB-4D7F-BE88-6219773F1438}" type="slidenum">
              <a:rPr lang="en-CA" smtClean="0"/>
              <a:pPr/>
              <a:t>2</a:t>
            </a:fld>
            <a:endParaRPr lang="en-CA"/>
          </a:p>
        </p:txBody>
      </p:sp>
      <p:sp>
        <p:nvSpPr>
          <p:cNvPr id="8" name="AutoShape 8" descr="data:image/jpeg;base64,/9j/4AAQSkZJRgABAQAAAQABAAD/2wCEAAkGBxQSEhQUEhQVFRUXFRcUFBcXFBQWFxUXFBQXFxQYFRQYHCggHBolHBQXITEhJSksLi4uFx8zODMsNygtLiwBCgoKDg0OGxAQGiwkHyQtNCwsLCwsLCwsLCw0LC8sLCwsLCw0LCwsLCwsLCwsLCwsNDQsLCwsLCwsLCwsLCwsLP/AABEIAHYBqwMBIgACEQEDEQH/xAAcAAEAAgMBAQEAAAAAAAAAAAAAAQgFBgcEAwL/xABOEAABAwICBwQFBwcKBAcAAAABAAIDBBEFIQYHEjFBUWETInGBCCMygpEUQlJykqGzJCVic3SisTQ1Q1Njg7K00fBUwdLxFRYXM0Skw//EABoBAQEAAwEBAAAAAAAAAAAAAAABAwQFBgL/xAArEQEAAgEDAgMIAwEAAAAAAAAAAQIRAwQxIUFRsfAFEyJCcYHB0QYU4RL/2gAMAwEAAhEDEQA/AO1oiIJKhSoQEREBERARCiBZERAREQEREEqECICIiAiIgIiIClQiCVCIgFFKIIREQEJREBERARSoQEREBERARFNkELUtZWln/htPHL859REy1r3YHbc37jXDxcF6NN8MrZotrD6p0EzAe6Qwxyjk4uaS12WRGWefMVo0xxmvmk7HEXyGSEkbDw0FhdYnJoAzFs+VkVbqKQOaHNNw4AtPMEXB+C/Srrq0qMari2Knq3xU0QEbpC1jmxtAyY0EXc624fEhWEooSyNjHPdIWtAL322nkDNzrAC56BEfdQiICIiAiIgkIoUoAQhFCAi1DTXSf5JU0TL2DpC6bP8AoyOzF+l3k+4Ft6+YtEzMeDNqaF6UreeLcfacCKVAX0wiKVFkBF4cdrjBTTzAAmKKSQA7iWMLgCRwyXNdXWtWbEawU8kEUbOze/aaX3GwBzNrIOsIuXaZa56alcYqVnymQXDnbWzE0/WF9vyy6rmdbrixSQ3bKyLoyJlv3w4qLhZ1FWXD9cuJxm75I5RyfE0fezZK6foRrgpq17YahvyaZx2W3N4nuO4B/wA0nk7wuSqOmKEXP9OdatLh7nQsBqKgb2NIDGHlJJwPQAnnZEdARVnxLXPicp7j44RfIMiacuRL9peGn1s4q0kmq2ujooiPgGiyLhaZFw7RbXo7aayvhbsnIywggtz3ujJNxzsb9Cuz4biEVRG2WF7ZI3i7XNNweH+whh61BREQRaPpvrOpMOvHft6gf0TCO6f7R+5vhmc9y49jmuTEZ3eqe2mZwbG0E+b3gknwsi4WZRVGdpRicve+VVjvqyzW+DTZe+g1nYpA7+UvfzbK1rwfHaF/vQ6LVIuQaHa7YpS2KvYIXHLtWXMRPDabvYOuY52XTMZxDYpJ5oXNJbBJJG4Wc0lsZc08iLgIksmi4Xqw1j19biUUFRK10b2yXaI2NuWxucMwL7xddzuqJRefEK6OCN0sz2xxtF3OcbADxXHtK9ebWksw+Lb4dtKCB4siGZH1iPBRcO0oqrTafYvVkhtROeJbC3Ztf9WLr4HH8Yg77pq5nV5m2fPbyTqdFsEVbtH9dNfC5oqNipj+dtNDJLdHtFr+IK7XobpxSYky8D9mQe3C+wkb1tezh1F/JDDZkXPtc2J1tJSMqKKYxhj9mYBkbrtksGOu5ptZwt768+pbTWSvgljqX7c8TwdqwBdG8d02aAMiCPMIjpKKUQQpRQghxtmeGZXE8O1Wy4nPPXV73wNne98UQAEoa4+qL73DAG27u/LOy9Gu3T2opKiGno5jG5rO0mc0NN9s9xpuDuDSfeC3PV5WzNwtlViE5e57XVDnyEAMiObBewy2QHe8mRgNWGilVhNZPTyetppow+KZvs9pGfZczMscWud0OyMzw6iq56da3qmpkdFQudBBfZa5otLLvFy7e0G+QGfVawdHsWeBN2Fa7i1xbMXeIv3vNF6LZoqxaLa0a+gk2J3PnjBtJFMXF7eey93ea7objorH4Ji0VXBHPA7ajkG008RwII4EG4I5hEe5ERAREQFKhEEoVCxmk2JimpZpuLGHZv8ATd3WD7RClpxGX1Sk3tFa8zOHFdYeJ/KK6Uj2WHsW+Edwf3i4rr+gmLfKaKF5N3Nb2cl9+1H3ST4ix81X55JzJz5nM3JN7ro2prFtmSamccnjtWfWbk/4i32Vo6F5959XsPa2zj+jEV+Ty4n9/Z1pQiLfeNAhS6IMLpoPzfWfs034blUOlq3xlxjcWlzSxxBsS13tC/Iq4Glv8hq/2ab8NyqtoJggra+npyLte8GTO3caNp+fDIEeaqN51Y6pTWMbU1pfHAbGONuT5m79ouPssPTM7wRkT2/CtGKOmbaCmhZla4jbtHxcRc7hvWVjaAAGiwAAAG4ADIBfpRWGxXRSiqRszUsL+vZtDh4ObYjyK4JrV1ZnDvyinLn0rnWIdm6FztwceLTuB8AeZsovJi+HMqYJYJBdkrHMd4OFr34Eb79EHAMN1vTR4W+ncXGrFooZTn6pwN3uP02gWB43ac7FYnVtq8lxV5llc5lM13rJPnyO3lsd7555uO6/FaXWUTo5nwn22SOjI/Sa4tP3hW90TwZtFRwU7Bbs4wHdXnN7j1LiSqPhgGh1FRtDaenjbzcRtvPi91zxOV7LKz4fE8EPijeDkQ5jXA/EL0ooOQ6xNT0Mkb58Ob2crQXGAH1clsyIwfYdyHsndlvWj6ndNn0NU2nlP5PM8McDf1UjjZrxyF7B3TPgrLKr+uzCG02KylgAbM1s4AFgC+4f8XMcfeQWgXKtcesY0Y+SUjgKhwvK8b4WuGQHKQjPoM+IW04XpOBg8dbJY7NKJHAHe9rLEebhbzVbMJoZ8Vr2sLry1Ehc954DNz3eAaDYdAEGQ0F0FqcVlcWksiafWzuBIuc7C577zyvle5tcXsDoxq4oKFo2IWyycZZg1779Lizd3ABZ/AsIipIGQQN2Y2CzRxOdyXHiScyeq96o/LWAbgB4ABY/F8ApqpuzUQRSj9JgJHg7ePIrJIoOF6wNS+w102G7TgM3U7jtOA/snnM/VdnyJ3LS9DNPJaKGellu+nlilYGnN0Mj2OaHMvwJObfPne1C4Rr60LbGRXwNsHuDaloGQcfZk6bW49bcyg1LUo788U3USjx9S/8A35KzdbVshjfLI4MYxpc9x3BozJVYdTB/PFL17Yf/AF5f9Fv3pCaRlkcNCw27T1031GutE0+Lml3uBXsNC0901qMXqRHHtdjthtPC3e4k2a54G95vu4XsOJPSNA9TEMTWy4gO1lNndiD6uPcbPt7bufzfHevNqC0Pa2M4hK0F7i5lOD8xoye8dSbgdAea7MpjA+VJSRxNDImMjaBYNY0NAHQBfa3NEQalpVq5oa5ru0hEch3SxAMeDwvlZw6EKv2lmi1XgtUxwecjtQVEd2h1v8LubTfzCtesNpbo7FiFLJTzDJwux3GN4B2HtPAg/EEjig1HQ3SWPH8Pnp5gGzdn2cwG47QIbKwcri9uBHguOau8VdhmLMEvdAldS1AvkAXbDiejXAO91ZLV3htfh+KRPdS1OwJDBMWwSlhY47LjtBti0EB1/wBFe70gNHuxrWVTR3Khve32EsYDT4Xbsnyci5WJClahqr0h+XYdDI521IwGGXMX2o9xPi3ZPmtvRCy+NVUNjY6R5DWsaXuJ3BrRcn4BfVc417aQfJsPMLTaSpPZDMXEbbGU24gizffQcWp2PxrFxcH8onu79CIb/sxtt5Lq3pAYmaehgpYu62V9iB/VwgEN8Nos+ysV6Ouj+c9a8f2EWXg6Uj90X+ssn6RmHF9JTTC5EUrmO6CVosT5sA81R4vR+0WiMT66RofL2hjhvmI2tA2nAfSJJF+Qy3ldpXFfR/0siETqCVwZJtmSG9gJA4DaYD9IEXtxB6LtSiy5Vr30TjmpHVrGWnh2dstGb4y4NO3z2bg34C6xHo44w4ippXHJuzPGOW0diTyvseZPNdjxGhjnifDK3ajkaWPbcjaad4u0gjyKxWAaGUVFIZKWnETywsLg6Qktc4OIO048Wj4IjPIiICIpsgw2k1DUyR3pKgwyAGwLWFj+OZLSWnquR1ul2KQyGOWd7Hg2IdHFl19nMdRku6LD6SaNwVrA2UWcPYkbbbYeh5ZZhYtTSm0xMTh1NhvtLS+DW04tXxxGY/cOMf8AnnEP+Jf5tj/6V5cT0nq6hmxPO57CQS2zQCRu9kBfbSrRWahfZ42oye5KAdl3Q/Rd0+F1gT/v4Ln2m8ZicvYaOltbY1NOtccxMRD9HcP98V9KOpfE8SROLHt9lwNiCbg/xsvipB3+S+e/rwbM4muJZ1umFd/xUu48RwHgobphXD/5Uv2r/wAQsNTROe4NY0uc7JoG85cF1rQzVw2K01ZZ8m9sW9jOrvpO+4dd6yadL34c7eauz2tc3pXPaMRmXm0LwzEaq01RVTxwE3Dduz5AOX0W9d5+9dLAUoujWkV4eM3O5nXv/wBYiI7REYYvSgXoqr9nm/Dcq56kD+d4Pqy/hOVjtJv5HVfs834blW7UmfzxTeEv4L19w1Vo0RSooFF1KhBUvSpgbjNQBu+Wu/FufvVtFU/TgWxqp3fysn98FWwCndZERSqiFX30jm/llMedPb4SO/1VglwD0j/5XS/qHfiFSewnH68s0WpGf1r2xnwbLLJ/+QX59HXDw6pqJz/RxtjH96XE/dH96+GkcJdoxQuG5k93ZcC6ob/FwWR9HGoG3Vx5XPYvHOze1By94fFWOfXgruqlERBERAWG0ywwVNDUwu+fC+3RwaXMPk4NPksyvHjE4jp5nu3NikcfAMJP8EFZNTH880n99/lpU1v1bpsXqRv2XMiYOjWNFvtE/FfjU4fzxSeMv+XlX41pMMeMVZI/pg8dQ5rXD7igs9gWHtp6eGFosI4mMHutA/5L3r40U4fGx7TcOY1wPMOAIX2SQRFKCEREBadrZ0f+W4bM1ovJGO3iyudqO5cB1LC4eYW4oQgrv6P+kPY1klK91mVDbszNhLGCRlwu3a+y1WIVVNPcKdhWLP7LuhsgqICMrNc7aaLDgCC33VZ3A8TZVU8U8ebZWNeOm0MweoOR8EHuCrJrnxw1uJuijJcyG1PGAbgvv6wjqXHZ90Lv+m2PChoZ6g72Mswc5HnZjHhtOF+gKr9qYwA1uJtkk7zIL1EhOe08H1YJ5l52vdKCwehmBihooKYb2MG2ecju9IftErIYph0dTDJBM0OjkaWPG64PI8DxB4EL1IgrHpxqqq6F5fC11RT3uHsbd7BwEjBnl9IZZcNy/Oi+tyvow1jnNqIhlsy3LgBwbKM/jdWeWraUavaCuuZoQ2Q/0sfq5L8yQLO94FDMsZofrVoq4hjnfJ5jYBkpADibCzJNxzO42PRb4qzawNVM+HtM0Tu3px7TgLPjHORvL9IedluOpDWBJM4UFU7aOyTTyOJLnbOZjcSc7NuR0BHJFdoRERBERAUhQpKDHaQSRtppnTNDo2xuc5pFwbAm1lW9/wDyH8M12bW/ifZ0bYgc5nhpF7HYZ3nH47I81xh60NzObYew/j+jNdCbz80+XTzQN2S/QO9bZo5oBUVcZkyhba8Ze03kPAAbw3L2vgCsBi+Dy0kjo52FjuB+a4DixwyI/wB5LHOnaOsx2/Dq03Wje86dbRNo5j16ht+p2oYKuRjmtL3R3jcQLtLT3g08Lh3D6K7KFW3R/EjTVMM4+Y8E/VOTx9kuVkGuBAIzBFweYOYW1tbZpjweY/kGhNNxF+1o8v8AMJREWy4LH6Q/yWp/US/huVa9Sp/PFL/e/gvVl8eb+TVH6mX8Mqsmpk/nmk8Zf8vKrCLUIlksoqVCXRBVDT82xqq/aif3grXNOSqhrDP55q/2k/xCtdHuHgP4KK/SIpVRC4F6R4/KqX9Q7/Gu+rgnpID8opDzhf8A4wpIz+jWCmt0ZEDRd7opHRjm+Od72C/UtA81y3VdpAKDEYpJDsxuJhmvlZr9xPINcGk9AV3LUob4TS/3v48gXLNdehDqSodVwt/J5nXdbdFKb7QI4NdvB5kjLK/0s8rHAqVw3VLrUaxjaTEJLBthBM65FtwZKeFuDuQsV3CN4cAQQQcwQbgg8QeShh+kREQXONeekjaagdA0+tqfVgcRGCDK49Ld33ui2fTDTCmw2LbqH94g9nE3N8hHBo4Dqcgq0YrXVWNVzn7O1I4HZYPYiiYCbXO5oFyTxJPEpyr3amj+eaP60n4Ei2r0h8CLKiGrAOzKzsnm2Qkj9m55lh/cK1TU7/PFH9aT8CRWT0r0fjr6WSmlyDx3XWuWPHsPHUH4i44ojTdRukwqqEQOd66nswjiYreqcOgA2fdHNdJVSmvrMDr/AOrmiNv0Joyf3o3Af9iMrF6Ead02JRtMbgya3rIHHvtIte30m55Efci89W1IiIgF86qobGxz5HBrGNLnuOQa1ou4nyC/NZWRxMMkr2xsAu5znBrR4kqvutrWf8tBpKMkU4PrJNxmLdwaOEfHmctw3lwyFHrcxCsrm09IyAMlm2IduJznNYXGzn98XIb3j4LvC5BqM0EdA011SzZke21O072Md7TyODnbhyF+a6+iOS+kJgHa0sVWwd6B2xJ+qk3E+D7fbK+Ho8aQ7cEtE85xHtYvqPPfA8H5++urYvh7aiCWB47ssbo3eDgRfyvdVa0UxJ+EYq0yXAildDOLb4y7ZflxG5w52CDf/SK0gzgomnd6+UdTdsQP75t4LadROAfJsP7ZzbPqT2hNs+zF2xjwtd3vri0jpMaxfeQamew5xxN/6Y2/uq1tNA2NjWMFmsaGtHJrRYD4BI4EygkHZNjY2PI8Cq86GayMSfiNPBVVJLHTiKRpihGbiW2uGAjvEblYpVc1s4C/D8TfIy7WSv8AlMDhwJdtPA6tffyshC0SLVdXumkWJ07XNIE7QBPFuLXcXAcWHeCPDeFtSD8yxNe0tcA5rgWuBFwQciCORVSsOb8kxhjYyfU13ZtsTm1k+xa/UC3mrOaY6UQ4dTPnmIuAREz50j/mtaP4ngLlVt1d4XJiOLRE5+u+UzngGsftuv4us33ggtaUKIgIl0QFKhSg45rLfJWYiKeFrpDEwMDWi/ed3nm/AWLQT0WzaH6u44NmWqAlmFiG744yN2XzndTly5rcKDC4oXPdGwB0ji+R29zySTm452zyG4L2LDXSjM2nl1db2nf3NdDR+GsRiZ7z4/SJAvHimFxVMZjmY17DwO8Hm0jMHqF7EWaYy5dbTWc1nEuL6V6u5aYmSnvNDncW9ZGLfOA9odR8F0LVxifb0ERJu6O8Ls+LPZv12S34rZl5aXD443SPjaGmQhz7ZBzhfvbO7aN8zxsFirpRWc1dHce0b7jR93q9bRPSfxPrs9SBEWVzXkxkfk8/6qT/AAOVYtTP880njL/l5VaZ7A4EEAgggg5gg5EELF0Oi9FC8SQ0lNG9vsvZBG1zbixs4NuMjbzQZeygpdSgKFKIKm6yssYrOlQTwvwKtfHuHgP4LxSYLTOeZHU8BeTcvMMZcTlmXEXJyC96KWQoiILgvpIj8oo/1Un+MLvS+FRRxyEGSNjyNxcxriL8rjLcg0nUl/NFN/ff5iRbrX0Uc8b4pmB8bwWva7MEFfWKJrRZrQ0DcGgADwA8V+0FfdOdS80LnSYfeaLM9kSO1Z0aTk8ff4rS8G0wxHDXdnHLLHs5GGUEtHQxvHd8rFW2XixPCIKgWqIYphykjY+3htDJBwSDXtXBtnQ0zjwOzKPiA/8A0XhxfXRiUwLWGKAHjGw7Xk55dbxFl2t+rbCyb/Ios+W2B9kOsF76DQ+ggcHRUdO1w3O7JpcPBxBKLlXLRzQbEcVk7Qh+ySNuonLrW/RLu88+HxC71otoRT4ZSSsi70jo3drM4d55DTkPosHBo+85rcCVCIqpqf8A54o/rv8AwZFatfhsLQbhoB5gAL6INc0z0MpsTiDJ2kPbfs5W5PjJ5c282nL+K4DpNqyxHD39pE18zGm7JoNraHUsb3mH4jqrQIgq5hGtrE6cbPbiUC1hMwPOX6eTj5le2o114m4EAwMuLXbDmOo2iRdWGxDA6af/AN+nhlvv24mOPDiR0HwXjg0PoGEFlFSgjcewiuPOyLmVZny4pjEgB+UVRvYAA9mw9bWjZv3my61q81OspnMqK8iWVveZCM4mHgXn57hy3DqusxRhoDWgNA3AAADwAX6CIIikIIVePSDwIQ1kVS3ZAqGEOHHbhsC63Itcwe71Vhyqy67ccNXibo2EubABA0DO773ksBx2js+4g2T0dtH9qSeteMmDsYvrOF5D5DZHvFd2C17QHAfkNBBT/Oa3ak6yP7z7Hlc2HQBbEghYHTTRWHEqcwTZH2o3gd6N9siOnMcQs+iCqeOaIYjhEwkAkaGnuVEO1s26ub7OXzXdd6+n/qxi2yG/Kzlx7KHaPi7YVqF5DhsO1tdlFfn2bL/GyGVVsPwbEsZl2gJpyTnLIXdmzMA985AD6Lc8tysTq90IiwuDYbZ8z85pbWLjwaOTBwHieK2prQBYCw4DgEQLoiICIiAiFEBFKhARLogIiICIiAiIEEqEUoIUqECCSoQogIikoIREQEQKUEIpUIJKgKQgQFClAghCikoChEQLKSlksgKFJQIChSgQYjS3GW0VHPUut6uMloPF5yjHm4gKu2qDBXV2Kskk7zYiamUnPacDdl+peQfIrsmtvRqsxGCKCkMYZ2hkm25Cy+yLRtADTcd5xN+Iavzqj0GfhcEvblhnleNrYJLRGwdwXIGdy8nxHJBvqlAiAiFAUBQilACFEugIoRAQIiAiIglQpRBCIiAiIgIiICmyIgEKLqUQQilEEKSiIIQqUQQUupRAuoUogAKFKICgFEQTdAERAKWRECyFEQLIERAtvQIiAoKlEEKboiAEKIghSURAREQCiIgBQpRBCIiD/9k=">
            <a:hlinkClick r:id="rId3"/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95400" y="468313"/>
            <a:ext cx="4183063" cy="313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884" y="2036645"/>
            <a:ext cx="1379275" cy="7656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452" y="2036645"/>
            <a:ext cx="1291391" cy="128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6928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B19B8-B3EB-4D7F-BE88-6219773F1438}" type="slidenum">
              <a:rPr lang="en-CA" smtClean="0"/>
              <a:pPr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579919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B19B8-B3EB-4D7F-BE88-6219773F1438}" type="slidenum">
              <a:rPr lang="en-CA" smtClean="0"/>
              <a:pPr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359349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B19B8-B3EB-4D7F-BE88-6219773F1438}" type="slidenum">
              <a:rPr lang="en-CA" smtClean="0"/>
              <a:pPr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291796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B19B8-B3EB-4D7F-BE88-6219773F1438}" type="slidenum">
              <a:rPr lang="en-CA" smtClean="0"/>
              <a:pPr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10847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B19B8-B3EB-4D7F-BE88-6219773F1438}" type="slidenum">
              <a:rPr lang="en-CA" smtClean="0"/>
              <a:pPr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47639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DD56CB4-6376-4DC7-91E4-C4BFCEE3331E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5268164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724FA-D25B-4085-9AE4-654E8B1499FC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5248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724FA-D25B-4085-9AE4-654E8B1499FC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9217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="1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724FA-D25B-4085-9AE4-654E8B1499FC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9385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724FA-D25B-4085-9AE4-654E8B1499FC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3953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B19B8-B3EB-4D7F-BE88-6219773F1438}" type="slidenum">
              <a:rPr lang="en-CA" smtClean="0"/>
              <a:pPr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16168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2919" y="3297677"/>
            <a:ext cx="8638161" cy="1069704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2919" y="4503906"/>
            <a:ext cx="8638161" cy="36965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06541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14007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87860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63F4B5BF-2E5C-4CBB-ADB0-F842A951ADB6}" type="datetimeFigureOut">
              <a:rPr lang="en-CA" smtClean="0"/>
              <a:pPr/>
              <a:t>26/03/2015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0F2DBA2C-CEE8-466D-86F2-6B4165B4D0AE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14007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85606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7822"/>
            <a:ext cx="7886700" cy="75875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589380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6790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9740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0125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192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34701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050588"/>
            <a:ext cx="7886700" cy="351188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22767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6820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116733"/>
            <a:ext cx="7886700" cy="70039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058598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82509"/>
            <a:ext cx="3868737" cy="392490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058598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82510"/>
            <a:ext cx="3887788" cy="392490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56151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1060314"/>
            <a:ext cx="2949575" cy="99708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1060314"/>
            <a:ext cx="4629150" cy="48007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911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-1960"/>
            <a:ext cx="9143999" cy="14007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36875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14007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9161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14007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31019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14007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68004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77822"/>
            <a:ext cx="7886700" cy="7393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050587"/>
            <a:ext cx="7886700" cy="4756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6253489"/>
            <a:ext cx="1346766" cy="33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910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6" r:id="rId13"/>
    <p:sldLayoutId id="2147483717" r:id="rId14"/>
    <p:sldLayoutId id="2147483718" r:id="rId15"/>
    <p:sldLayoutId id="2147483719" r:id="rId16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2060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11" Type="http://schemas.openxmlformats.org/officeDocument/2006/relationships/image" Target="../media/image12.jp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hyperlink" Target="http://www.google.ca/url?sa=i&amp;rct=j&amp;q=&amp;esrc=s&amp;source=images&amp;cd=&amp;cad=rja&amp;uact=8&amp;ved=&amp;url=http://sayitanyway.com/2012/11/06/3-weeks/&amp;ei=FiX3VNKKAc2xyQT8poK4DA&amp;psig=AFQjCNEJVp9iyOqfB74ZpL_jB4TIBG0zZQ&amp;ust=1425569430469348" TargetMode="External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 smtClean="0"/>
              <a:t>The Numbers Game</a:t>
            </a:r>
            <a:endParaRPr lang="en-CA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endParaRPr lang="en-CA"/>
          </a:p>
        </p:txBody>
      </p:sp>
      <p:pic>
        <p:nvPicPr>
          <p:cNvPr id="5" name="Picture 4" descr="Building-Blocks-Content-Strategy cop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7526" y="404146"/>
            <a:ext cx="3908948" cy="27450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8835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Innovative Solutions…</a:t>
            </a:r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306" y="1060877"/>
            <a:ext cx="6303388" cy="47362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6903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Innovative Solutions…</a:t>
            </a:r>
            <a:endParaRPr lang="en-CA" dirty="0"/>
          </a:p>
        </p:txBody>
      </p:sp>
      <p:pic>
        <p:nvPicPr>
          <p:cNvPr id="9" name="Picture 8" descr="R:\Corporate Accounts\Terri\Safeway NW\Checkwriter Initiative\Vancouver Pictures\photo on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411" y="1361787"/>
            <a:ext cx="5911177" cy="44136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9317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Innovative Solutions…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142" y="1061558"/>
            <a:ext cx="6787715" cy="47348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3755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Endcaps meet the Lottery world….</a:t>
            </a:r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1188" y="1433382"/>
            <a:ext cx="3172782" cy="41672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Rounded Rectangular Callout 4"/>
          <p:cNvSpPr/>
          <p:nvPr/>
        </p:nvSpPr>
        <p:spPr>
          <a:xfrm>
            <a:off x="226238" y="2688340"/>
            <a:ext cx="2607573" cy="828675"/>
          </a:xfrm>
          <a:prstGeom prst="wedgeRoundRectCallout">
            <a:avLst>
              <a:gd name="adj1" fmla="val 77620"/>
              <a:gd name="adj2" fmla="val -64165"/>
              <a:gd name="adj3" fmla="val 16667"/>
            </a:avLst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Special displays at end of isle</a:t>
            </a:r>
            <a:endParaRPr lang="en-CA" sz="2400" b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5130798" y="4349417"/>
            <a:ext cx="2607573" cy="828675"/>
          </a:xfrm>
          <a:prstGeom prst="wedgeRoundRectCallout">
            <a:avLst>
              <a:gd name="adj1" fmla="val -70389"/>
              <a:gd name="adj2" fmla="val -48780"/>
              <a:gd name="adj3" fmla="val 16667"/>
            </a:avLst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Sample instant tickets in display</a:t>
            </a:r>
            <a:endParaRPr lang="en-CA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41" y="4975194"/>
            <a:ext cx="2505968" cy="40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8976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" r="364"/>
          <a:stretch/>
        </p:blipFill>
        <p:spPr>
          <a:xfrm>
            <a:off x="951930" y="257844"/>
            <a:ext cx="7240140" cy="47684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0" name="Rectangle 9"/>
          <p:cNvSpPr/>
          <p:nvPr/>
        </p:nvSpPr>
        <p:spPr>
          <a:xfrm>
            <a:off x="-2" y="5347900"/>
            <a:ext cx="9144000" cy="5735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extBox 8"/>
          <p:cNvSpPr txBox="1"/>
          <p:nvPr/>
        </p:nvSpPr>
        <p:spPr>
          <a:xfrm>
            <a:off x="1595666" y="5026337"/>
            <a:ext cx="621426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Winner Awareness</a:t>
            </a:r>
            <a:endParaRPr lang="en-CA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537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" r="3520"/>
          <a:stretch/>
        </p:blipFill>
        <p:spPr>
          <a:xfrm>
            <a:off x="802903" y="118966"/>
            <a:ext cx="7538193" cy="49073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0" name="Rectangle 9"/>
          <p:cNvSpPr/>
          <p:nvPr/>
        </p:nvSpPr>
        <p:spPr>
          <a:xfrm>
            <a:off x="-2" y="5347900"/>
            <a:ext cx="9144000" cy="5735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extBox 8"/>
          <p:cNvSpPr txBox="1"/>
          <p:nvPr/>
        </p:nvSpPr>
        <p:spPr>
          <a:xfrm>
            <a:off x="1595666" y="5026337"/>
            <a:ext cx="621426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Winner Awareness</a:t>
            </a:r>
            <a:endParaRPr lang="en-CA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673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413" y="34840"/>
            <a:ext cx="5823210" cy="5527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83671" y="4401852"/>
            <a:ext cx="39089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 WEEKS </a:t>
            </a:r>
            <a:endParaRPr lang="en-CA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390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700776" y="3412183"/>
            <a:ext cx="2378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 smtClean="0">
                <a:solidFill>
                  <a:prstClr val="white"/>
                </a:solidFill>
              </a:rPr>
              <a:t>LOTTERY </a:t>
            </a:r>
          </a:p>
          <a:p>
            <a:r>
              <a:rPr lang="en-CA" sz="1200" dirty="0" smtClean="0">
                <a:solidFill>
                  <a:prstClr val="white"/>
                </a:solidFill>
              </a:rPr>
              <a:t>MANAGEMENT SYSTEM</a:t>
            </a:r>
            <a:endParaRPr lang="en-CA" sz="1200" dirty="0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91" y="1469503"/>
            <a:ext cx="8515350" cy="5854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63" y="424852"/>
            <a:ext cx="3400937" cy="642237"/>
          </a:xfrm>
          <a:prstGeom prst="rect">
            <a:avLst/>
          </a:prstGeom>
        </p:spPr>
      </p:pic>
      <p:pic>
        <p:nvPicPr>
          <p:cNvPr id="7" name="Picture 6" descr="Ke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5103" y="303012"/>
            <a:ext cx="2469936" cy="918643"/>
          </a:xfrm>
          <a:prstGeom prst="rect">
            <a:avLst/>
          </a:prstGeom>
        </p:spPr>
      </p:pic>
      <p:pic>
        <p:nvPicPr>
          <p:cNvPr id="11" name="Picture 10" descr="Jic Char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4877" y="2249200"/>
            <a:ext cx="6115345" cy="3439882"/>
          </a:xfrm>
          <a:prstGeom prst="rect">
            <a:avLst/>
          </a:prstGeom>
        </p:spPr>
      </p:pic>
      <p:pic>
        <p:nvPicPr>
          <p:cNvPr id="13" name="Picture 12" descr="Contro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2953" y="374783"/>
            <a:ext cx="2573995" cy="73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26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24803"/>
            <a:ext cx="9144000" cy="38789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2640" y="277792"/>
            <a:ext cx="1609483" cy="16704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3" name="Group 2"/>
          <p:cNvGrpSpPr/>
          <p:nvPr/>
        </p:nvGrpSpPr>
        <p:grpSpPr>
          <a:xfrm>
            <a:off x="1286626" y="277792"/>
            <a:ext cx="5017921" cy="1361260"/>
            <a:chOff x="1286626" y="277792"/>
            <a:chExt cx="5017921" cy="136126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087"/>
            <a:stretch/>
          </p:blipFill>
          <p:spPr>
            <a:xfrm>
              <a:off x="1286626" y="277792"/>
              <a:ext cx="5017921" cy="136126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4953965" y="925975"/>
              <a:ext cx="370390" cy="1620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28315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8226">
            <a:off x="586882" y="1812661"/>
            <a:ext cx="3952624" cy="32289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529" y="502608"/>
            <a:ext cx="4037335" cy="40373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3902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32" y="409123"/>
            <a:ext cx="2781300" cy="16478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4" name="AutoShape 4" descr="data:image/jpeg;base64,/9j/4AAQSkZJRgABAQAAAQABAAD/2wCEAAkGBxQPEBQPEBAQDw8QDw8QDw8QFA8QEA8QFBEWFhQUFBUYHCggGBolHRQUITEhJSkrLi4uFx8zODMsNygtLisBCgoKDg0OGxAQGiwkICUsLCwsLCwxLCwsLCwsLCwsLCwsLC8sLCwsLCwvLCwsLCwsLCwsLCwsLDQsLCwsLCwsLP/AABEIAKUA+QMBIgACEQEDEQH/xAAbAAACAwEBAQAAAAAAAAAAAAAAAQIDBAUGB//EADoQAAEEAAQDBwMCBAQHAAAAAAEAAgMRBBIhMUFRYQUGEyJxkaEygbHB0RQVI1KCouHwM0JTYnKT0v/EABoBAAMBAQEBAAAAAAAAAAAAAAABAgMEBQb/xAApEQACAgEDAwMDBQAAAAAAAAAAAQIRAxIxQQQhUQUT8GFxgSMyQtHh/9oADAMBAAIRAxEAPwD6nSKTtCVDEhNNFAQpMJoSASRUqRSAEEJ0kgBITARSABBQgoACgIKEANRCaSAsEIQgY0kJoASSaEARKRUkkACSZSQAJFNJACK0ZlnK0UgCKYWWXGZHhhFB1U4nSzy9P1UI+0bdWUgeJkDrsHTotfbk+5l7kbqzYmhCgsE1FYsS+YOPhhpaCKBHmNt2HDcg/ZNKwN6Fy889ktzFoY762sa5zqG1bVrS6TDoL3oX68UNUBJJNJSA0rSewOBBFgiiFzJeyiWeGHMDMosUfqDSPbUeyaS5GdO01CJtNA00AGm32UwkAKuSZrfqIGl68rr9QrFTiMM2QAOFgEOGta/shAVnHMurJIdWgcdaJ/AKva4EWNQRYWVvZkYqgWkBoBBIOjS0a+hK1MaGgAaACgOQQ64AaSaRSAhPIWgEC/M1u+WszgL+Vm/mI0sEWwuGY1Z4NHMlbQhPsAJWmUikAKLtjW9aeykkUDMMLZswLjbSG2LGh4ramUkN2AIQhAGbFYbOQQcuha7iSDwUv5cP73+4/ZXFXJpsCBjB1IBO2oB05KQAHAICFRNDQhK0gGmlaaAEmqp5sgBIu3tb6ZjX6qxADSTQkAkIVWIjJGjzHVkkBpvTqhAWlAVGDkL42uduW2eF9f1+6vCGqdABSQUBIYnOA3IHromVXiIw4ata47gO2vqqezT/AEmjlbT6tcQa6aaJ12sRpQkhIYBKaUMaXONAblMKjG4YyDRxFNdpQIJIoHVNVyBoBSVeH8rGhx1DQDdXddFLxW879Fhk6nFDeSKUWySRVZn5N91EzHoPRckvU8K2tlLGyD5yJMlsDaB1u3E3oOC0FY5Wue4CxlIOa74EHTruti7MGZZsamlRLVOgQEBC1EBVypV9IEQCEJqhAgIQgBJoKEgKMbEXMpupD43D/DI136LQUJUnfADQkhIAVGNgMjCwPLLqyADpxGvNXJoTp2BXAwtbTnZze9NbpyoKaarklDTVE6Dosc2eGJapuhpXsTQqfHPAAfKj4juftQXDL1TEv2psv22XSRBwpwscbSGVooFoA2AVDtdykKXNP1XI+0Ypff4iljRcZm9T6KLp+TffVVFC5Z9dnl/KvsUopE/GceNeiV9SUggFYSnKW7bKSFSE0UoGIpKRStJjFyPJwP6fqtKyvBLHVvlNetaK3CvLmNc76i1pd6kar3fS5fptfUxyblqEIC9QzBaFhxn0+haf8wW7MnwTfeitVT4psZp7qO+xOn2VgVGPccmUbyERgjhm3PtauKTdMmTaVovjkDmhzTbXAEHmCmk1oAAGgAAA5AJqWUgRaEkgK8XP4bc1Wba0AmhbjQJPAapYScvBsAOa8sNG22OIP3Sx8JkjcwVrVg7OFglp6EAj7qvs3DmMO8oja5+ZsbTYYMoB16kEq0o6fqLk2FASTCgYKjGZvDd4f10cvP7XxV6RQuwGHATEveypA1rYyPE1cHHNY320Bo8+q04kbHpXsnDCGAgXqS4k6kk8SjEfTfI/lcXqcVLC2uKZWPcpQAkE184jcVJcVNRTAErUiopUMYQOKdJgIQCCFLKotcCSAQS004Aglpq6PJOgBIBTyJhiNI7ExV4LRpbZOV7gL5XYHsVZSri0e4f3AOH4K9H02Tjk0+URPY0FCEL3TIRF9VopZpHhos7DkCfgKf8AFDlJ/wCuX9k0nwSyQTpJAcLy2LABI5A2B+CqJGhQ8UZsljPlzZeNXV+6mhoYJFCSQDCdqls1vcyvpa11881/sqsBivFFksvi1pst/wDJPS6sDWUBAQpGCELPI8iVgvQsfp1FUnVgaEni2kdL9lzYMUTIXOa8NMhhY6xkFdLuyb19F1Gb+unuFn1GK8co+UCfcxtUkNjo0rBGvlIxZ0Faz42fw43vGQFrHOBkORgIGmZ3ALaI9Vi7c7PfiIvDjeyO3NLvEjbM1zWm8pa7TcA/Zawgm1YM8z3V7VnxGLkY7E4fF4dsIeXwMDGxSOcMrGndwq7OvBel7VxrMLC/ESkiONtuoWTqAABxJJArqqOwO7rMI6SW8885b4rw1sbabs1jG6NH5R3o7D/j4mwGQxRiVj5KFue1t00Hhr+FvOOOWRcLt/pPdIxM73QGWOECTNJLHCTlAbHI+MPyuN7iwCp4bvZBJM6JufwmMmecUQBBUVZ6J3Aur2vRYsJ3DZG+QeM4wufJJBFlFwyvjyZy86uIBNcL1VGE7gFmGlwrsQ3JI1rWytjd4wa2USBpJcW5bDrAAvMtfb6bz88/gVyNju+cZhxEzY5WtgiZIx8jQ0TeIS2PKNxbgNDwIOy5HcPtZkMcgkZLmMLsfisW4f0yXHRoG+11zynhS6UHcomFmGlmY6ITNlmyMeH4jI2mh7nOPTkBQoKGF7nzwwughx5jYZCWs8GMgxn/AJXu+p3LeuHFX+gouKe9ef6/Iu53uwO1hjYfHbG+NjnODM+W3tBrMK4fsuiFzu7nY7cDh24dji8NLnFztLc42aHAdF0iuLIo6np2LREhYsc7IWScA7I70d/qAt6zdoQ54nt45bHqNR+E8U9E1IZe02E1g7LxWeMHjQtbbX0idq0YtUKR+UFx2AvTU6dFR/Mj/wBKT2P7LSr1Sa5RLILLtiD/AN0A/wArz/8Aa1JdVadEtWc2CGRszC4sOZs2dwDtSSwj02XTQhEp6hRjpApBBQFJRS2IiUv0oxsb/iDnH9VXHC4yCRwa3KwtppJLrIOug5fK1oVagGkhNSMFU6IFwdxbdfdWJJWBQcI3Pno5rzVZy5qrNl2taAUieF68BzTCG3yCLZI9b56qOVaALaFWWr53LDTNo2T7FYQpkKJWdDElS8l3+7Rm/pYDCh38Riy45mvbGRFH5ngOP02BvyvmseN70z+MyLCRsMEGJw+FxD3nO6WR4osjvUgUfN0vZbx6eUkmidR7lCrxMzY2Oke4NYxpc9x2DQLJXhB36e+eHKIo8PM97g14e6cYaNrnOmdRpl5HU2tQLUQwyndA3R71c/BdrsnmmgYHE4ZzWSPIpniEWWDmQN15nsnvbNNiPEkbFBgJMLNPG558zGRvytkkPCzw5bL0HdvssYaGs4lklkfPLKNPEfIb06VQCcsWhPVvx8+g7vY6rkkyorAY7SQUJAec7Pf4U0kR2DzXodR+V32lcDt9nhzsl2D20fULrYSbM0L2+iyasdeCZrk12peK7+w+7f3VQK0rtMiKqkxTGuDC4Bxqgd9VYFi7Ue3KIyWh0pA1IFNBsu+35WsI26ZnN0rRtLwCGk6m6HOt1JY5nXJE4ai3ixyLf9FsSaqik7sKSTSCkZmxU72ebK0xgtDjmOY2QLAqtLSllexzbyFjnhgAzZxY0de3DZRx7JHOYGsa5gOd2Z2W3NPkGx0vX7BRljldIH1Hla3yglxIefqO2ulAfdaJKuBG9FoSCzKGsfaUbSwufflBDKLhTjtVHe6WxZ8ThWy1mvynMKc5tHnoU4unYmZO0oD4QeWtL2NaXybOYG6uczruum03r7LM7BMIALc2XbMXO48bOv3WkIlK1QI1wHyoKjhz+ymQvF6yNSTNIlTlFWOCguJFnK7W7v4fFvjknizvhvIc0jKB3BykWOhVeA7t4bDyunihDZXOLrzPcGuIoljSaZpyAXYKirU5VV9gOb3kgdLg54442yvfBI1kbiQ17iNGkgj8heR7s93xNOZJMG7DYZmCGGELw5pklkBE7rJzEUct3svfoKcMrjFxQmjiwd2MLHA7DNhBhkAa8OdI9zmg2AXOJdQOwul12NAAaBQAAAGwA2ClSdKJSct2BCkUpFRU0FiKKTTCBnI70YbPAXDeNwf9tisHY+JsAL074g9padnAg/cLwmCeYpHRnTK9zfY0u3pJaZfce6o9ew6LWuXhpbC6Nr10YsEpImu1LQSNrANIUZp2sFvcGjmTS1V8EOuSwBNUS4prAHOdo76at2b0A3VrHBwBBBBFgjUEIae4WiSEFCkYBCqnz6ZMl8S+6A9AsM2OPl8zIrjL7f5g5wNZRt/sqlFvYLOmhU4SbxGNfVZ2h1crCuUtV2AEimVCWMOGVwDgdwdQUhg6QAWSAOdilNpvUajmuJhwGuDHta2sQTlBuNpdF5K9tuZW/sz6XAfSJZAzllvh0u1UoUhJnTiKvdzWWMrQ06ei87q4XC/Ba3EVAqRKiSvKLIEJFMpIARQq5Z2s+pzWjqQFzsR3iw8e8oceTLd+Em0txpNnVQSvK4nvmwaRxud1cQ0fC5eI72zu+nKzqBmPys/ciUscj3ZWebGxx/XIxvqQvnU/aM0v1yvd0sgewVLYHO5prXLZFe35Z7mfvPAzZzpDyaDXuaWCbvf/AGRfdx/QLz0XZ5K2w9mLfH02WW4VBFk/eLESbPyDkwBvysEQcX5jZJNknUk9V2YezRyWtmBA4LvxdK4kuaWxPs92gXazLmRQ0ujlXfHYxZaq8TK1jS91U30sngB1OysCjJG14pzQ4XdOAIv0K3VX3Mnt2OW9uVsIEgjILw6UZXNYXAkt105ey39lf8FgqqbQ3FgaA6891cyIDQNaByAACsVzyalRMYU7GkgFJZGhRjg8sIiy5zpbiWgA7kEA61sqzh3OjEZDGbDykvplV5SQPN1WtCalSFQMaAAAKAAAA4AbKSSCVIwUXtsEHY6HdNCQypmGY1paGjKTZB1s8ze6sY0AUAABsBoAmEWhtgTYVdE5ZwUw5ZTjaoC10oCw4rtQMGjSfYK+V2i5OLjtcMuiSW5akYcb3kk2Y1rfW3FcLF9tTv0Mr65N8o+F0sRgrVA7N6Lll0Mm9zdSijhSOe8+ZznepJQ3DOK9HH2aOS1RYAclcPT1yN5TzcXZxPBbIeyui9FHhByV7MOuuHSQXBm8rOJD2WOS2xYADgumIlINXRHEkZubMbMIBwVzYFpDUUtNJNlbYwpZVMBBVUIjlWvKspK02gCYj6p5OqELQkBH1T8PqmhAEcnVHh9U0JDFk6piPqhCQBk6oMfVCEAHh9UvD6poQMWTqgM6oQkABnVAZ1QhIQvD6qp+H6/CEJMZQ/CDn8Kr+EHP4QhSNDGFHP4VjMN1+EITAsEHX4TEHX4QhUA/A6/CXg9fhCECH4XVHg9fhCEwAQ9fhHg9fhCECDwevwtPg9fhNCBn/9k=" hidden="1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873474" y="8086029"/>
            <a:ext cx="2971800" cy="197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328">
            <a:off x="435252" y="1962620"/>
            <a:ext cx="2790497" cy="20231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703" y="2504599"/>
            <a:ext cx="1228725" cy="12287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8814">
            <a:off x="3060574" y="25704"/>
            <a:ext cx="3669030" cy="22931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3401">
            <a:off x="3304707" y="2092502"/>
            <a:ext cx="1613934" cy="16705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rcRect l="-5001" t="-3111" r="-5535" b="-3927"/>
          <a:stretch>
            <a:fillRect/>
          </a:stretch>
        </p:blipFill>
        <p:spPr>
          <a:xfrm rot="1197666">
            <a:off x="6401881" y="2232786"/>
            <a:ext cx="2162975" cy="27477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748" y="3540059"/>
            <a:ext cx="2067352" cy="20673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88" t="25635" r="-2432" b="17182"/>
          <a:stretch/>
        </p:blipFill>
        <p:spPr>
          <a:xfrm rot="1224606">
            <a:off x="4304423" y="3765713"/>
            <a:ext cx="1474144" cy="14953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5657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628650" y="77822"/>
            <a:ext cx="7886700" cy="75875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060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CA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Retailer Relationships</a:t>
            </a:r>
            <a:endParaRPr lang="en-CA" dirty="0"/>
          </a:p>
        </p:txBody>
      </p:sp>
      <p:grpSp>
        <p:nvGrpSpPr>
          <p:cNvPr id="3" name="Group 2"/>
          <p:cNvGrpSpPr/>
          <p:nvPr/>
        </p:nvGrpSpPr>
        <p:grpSpPr>
          <a:xfrm>
            <a:off x="1614410" y="836580"/>
            <a:ext cx="5676075" cy="4926098"/>
            <a:chOff x="1577340" y="1508760"/>
            <a:chExt cx="4583218" cy="3977640"/>
          </a:xfrm>
        </p:grpSpPr>
        <p:sp>
          <p:nvSpPr>
            <p:cNvPr id="48" name="Rounded Rectangle 47"/>
            <p:cNvSpPr/>
            <p:nvPr/>
          </p:nvSpPr>
          <p:spPr>
            <a:xfrm>
              <a:off x="1577340" y="1508760"/>
              <a:ext cx="4560570" cy="397764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5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prstClr val="black"/>
                </a:solidFill>
              </a:endParaRPr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5246" y="2003245"/>
              <a:ext cx="496594" cy="1966221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3881581" y="1508762"/>
              <a:ext cx="2261659" cy="1114154"/>
              <a:chOff x="954049" y="1275521"/>
              <a:chExt cx="1702370" cy="552387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084"/>
              <a:stretch/>
            </p:blipFill>
            <p:spPr>
              <a:xfrm>
                <a:off x="954049" y="1275521"/>
                <a:ext cx="420771" cy="320747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084"/>
              <a:stretch/>
            </p:blipFill>
            <p:spPr>
              <a:xfrm>
                <a:off x="1374820" y="1281454"/>
                <a:ext cx="420771" cy="320747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084"/>
              <a:stretch/>
            </p:blipFill>
            <p:spPr>
              <a:xfrm>
                <a:off x="1811537" y="1275521"/>
                <a:ext cx="420771" cy="320747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084"/>
              <a:stretch/>
            </p:blipFill>
            <p:spPr>
              <a:xfrm>
                <a:off x="962525" y="1507161"/>
                <a:ext cx="420771" cy="320747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084"/>
              <a:stretch/>
            </p:blipFill>
            <p:spPr>
              <a:xfrm>
                <a:off x="1385999" y="1501653"/>
                <a:ext cx="420771" cy="320747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084"/>
              <a:stretch/>
            </p:blipFill>
            <p:spPr>
              <a:xfrm>
                <a:off x="1809472" y="1502366"/>
                <a:ext cx="420771" cy="320747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084"/>
              <a:stretch/>
            </p:blipFill>
            <p:spPr>
              <a:xfrm>
                <a:off x="2235648" y="1501653"/>
                <a:ext cx="420771" cy="320747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41" name="TextBox 40"/>
            <p:cNvSpPr txBox="1"/>
            <p:nvPr/>
          </p:nvSpPr>
          <p:spPr>
            <a:xfrm>
              <a:off x="2046764" y="2326716"/>
              <a:ext cx="808235" cy="15696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9600" b="1" dirty="0" smtClean="0">
                  <a:ln>
                    <a:solidFill>
                      <a:srgbClr val="4472C4"/>
                    </a:solidFill>
                  </a:ln>
                  <a:solidFill>
                    <a:prstClr val="white"/>
                  </a:solidFill>
                  <a:effectLst>
                    <a:glow rad="228600">
                      <a:srgbClr val="4472C4">
                        <a:satMod val="175000"/>
                        <a:alpha val="40000"/>
                      </a:srgbClr>
                    </a:glow>
                  </a:effectLst>
                </a:rPr>
                <a:t>1</a:t>
              </a:r>
              <a:endParaRPr lang="en-CA" sz="9600" b="1" dirty="0">
                <a:ln>
                  <a:solidFill>
                    <a:srgbClr val="4472C4"/>
                  </a:solidFill>
                </a:ln>
                <a:solidFill>
                  <a:prstClr val="white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068536" y="2245240"/>
              <a:ext cx="524504" cy="15696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9600" b="1" dirty="0" smtClean="0">
                  <a:ln>
                    <a:solidFill>
                      <a:srgbClr val="4472C4"/>
                    </a:solidFill>
                  </a:ln>
                  <a:solidFill>
                    <a:prstClr val="white"/>
                  </a:solidFill>
                  <a:effectLst>
                    <a:glow rad="228600">
                      <a:srgbClr val="4472C4">
                        <a:satMod val="175000"/>
                        <a:alpha val="40000"/>
                      </a:srgbClr>
                    </a:glow>
                  </a:effectLst>
                </a:rPr>
                <a:t>: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577340" y="3939697"/>
              <a:ext cx="2292159" cy="1546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b="1" dirty="0" smtClean="0">
                  <a:solidFill>
                    <a:srgbClr val="5B9BD5">
                      <a:lumMod val="75000"/>
                    </a:srgbClr>
                  </a:solidFill>
                </a:rPr>
                <a:t>Field Service Staff</a:t>
              </a:r>
              <a:endParaRPr lang="en-CA" b="1" dirty="0">
                <a:solidFill>
                  <a:srgbClr val="5B9BD5">
                    <a:lumMod val="75000"/>
                  </a:srgbClr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84"/>
            <a:stretch/>
          </p:blipFill>
          <p:spPr>
            <a:xfrm>
              <a:off x="3894693" y="2437299"/>
              <a:ext cx="559009" cy="64694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84"/>
            <a:stretch/>
          </p:blipFill>
          <p:spPr>
            <a:xfrm>
              <a:off x="4457293" y="2426190"/>
              <a:ext cx="559009" cy="64694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84"/>
            <a:stretch/>
          </p:blipFill>
          <p:spPr>
            <a:xfrm>
              <a:off x="5019892" y="2427628"/>
              <a:ext cx="559009" cy="64694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84"/>
            <a:stretch/>
          </p:blipFill>
          <p:spPr>
            <a:xfrm>
              <a:off x="5586082" y="2426190"/>
              <a:ext cx="559009" cy="64694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84"/>
            <a:stretch/>
          </p:blipFill>
          <p:spPr>
            <a:xfrm>
              <a:off x="3910160" y="2903654"/>
              <a:ext cx="559009" cy="64694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84"/>
            <a:stretch/>
          </p:blipFill>
          <p:spPr>
            <a:xfrm>
              <a:off x="4472760" y="2892545"/>
              <a:ext cx="559009" cy="64694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84"/>
            <a:stretch/>
          </p:blipFill>
          <p:spPr>
            <a:xfrm>
              <a:off x="5035359" y="2893983"/>
              <a:ext cx="559009" cy="64694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84"/>
            <a:stretch/>
          </p:blipFill>
          <p:spPr>
            <a:xfrm>
              <a:off x="5601549" y="2892545"/>
              <a:ext cx="559009" cy="64694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84"/>
            <a:stretch/>
          </p:blipFill>
          <p:spPr>
            <a:xfrm>
              <a:off x="3861668" y="3388053"/>
              <a:ext cx="559009" cy="64694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84"/>
            <a:stretch/>
          </p:blipFill>
          <p:spPr>
            <a:xfrm>
              <a:off x="4424268" y="3376944"/>
              <a:ext cx="559009" cy="64694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84"/>
            <a:stretch/>
          </p:blipFill>
          <p:spPr>
            <a:xfrm>
              <a:off x="4986867" y="3378382"/>
              <a:ext cx="559009" cy="64694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84"/>
            <a:stretch/>
          </p:blipFill>
          <p:spPr>
            <a:xfrm>
              <a:off x="5553057" y="3376944"/>
              <a:ext cx="559009" cy="64694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84"/>
            <a:stretch/>
          </p:blipFill>
          <p:spPr>
            <a:xfrm>
              <a:off x="3854487" y="3873890"/>
              <a:ext cx="559009" cy="64694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84"/>
            <a:stretch/>
          </p:blipFill>
          <p:spPr>
            <a:xfrm>
              <a:off x="4417087" y="3862781"/>
              <a:ext cx="559009" cy="64694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84"/>
            <a:stretch/>
          </p:blipFill>
          <p:spPr>
            <a:xfrm>
              <a:off x="4979686" y="3864219"/>
              <a:ext cx="559009" cy="64694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84"/>
            <a:stretch/>
          </p:blipFill>
          <p:spPr>
            <a:xfrm>
              <a:off x="5545876" y="3862781"/>
              <a:ext cx="559009" cy="64694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84"/>
            <a:stretch/>
          </p:blipFill>
          <p:spPr>
            <a:xfrm>
              <a:off x="3831839" y="4366519"/>
              <a:ext cx="559009" cy="64694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84"/>
            <a:stretch/>
          </p:blipFill>
          <p:spPr>
            <a:xfrm>
              <a:off x="4394439" y="4355410"/>
              <a:ext cx="559009" cy="64694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84"/>
            <a:stretch/>
          </p:blipFill>
          <p:spPr>
            <a:xfrm>
              <a:off x="4957038" y="4356848"/>
              <a:ext cx="559009" cy="64694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84"/>
            <a:stretch/>
          </p:blipFill>
          <p:spPr>
            <a:xfrm>
              <a:off x="5523228" y="4355410"/>
              <a:ext cx="559009" cy="64694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84"/>
            <a:stretch/>
          </p:blipFill>
          <p:spPr>
            <a:xfrm>
              <a:off x="3825218" y="4833017"/>
              <a:ext cx="559009" cy="64694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84"/>
            <a:stretch/>
          </p:blipFill>
          <p:spPr>
            <a:xfrm>
              <a:off x="4387818" y="4821908"/>
              <a:ext cx="559009" cy="64694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9" name="TextBox 38"/>
            <p:cNvSpPr txBox="1"/>
            <p:nvPr/>
          </p:nvSpPr>
          <p:spPr>
            <a:xfrm>
              <a:off x="3712197" y="2335993"/>
              <a:ext cx="2406877" cy="2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9600" b="1" dirty="0" smtClean="0">
                  <a:ln>
                    <a:solidFill>
                      <a:srgbClr val="4472C4"/>
                    </a:solidFill>
                  </a:ln>
                  <a:solidFill>
                    <a:prstClr val="white"/>
                  </a:solidFill>
                  <a:effectLst>
                    <a:glow rad="228600">
                      <a:srgbClr val="4472C4">
                        <a:satMod val="175000"/>
                        <a:alpha val="40000"/>
                      </a:srgbClr>
                    </a:glow>
                  </a:effectLst>
                </a:rPr>
                <a:t>120</a:t>
              </a:r>
            </a:p>
            <a:p>
              <a:pPr algn="ctr"/>
              <a:r>
                <a:rPr lang="en-CA" sz="4800" b="1" dirty="0" smtClean="0">
                  <a:ln>
                    <a:solidFill>
                      <a:srgbClr val="4472C4"/>
                    </a:solidFill>
                  </a:ln>
                  <a:solidFill>
                    <a:prstClr val="white"/>
                  </a:solidFill>
                  <a:effectLst>
                    <a:glow rad="228600">
                      <a:srgbClr val="4472C4">
                        <a:satMod val="175000"/>
                        <a:alpha val="40000"/>
                      </a:srgbClr>
                    </a:glow>
                  </a:effectLst>
                </a:rPr>
                <a:t>Retailers</a:t>
              </a:r>
              <a:endParaRPr lang="en-CA" sz="4800" b="1" dirty="0">
                <a:ln>
                  <a:solidFill>
                    <a:srgbClr val="4472C4"/>
                  </a:solidFill>
                </a:ln>
                <a:solidFill>
                  <a:prstClr val="white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941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44000" cy="592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70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56"/>
          <a:stretch/>
        </p:blipFill>
        <p:spPr>
          <a:xfrm>
            <a:off x="0" y="0"/>
            <a:ext cx="9144000" cy="59146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6268"/>
            <a:ext cx="7196343" cy="53583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67"/>
            <a:ext cx="9144000" cy="3094976"/>
          </a:xfrm>
          <a:prstGeom prst="rect">
            <a:avLst/>
          </a:prstGeom>
        </p:spPr>
      </p:pic>
      <p:pic>
        <p:nvPicPr>
          <p:cNvPr id="10" name="Picture 9" descr="1_131958461315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8223" y="2235232"/>
            <a:ext cx="3773600" cy="366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80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 Me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33352" y="1642697"/>
            <a:ext cx="720042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ea typeface="+mj-ea"/>
                <a:cs typeface="+mj-cs"/>
              </a:rPr>
              <a:t>Matt Isaac</a:t>
            </a:r>
          </a:p>
          <a:p>
            <a:pPr algn="ctr"/>
            <a:r>
              <a:rPr lang="en-US" sz="4400" b="1" dirty="0">
                <a:solidFill>
                  <a:srgbClr val="002060"/>
                </a:solidFill>
                <a:ea typeface="+mj-ea"/>
                <a:cs typeface="+mj-cs"/>
              </a:rPr>
              <a:t>Director, Retail Development</a:t>
            </a:r>
          </a:p>
          <a:p>
            <a:pPr algn="ctr"/>
            <a:r>
              <a:rPr lang="en-US" sz="4400" b="1" dirty="0" err="1">
                <a:solidFill>
                  <a:srgbClr val="002060"/>
                </a:solidFill>
                <a:ea typeface="+mj-ea"/>
                <a:cs typeface="+mj-cs"/>
              </a:rPr>
              <a:t>ph</a:t>
            </a:r>
            <a:r>
              <a:rPr lang="en-US" sz="4400" b="1" dirty="0">
                <a:solidFill>
                  <a:srgbClr val="002060"/>
                </a:solidFill>
                <a:ea typeface="+mj-ea"/>
                <a:cs typeface="+mj-cs"/>
              </a:rPr>
              <a:t>: </a:t>
            </a:r>
            <a:r>
              <a:rPr lang="en-CA" sz="4400" b="1" dirty="0">
                <a:solidFill>
                  <a:srgbClr val="002060"/>
                </a:solidFill>
                <a:ea typeface="+mj-ea"/>
                <a:cs typeface="+mj-cs"/>
              </a:rPr>
              <a:t>813.957.0755</a:t>
            </a:r>
          </a:p>
          <a:p>
            <a:pPr algn="ctr"/>
            <a:r>
              <a:rPr lang="en-US" sz="4400" b="1" dirty="0" smtClean="0">
                <a:solidFill>
                  <a:srgbClr val="002060"/>
                </a:solidFill>
                <a:ea typeface="+mj-ea"/>
                <a:cs typeface="+mj-cs"/>
              </a:rPr>
              <a:t>Email</a:t>
            </a:r>
            <a:r>
              <a:rPr lang="en-US" sz="4400" b="1" dirty="0">
                <a:solidFill>
                  <a:srgbClr val="002060"/>
                </a:solidFill>
                <a:ea typeface="+mj-ea"/>
                <a:cs typeface="+mj-cs"/>
              </a:rPr>
              <a:t>: </a:t>
            </a:r>
            <a:r>
              <a:rPr lang="en-US" sz="4400" b="1" dirty="0" smtClean="0">
                <a:solidFill>
                  <a:srgbClr val="002060"/>
                </a:solidFill>
                <a:ea typeface="+mj-ea"/>
                <a:cs typeface="+mj-cs"/>
              </a:rPr>
              <a:t>misaac@pbl.ca</a:t>
            </a:r>
            <a:endParaRPr lang="en-US" sz="4400" b="1" dirty="0">
              <a:solidFill>
                <a:srgbClr val="002060"/>
              </a:solidFill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272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4158" y="3363686"/>
            <a:ext cx="83275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76%</a:t>
            </a:r>
            <a:r>
              <a:rPr lang="en-CA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of purchase decisions are being made in store.</a:t>
            </a:r>
            <a:endParaRPr lang="en-CA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438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83" y="1649413"/>
            <a:ext cx="7410433" cy="41683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459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77800" y="271463"/>
            <a:ext cx="8458200" cy="1377950"/>
          </a:xfrm>
        </p:spPr>
        <p:txBody>
          <a:bodyPr anchor="ctr">
            <a:normAutofit/>
          </a:bodyPr>
          <a:lstStyle/>
          <a:p>
            <a:pPr algn="l" eaLnBrk="1" hangingPunct="1">
              <a:lnSpc>
                <a:spcPct val="80000"/>
              </a:lnSpc>
            </a:pPr>
            <a:r>
              <a:rPr lang="en-US" altLang="en-US" sz="88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</a:rPr>
              <a:t>21 SECONDS </a:t>
            </a:r>
            <a:endParaRPr lang="en-US" altLang="en-US" sz="5200" b="0" i="1" dirty="0" smtClean="0">
              <a:solidFill>
                <a:schemeClr val="bg2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98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 34"/>
          <p:cNvSpPr/>
          <p:nvPr/>
        </p:nvSpPr>
        <p:spPr>
          <a:xfrm>
            <a:off x="3725327" y="3377108"/>
            <a:ext cx="3956136" cy="1705085"/>
          </a:xfrm>
          <a:custGeom>
            <a:avLst/>
            <a:gdLst>
              <a:gd name="connsiteX0" fmla="*/ 265116 w 6345074"/>
              <a:gd name="connsiteY0" fmla="*/ 1335314 h 1482571"/>
              <a:gd name="connsiteX1" fmla="*/ 265116 w 6345074"/>
              <a:gd name="connsiteY1" fmla="*/ 1277257 h 1482571"/>
              <a:gd name="connsiteX2" fmla="*/ 497345 w 6345074"/>
              <a:gd name="connsiteY2" fmla="*/ 348343 h 1482571"/>
              <a:gd name="connsiteX3" fmla="*/ 6186945 w 6345074"/>
              <a:gd name="connsiteY3" fmla="*/ 1480457 h 1482571"/>
              <a:gd name="connsiteX4" fmla="*/ 4735516 w 6345074"/>
              <a:gd name="connsiteY4" fmla="*/ 0 h 1482571"/>
              <a:gd name="connsiteX0" fmla="*/ 165658 w 6147799"/>
              <a:gd name="connsiteY0" fmla="*/ 1335314 h 1504617"/>
              <a:gd name="connsiteX1" fmla="*/ 165658 w 6147799"/>
              <a:gd name="connsiteY1" fmla="*/ 1277257 h 1504617"/>
              <a:gd name="connsiteX2" fmla="*/ 2342801 w 6147799"/>
              <a:gd name="connsiteY2" fmla="*/ 943429 h 1504617"/>
              <a:gd name="connsiteX3" fmla="*/ 6087487 w 6147799"/>
              <a:gd name="connsiteY3" fmla="*/ 1480457 h 1504617"/>
              <a:gd name="connsiteX4" fmla="*/ 4636058 w 6147799"/>
              <a:gd name="connsiteY4" fmla="*/ 0 h 1504617"/>
              <a:gd name="connsiteX0" fmla="*/ 165658 w 5267051"/>
              <a:gd name="connsiteY0" fmla="*/ 1335314 h 1358595"/>
              <a:gd name="connsiteX1" fmla="*/ 165658 w 5267051"/>
              <a:gd name="connsiteY1" fmla="*/ 1277257 h 1358595"/>
              <a:gd name="connsiteX2" fmla="*/ 2342801 w 5267051"/>
              <a:gd name="connsiteY2" fmla="*/ 943429 h 1358595"/>
              <a:gd name="connsiteX3" fmla="*/ 5144058 w 5267051"/>
              <a:gd name="connsiteY3" fmla="*/ 725714 h 1358595"/>
              <a:gd name="connsiteX4" fmla="*/ 4636058 w 5267051"/>
              <a:gd name="connsiteY4" fmla="*/ 0 h 1358595"/>
              <a:gd name="connsiteX0" fmla="*/ 161360 w 5266704"/>
              <a:gd name="connsiteY0" fmla="*/ 1335314 h 1367159"/>
              <a:gd name="connsiteX1" fmla="*/ 161360 w 5266704"/>
              <a:gd name="connsiteY1" fmla="*/ 1277257 h 1367159"/>
              <a:gd name="connsiteX2" fmla="*/ 2280445 w 5266704"/>
              <a:gd name="connsiteY2" fmla="*/ 725715 h 1367159"/>
              <a:gd name="connsiteX3" fmla="*/ 5139760 w 5266704"/>
              <a:gd name="connsiteY3" fmla="*/ 725714 h 1367159"/>
              <a:gd name="connsiteX4" fmla="*/ 4631760 w 5266704"/>
              <a:gd name="connsiteY4" fmla="*/ 0 h 136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66704" h="1367159">
                <a:moveTo>
                  <a:pt x="161360" y="1335314"/>
                </a:moveTo>
                <a:cubicBezTo>
                  <a:pt x="142007" y="1388533"/>
                  <a:pt x="-191821" y="1378857"/>
                  <a:pt x="161360" y="1277257"/>
                </a:cubicBezTo>
                <a:cubicBezTo>
                  <a:pt x="514541" y="1175657"/>
                  <a:pt x="1450712" y="817639"/>
                  <a:pt x="2280445" y="725715"/>
                </a:cubicBezTo>
                <a:cubicBezTo>
                  <a:pt x="3110178" y="633791"/>
                  <a:pt x="4747874" y="846666"/>
                  <a:pt x="5139760" y="725714"/>
                </a:cubicBezTo>
                <a:cubicBezTo>
                  <a:pt x="5531646" y="604762"/>
                  <a:pt x="4917208" y="239486"/>
                  <a:pt x="4631760" y="0"/>
                </a:cubicBezTo>
              </a:path>
            </a:pathLst>
          </a:custGeom>
          <a:noFill/>
          <a:ln w="152400">
            <a:solidFill>
              <a:srgbClr val="56CA3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prstClr val="white"/>
              </a:solidFill>
            </a:endParaRPr>
          </a:p>
        </p:txBody>
      </p:sp>
      <p:pic>
        <p:nvPicPr>
          <p:cNvPr id="5" name="cashier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30" t="52952" r="3523" b="23810"/>
          <a:stretch/>
        </p:blipFill>
        <p:spPr>
          <a:xfrm>
            <a:off x="5007585" y="1101644"/>
            <a:ext cx="4095296" cy="2437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 Strategy: Signage Placement</a:t>
            </a:r>
            <a:endParaRPr lang="en-CA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687184" y="4026357"/>
            <a:ext cx="4113144" cy="1790998"/>
          </a:xfrm>
          <a:custGeom>
            <a:avLst/>
            <a:gdLst>
              <a:gd name="connsiteX0" fmla="*/ 0 w 2389566"/>
              <a:gd name="connsiteY0" fmla="*/ 1435100 h 1435100"/>
              <a:gd name="connsiteX1" fmla="*/ 2311400 w 2389566"/>
              <a:gd name="connsiteY1" fmla="*/ 546100 h 1435100"/>
              <a:gd name="connsiteX2" fmla="*/ 1828800 w 2389566"/>
              <a:gd name="connsiteY2" fmla="*/ 0 h 1435100"/>
              <a:gd name="connsiteX0" fmla="*/ 0 w 2653525"/>
              <a:gd name="connsiteY0" fmla="*/ 1435100 h 1435100"/>
              <a:gd name="connsiteX1" fmla="*/ 2594027 w 2653525"/>
              <a:gd name="connsiteY1" fmla="*/ 748185 h 1435100"/>
              <a:gd name="connsiteX2" fmla="*/ 1828800 w 2653525"/>
              <a:gd name="connsiteY2" fmla="*/ 0 h 1435100"/>
              <a:gd name="connsiteX0" fmla="*/ 0 w 2679846"/>
              <a:gd name="connsiteY0" fmla="*/ 1435100 h 1435100"/>
              <a:gd name="connsiteX1" fmla="*/ 2594027 w 2679846"/>
              <a:gd name="connsiteY1" fmla="*/ 748185 h 1435100"/>
              <a:gd name="connsiteX2" fmla="*/ 1828800 w 2679846"/>
              <a:gd name="connsiteY2" fmla="*/ 0 h 143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79846" h="1435100">
                <a:moveTo>
                  <a:pt x="0" y="1435100"/>
                </a:moveTo>
                <a:cubicBezTo>
                  <a:pt x="1003300" y="1110191"/>
                  <a:pt x="2206794" y="927932"/>
                  <a:pt x="2594027" y="748185"/>
                </a:cubicBezTo>
                <a:cubicBezTo>
                  <a:pt x="2981260" y="568438"/>
                  <a:pt x="1938867" y="99483"/>
                  <a:pt x="1828800" y="0"/>
                </a:cubicBezTo>
              </a:path>
            </a:pathLst>
          </a:custGeom>
          <a:noFill/>
          <a:ln w="152400">
            <a:solidFill>
              <a:srgbClr val="56CA3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prstClr val="white"/>
              </a:solidFill>
            </a:endParaRPr>
          </a:p>
        </p:txBody>
      </p:sp>
      <p:sp>
        <p:nvSpPr>
          <p:cNvPr id="36" name="Rounded Rectangular Callout 35"/>
          <p:cNvSpPr/>
          <p:nvPr/>
        </p:nvSpPr>
        <p:spPr>
          <a:xfrm>
            <a:off x="2312163" y="1166718"/>
            <a:ext cx="3204261" cy="507600"/>
          </a:xfrm>
          <a:prstGeom prst="wedgeRoundRectCallout">
            <a:avLst>
              <a:gd name="adj1" fmla="val 86534"/>
              <a:gd name="adj2" fmla="val 199230"/>
              <a:gd name="adj3" fmla="val 16667"/>
            </a:avLst>
          </a:prstGeom>
          <a:solidFill>
            <a:schemeClr val="accent4"/>
          </a:solidFill>
          <a:ln w="19050"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52000" bIns="252000" rtlCol="0" anchor="ctr"/>
          <a:lstStyle/>
          <a:p>
            <a:pPr marL="261938"/>
            <a:r>
              <a:rPr lang="en-CA" sz="2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Point of purchase</a:t>
            </a:r>
            <a:endParaRPr lang="en-CA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611369" y="926858"/>
            <a:ext cx="1017678" cy="923330"/>
            <a:chOff x="1081794" y="1591948"/>
            <a:chExt cx="1017678" cy="923330"/>
          </a:xfrm>
        </p:grpSpPr>
        <p:sp>
          <p:nvSpPr>
            <p:cNvPr id="38" name="Oval 37"/>
            <p:cNvSpPr/>
            <p:nvPr/>
          </p:nvSpPr>
          <p:spPr>
            <a:xfrm>
              <a:off x="1196757" y="1659737"/>
              <a:ext cx="787753" cy="78775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prstClr val="white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081794" y="1591948"/>
              <a:ext cx="1017678" cy="9233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5400" b="1" dirty="0" smtClean="0">
                  <a:ln w="9525" cmpd="sng">
                    <a:solidFill>
                      <a:prstClr val="black"/>
                    </a:solidFill>
                    <a:prstDash val="solid"/>
                  </a:ln>
                  <a:gradFill flip="none" rotWithShape="1">
                    <a:gsLst>
                      <a:gs pos="51000">
                        <a:srgbClr val="FFFF00"/>
                      </a:gs>
                      <a:gs pos="19000">
                        <a:srgbClr val="00B050"/>
                      </a:gs>
                      <a:gs pos="83000">
                        <a:srgbClr val="00B050"/>
                      </a:gs>
                    </a:gsLst>
                    <a:lin ang="4800000" scaled="0"/>
                    <a:tileRect/>
                  </a:gradFill>
                  <a:effectLst>
                    <a:glow rad="101600">
                      <a:srgbClr val="70AD47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 </a:t>
              </a:r>
              <a:endParaRPr lang="en-CA" sz="5400" b="1" dirty="0">
                <a:ln w="9525" cmpd="sng">
                  <a:solidFill>
                    <a:prstClr val="black"/>
                  </a:solidFill>
                  <a:prstDash val="solid"/>
                </a:ln>
                <a:gradFill flip="none" rotWithShape="1">
                  <a:gsLst>
                    <a:gs pos="51000">
                      <a:srgbClr val="FFFF00"/>
                    </a:gs>
                    <a:gs pos="19000">
                      <a:srgbClr val="00B050"/>
                    </a:gs>
                    <a:gs pos="83000">
                      <a:srgbClr val="00B050"/>
                    </a:gs>
                  </a:gsLst>
                  <a:lin ang="4800000" scaled="0"/>
                  <a:tileRect/>
                </a:gra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erson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37184" y="2582598"/>
            <a:ext cx="3438000" cy="343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798" y="2759031"/>
            <a:ext cx="3244642" cy="2966246"/>
          </a:xfrm>
          <a:prstGeom prst="rect">
            <a:avLst/>
          </a:prstGeom>
        </p:spPr>
      </p:pic>
      <p:sp>
        <p:nvSpPr>
          <p:cNvPr id="27" name="Rounded Rectangular Callout 26"/>
          <p:cNvSpPr/>
          <p:nvPr/>
        </p:nvSpPr>
        <p:spPr>
          <a:xfrm>
            <a:off x="290619" y="2491786"/>
            <a:ext cx="2267943" cy="508802"/>
          </a:xfrm>
          <a:prstGeom prst="wedgeRoundRectCallout">
            <a:avLst>
              <a:gd name="adj1" fmla="val 114501"/>
              <a:gd name="adj2" fmla="val 307547"/>
              <a:gd name="adj3" fmla="val 16667"/>
            </a:avLst>
          </a:prstGeom>
          <a:solidFill>
            <a:schemeClr val="accent4"/>
          </a:solidFill>
          <a:ln w="19050"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52000" bIns="252000" rtlCol="0" anchor="ctr"/>
          <a:lstStyle/>
          <a:p>
            <a:pPr marL="261938"/>
            <a:r>
              <a:rPr lang="en-CA" sz="28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Store entry</a:t>
            </a:r>
            <a:endParaRPr lang="en-CA" sz="2800" b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-7018" y="1723062"/>
            <a:ext cx="1017678" cy="923330"/>
            <a:chOff x="1081794" y="1591948"/>
            <a:chExt cx="1017678" cy="923330"/>
          </a:xfrm>
        </p:grpSpPr>
        <p:sp>
          <p:nvSpPr>
            <p:cNvPr id="22" name="Oval 21"/>
            <p:cNvSpPr/>
            <p:nvPr/>
          </p:nvSpPr>
          <p:spPr>
            <a:xfrm>
              <a:off x="1196757" y="1659737"/>
              <a:ext cx="787753" cy="78775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prstClr val="white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81794" y="1591948"/>
              <a:ext cx="1017678" cy="9233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5400" b="1" dirty="0">
                  <a:ln w="9525" cmpd="sng">
                    <a:solidFill>
                      <a:prstClr val="black"/>
                    </a:solidFill>
                    <a:prstDash val="solid"/>
                  </a:ln>
                  <a:gradFill flip="none" rotWithShape="1">
                    <a:gsLst>
                      <a:gs pos="51000">
                        <a:srgbClr val="FFFF00"/>
                      </a:gs>
                      <a:gs pos="19000">
                        <a:srgbClr val="00B050"/>
                      </a:gs>
                      <a:gs pos="83000">
                        <a:srgbClr val="00B050"/>
                      </a:gs>
                    </a:gsLst>
                    <a:lin ang="4800000" scaled="0"/>
                    <a:tileRect/>
                  </a:gradFill>
                  <a:effectLst>
                    <a:glow rad="101600">
                      <a:srgbClr val="70AD47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CA" sz="5400" b="1" dirty="0" smtClean="0">
                  <a:ln w="9525" cmpd="sng">
                    <a:solidFill>
                      <a:prstClr val="black"/>
                    </a:solidFill>
                    <a:prstDash val="solid"/>
                  </a:ln>
                  <a:gradFill flip="none" rotWithShape="1">
                    <a:gsLst>
                      <a:gs pos="51000">
                        <a:srgbClr val="FFFF00"/>
                      </a:gs>
                      <a:gs pos="19000">
                        <a:srgbClr val="00B050"/>
                      </a:gs>
                      <a:gs pos="83000">
                        <a:srgbClr val="00B050"/>
                      </a:gs>
                    </a:gsLst>
                    <a:lin ang="4800000" scaled="0"/>
                    <a:tileRect/>
                  </a:gradFill>
                  <a:effectLst>
                    <a:glow rad="101600">
                      <a:srgbClr val="70AD47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CA" sz="5400" b="1" dirty="0">
                <a:ln w="9525" cmpd="sng">
                  <a:solidFill>
                    <a:prstClr val="black"/>
                  </a:solidFill>
                  <a:prstDash val="solid"/>
                </a:ln>
                <a:gradFill flip="none" rotWithShape="1">
                  <a:gsLst>
                    <a:gs pos="51000">
                      <a:srgbClr val="FFFF00"/>
                    </a:gs>
                    <a:gs pos="19000">
                      <a:srgbClr val="00B050"/>
                    </a:gs>
                    <a:gs pos="83000">
                      <a:srgbClr val="00B050"/>
                    </a:gs>
                  </a:gsLst>
                  <a:lin ang="4800000" scaled="0"/>
                  <a:tileRect/>
                </a:gra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267" y="4362289"/>
            <a:ext cx="2019048" cy="1676190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6366658" y="4917809"/>
            <a:ext cx="2629610" cy="560142"/>
          </a:xfrm>
          <a:prstGeom prst="wedgeRoundRectCallout">
            <a:avLst>
              <a:gd name="adj1" fmla="val -125733"/>
              <a:gd name="adj2" fmla="val 54729"/>
              <a:gd name="adj3" fmla="val 16667"/>
            </a:avLst>
          </a:prstGeom>
          <a:solidFill>
            <a:schemeClr val="accent4"/>
          </a:solidFill>
          <a:ln w="19050"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52000" bIns="252000" rtlCol="0" anchor="ctr"/>
          <a:lstStyle/>
          <a:p>
            <a:pPr marL="261938"/>
            <a:r>
              <a:rPr lang="en-CA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CA" sz="2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utside store</a:t>
            </a:r>
            <a:endParaRPr lang="en-CA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5896703" y="4395244"/>
            <a:ext cx="1017678" cy="923330"/>
            <a:chOff x="3614913" y="6834837"/>
            <a:chExt cx="1017678" cy="923330"/>
          </a:xfrm>
        </p:grpSpPr>
        <p:sp>
          <p:nvSpPr>
            <p:cNvPr id="17" name="Oval 16"/>
            <p:cNvSpPr/>
            <p:nvPr/>
          </p:nvSpPr>
          <p:spPr>
            <a:xfrm>
              <a:off x="3729876" y="6902626"/>
              <a:ext cx="787753" cy="78775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prstClr val="white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614913" y="6834837"/>
              <a:ext cx="1017678" cy="9233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5400" b="1" dirty="0" smtClean="0">
                  <a:ln w="9525" cmpd="sng">
                    <a:solidFill>
                      <a:prstClr val="black"/>
                    </a:solidFill>
                    <a:prstDash val="solid"/>
                  </a:ln>
                  <a:gradFill flip="none" rotWithShape="1">
                    <a:gsLst>
                      <a:gs pos="51000">
                        <a:srgbClr val="FFFF00"/>
                      </a:gs>
                      <a:gs pos="19000">
                        <a:srgbClr val="00B050"/>
                      </a:gs>
                      <a:gs pos="83000">
                        <a:srgbClr val="00B050"/>
                      </a:gs>
                    </a:gsLst>
                    <a:lin ang="4800000" scaled="0"/>
                    <a:tileRect/>
                  </a:gradFill>
                  <a:effectLst>
                    <a:glow rad="101600">
                      <a:srgbClr val="70AD47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 </a:t>
              </a:r>
              <a:endParaRPr lang="en-CA" sz="5400" b="1" dirty="0">
                <a:ln w="9525" cmpd="sng">
                  <a:solidFill>
                    <a:prstClr val="black"/>
                  </a:solidFill>
                  <a:prstDash val="solid"/>
                </a:ln>
                <a:gradFill flip="none" rotWithShape="1">
                  <a:gsLst>
                    <a:gs pos="51000">
                      <a:srgbClr val="FFFF00"/>
                    </a:gs>
                    <a:gs pos="19000">
                      <a:srgbClr val="00B050"/>
                    </a:gs>
                    <a:gs pos="83000">
                      <a:srgbClr val="00B050"/>
                    </a:gs>
                  </a:gsLst>
                  <a:lin ang="4800000" scaled="0"/>
                  <a:tileRect/>
                </a:gra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085" y="2875462"/>
            <a:ext cx="2286005" cy="60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9891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0" t="9442" r="33157" b="35468"/>
          <a:stretch/>
        </p:blipFill>
        <p:spPr>
          <a:xfrm>
            <a:off x="1538628" y="927209"/>
            <a:ext cx="6066744" cy="47860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3" name="Rounded Rectangle 32"/>
          <p:cNvSpPr/>
          <p:nvPr/>
        </p:nvSpPr>
        <p:spPr>
          <a:xfrm>
            <a:off x="3257195" y="195195"/>
            <a:ext cx="2629610" cy="467736"/>
          </a:xfrm>
          <a:prstGeom prst="roundRect">
            <a:avLst/>
          </a:prstGeom>
          <a:solidFill>
            <a:schemeClr val="accent4"/>
          </a:solidFill>
          <a:ln w="19050"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52000" bIns="252000" rtlCol="0" anchor="ctr"/>
          <a:lstStyle/>
          <a:p>
            <a:pPr algn="ctr"/>
            <a:r>
              <a:rPr lang="en-CA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CA" sz="2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utside Store</a:t>
            </a:r>
            <a:endParaRPr lang="en-CA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1044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3438028" y="253915"/>
            <a:ext cx="2267943" cy="467736"/>
          </a:xfrm>
          <a:prstGeom prst="roundRect">
            <a:avLst/>
          </a:prstGeom>
          <a:solidFill>
            <a:schemeClr val="accent4"/>
          </a:solidFill>
          <a:ln w="19050"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52000" bIns="252000" rtlCol="0" anchor="ctr"/>
          <a:lstStyle/>
          <a:p>
            <a:pPr algn="ctr"/>
            <a:r>
              <a:rPr lang="en-CA" sz="28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Store Entry</a:t>
            </a:r>
            <a:endParaRPr lang="en-CA" sz="2800" b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638" y="937241"/>
            <a:ext cx="6514721" cy="46155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356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ounded Rectangle 39"/>
          <p:cNvSpPr/>
          <p:nvPr/>
        </p:nvSpPr>
        <p:spPr>
          <a:xfrm>
            <a:off x="3121110" y="258829"/>
            <a:ext cx="2901779" cy="467736"/>
          </a:xfrm>
          <a:prstGeom prst="roundRect">
            <a:avLst/>
          </a:prstGeom>
          <a:solidFill>
            <a:schemeClr val="accent4"/>
          </a:solidFill>
          <a:ln w="19050"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52000" bIns="252000" rtlCol="0" anchor="ctr"/>
          <a:lstStyle/>
          <a:p>
            <a:pPr algn="ctr"/>
            <a:r>
              <a:rPr lang="en-CA" sz="2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Point of Purchase</a:t>
            </a:r>
            <a:endParaRPr lang="en-CA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838" y="1270379"/>
            <a:ext cx="5756322" cy="43172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044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Innovative Solutions…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17" y="1006631"/>
            <a:ext cx="1316736" cy="46085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152" y="1950986"/>
            <a:ext cx="5136577" cy="30905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8099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BL Pres Template Final" id="{BDF196C9-617B-4703-A054-9DF286A87B1B}" vid="{C292954C-D39A-4B4B-ADE0-B958F5F1FD0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4245</TotalTime>
  <Words>123</Words>
  <Application>Microsoft Office PowerPoint</Application>
  <PresentationFormat>On-screen Show (4:3)</PresentationFormat>
  <Paragraphs>60</Paragraphs>
  <Slides>24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Calibri</vt:lpstr>
      <vt:lpstr>3_Custom Design</vt:lpstr>
      <vt:lpstr>The Numbers Game</vt:lpstr>
      <vt:lpstr>PowerPoint Presentation</vt:lpstr>
      <vt:lpstr>PowerPoint Presentation</vt:lpstr>
      <vt:lpstr>21 SECONDS </vt:lpstr>
      <vt:lpstr>POS Strategy: Signage Placement</vt:lpstr>
      <vt:lpstr>PowerPoint Presentation</vt:lpstr>
      <vt:lpstr>PowerPoint Presentation</vt:lpstr>
      <vt:lpstr>PowerPoint Presentation</vt:lpstr>
      <vt:lpstr>Innovative Solutions…</vt:lpstr>
      <vt:lpstr>Innovative Solutions…</vt:lpstr>
      <vt:lpstr>Innovative Solutions…</vt:lpstr>
      <vt:lpstr>Innovative Solutions…</vt:lpstr>
      <vt:lpstr>Endcaps meet the Lottery world….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Contact Me</vt:lpstr>
    </vt:vector>
  </TitlesOfParts>
  <Company>Pollard Banknote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Sina Aiello</dc:creator>
  <cp:lastModifiedBy>Juanita Van Norman</cp:lastModifiedBy>
  <cp:revision>114</cp:revision>
  <cp:lastPrinted>2015-03-04T16:02:22Z</cp:lastPrinted>
  <dcterms:created xsi:type="dcterms:W3CDTF">2015-03-17T22:32:21Z</dcterms:created>
  <dcterms:modified xsi:type="dcterms:W3CDTF">2015-03-26T14:40:45Z</dcterms:modified>
</cp:coreProperties>
</file>