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61" r:id="rId4"/>
    <p:sldId id="269" r:id="rId5"/>
    <p:sldId id="260" r:id="rId6"/>
    <p:sldId id="262" r:id="rId7"/>
    <p:sldId id="270" r:id="rId8"/>
    <p:sldId id="263" r:id="rId9"/>
    <p:sldId id="264" r:id="rId10"/>
    <p:sldId id="26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032" autoAdjust="0"/>
  </p:normalViewPr>
  <p:slideViewPr>
    <p:cSldViewPr>
      <p:cViewPr>
        <p:scale>
          <a:sx n="65" d="100"/>
          <a:sy n="65" d="100"/>
        </p:scale>
        <p:origin x="-581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995B2-CCDA-4174-912E-BE603B28F6F0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033A6-7769-4979-B6DE-CA1C3E959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88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Clever way to say that with</a:t>
            </a:r>
            <a:r>
              <a:rPr lang="en-US" baseline="0" dirty="0" smtClean="0"/>
              <a:t> technology, we have so much opportunity to learn more about our customers, our players. And it can be faster and more enriching then ever before.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34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Wrap</a:t>
            </a:r>
            <a:r>
              <a:rPr lang="en-US" baseline="0" dirty="0" smtClean="0"/>
              <a:t>-up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5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passionate</a:t>
            </a:r>
            <a:r>
              <a:rPr lang="en-US" baseline="0" dirty="0" smtClean="0"/>
              <a:t> </a:t>
            </a:r>
            <a:r>
              <a:rPr lang="en-US" baseline="0" dirty="0" smtClean="0"/>
              <a:t>about taking research or data and turning into great customer insights. We have so much data - it can comes from our surveys, interviews, observations but also digital from what people are doing on our websites, mobile apps, e-commerce platforms, etc…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Find the Truth– Data doesn’t lie - but it’s important to uncover the truth. Once you uncover the truths, you have insights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Insights are what you can carry forward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Customer centric research builds on and on with each project you do</a:t>
            </a:r>
          </a:p>
          <a:p>
            <a:r>
              <a:rPr lang="en-US" baseline="0" dirty="0" smtClean="0"/>
              <a:t>Ex: three concepts, players like A, sense of control, challenge, required me to think, etc…</a:t>
            </a:r>
          </a:p>
          <a:p>
            <a:r>
              <a:rPr lang="en-US" dirty="0" smtClean="0"/>
              <a:t>Now we can take our insights and apply them to future games, promotions, etc…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0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9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Ok – so we live in a</a:t>
            </a:r>
            <a:r>
              <a:rPr lang="en-US" baseline="0" dirty="0" smtClean="0"/>
              <a:t> world with abbreviations: LOL (laugh out loud), BRB (be right back), K (ok), so it is harder to get quality open ends from our surveys – especially web-based.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60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7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r>
              <a:rPr lang="en-US" baseline="0" dirty="0" smtClean="0"/>
              <a:t> me introduce you to iChat. It’s a great way to enrich your quantitative studies -  How iChat works – you identify a set of criteria (people who like Concept A), at end of survey, we would like to you more about Concept A, do you have a few minutes to enter a live chat? Yes – get more e-rewards, go into a chat session with a moderator who has a discussion guide.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59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59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of the newer technologies</a:t>
            </a:r>
            <a:r>
              <a:rPr lang="en-US" baseline="0" dirty="0" smtClean="0"/>
              <a:t> are </a:t>
            </a:r>
            <a:r>
              <a:rPr lang="en-US" baseline="0" dirty="0" err="1" smtClean="0"/>
              <a:t>ibeacons</a:t>
            </a:r>
            <a:r>
              <a:rPr lang="en-US" baseline="0" dirty="0" smtClean="0"/>
              <a:t>. I first heard about </a:t>
            </a:r>
            <a:r>
              <a:rPr lang="en-US" baseline="0" dirty="0" err="1" smtClean="0"/>
              <a:t>ibeacons</a:t>
            </a:r>
            <a:r>
              <a:rPr lang="en-US" baseline="0" dirty="0" smtClean="0"/>
              <a:t> last  year at a Market Research Association conference. It utilizes micro-locations. A little bigger than a quarter, </a:t>
            </a:r>
            <a:r>
              <a:rPr lang="en-US" baseline="0" dirty="0" err="1" smtClean="0"/>
              <a:t>ibeacons</a:t>
            </a:r>
            <a:r>
              <a:rPr lang="en-US" baseline="0" dirty="0" smtClean="0"/>
              <a:t> can be placed anywhere, they broadcast out a signal that communicates with Apple and Android phones.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21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Several ways </a:t>
            </a:r>
            <a:r>
              <a:rPr lang="en-US" dirty="0" err="1" smtClean="0"/>
              <a:t>ibeacons</a:t>
            </a:r>
            <a:r>
              <a:rPr lang="en-US" dirty="0" smtClean="0"/>
              <a:t> can work</a:t>
            </a:r>
            <a:r>
              <a:rPr lang="en-US" baseline="0" dirty="0" smtClean="0"/>
              <a:t> – but the basic is that it broadcasts out a signal that is recognized by Apple and Android phones – sends a notification. Best way is to utilize a mobile app that a person has already downloaded (explain example using lottery app)</a:t>
            </a:r>
          </a:p>
          <a:p>
            <a:r>
              <a:rPr lang="en-US" baseline="0" dirty="0" smtClean="0"/>
              <a:t>Incentives (Yes and no)</a:t>
            </a:r>
          </a:p>
          <a:p>
            <a:r>
              <a:rPr lang="en-US" baseline="0" dirty="0" smtClean="0"/>
              <a:t>Pros (get moment in truth data)</a:t>
            </a:r>
          </a:p>
          <a:p>
            <a:r>
              <a:rPr lang="en-US" baseline="0" dirty="0" smtClean="0"/>
              <a:t>Cons (is it an intrusion? Privacy concerns)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033A6-7769-4979-B6DE-CA1C3E959E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2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3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9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3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7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8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4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1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315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ECE06-8997-4463-8313-FA45357C436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C1F71-337E-4CBC-A51F-9224F69F3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0" y="1600200"/>
            <a:ext cx="46482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Speed Date Your Customers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3200400"/>
            <a:ext cx="3581400" cy="175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Leigh-Ann Goad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Market Research &amp; Consumer Strategist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3084">
            <a:off x="418890" y="1134109"/>
            <a:ext cx="3373413" cy="30787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9498749">
            <a:off x="446846" y="1805419"/>
            <a:ext cx="4724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Customers</a:t>
            </a:r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6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9315" y="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#iBeacon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57046"/>
            <a:ext cx="1780754" cy="19209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3571142" y="2221523"/>
            <a:ext cx="914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22784" y="2895600"/>
            <a:ext cx="9349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29000" y="3258177"/>
            <a:ext cx="955431" cy="258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8270">
            <a:off x="5743867" y="1979074"/>
            <a:ext cx="2362200" cy="32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5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-7620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</a:t>
            </a:r>
            <a:r>
              <a:rPr lang="en-US" dirty="0" err="1" smtClean="0"/>
              <a:t>ontothepanelist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438400"/>
            <a:ext cx="7391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Be inspired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Find the truths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004646"/>
            <a:ext cx="48768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906399"/>
            <a:ext cx="8077200" cy="2526320"/>
            <a:chOff x="1390650" y="1828800"/>
            <a:chExt cx="8077200" cy="2526320"/>
          </a:xfrm>
        </p:grpSpPr>
        <p:grpSp>
          <p:nvGrpSpPr>
            <p:cNvPr id="10" name="Group 9"/>
            <p:cNvGrpSpPr/>
            <p:nvPr/>
          </p:nvGrpSpPr>
          <p:grpSpPr>
            <a:xfrm>
              <a:off x="1485900" y="1828800"/>
              <a:ext cx="1628042" cy="1828800"/>
              <a:chOff x="2857500" y="2362200"/>
              <a:chExt cx="1628042" cy="18288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310304" y="3039141"/>
                <a:ext cx="304800" cy="1143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733800" y="2362200"/>
                <a:ext cx="304800" cy="18288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857500" y="3420141"/>
                <a:ext cx="304800" cy="7620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180742" y="2810541"/>
                <a:ext cx="304800" cy="13716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ight Arrow 10"/>
            <p:cNvSpPr/>
            <p:nvPr/>
          </p:nvSpPr>
          <p:spPr>
            <a:xfrm>
              <a:off x="4191000" y="2895600"/>
              <a:ext cx="914400" cy="342900"/>
            </a:xfrm>
            <a:prstGeom prst="rightArrow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90650" y="3893455"/>
              <a:ext cx="807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Taking Data               to               Insights</a:t>
              </a:r>
              <a:endPara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559152"/>
            <a:ext cx="1690010" cy="2535015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840523" y="-15240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</a:t>
            </a:r>
            <a:r>
              <a:rPr lang="en-US" dirty="0" err="1" smtClean="0"/>
              <a:t>findthetruth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4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</a:t>
            </a:r>
            <a:r>
              <a:rPr lang="en-US" dirty="0" err="1" smtClean="0"/>
              <a:t>whatisnext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Technology Enabled Research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Enrich your research w/ insights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Outside the comfort zone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3276600"/>
            <a:ext cx="162306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8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</a:t>
            </a:r>
            <a:r>
              <a:rPr lang="en-US" dirty="0" err="1" smtClean="0"/>
              <a:t>abbreviatedworld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0771031">
            <a:off x="381000" y="1905000"/>
            <a:ext cx="335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LOL</a:t>
            </a:r>
            <a:endParaRPr lang="en-US" sz="8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8020" y="3730960"/>
            <a:ext cx="335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brb</a:t>
            </a:r>
            <a:endParaRPr lang="en-US" sz="8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627227">
            <a:off x="5208806" y="1817754"/>
            <a:ext cx="335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K</a:t>
            </a:r>
            <a:endParaRPr lang="en-US" sz="8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3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7315200" cy="9906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#</a:t>
            </a:r>
            <a:r>
              <a:rPr lang="en-US" dirty="0" err="1" smtClean="0"/>
              <a:t>novagueopenends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143000" y="1631850"/>
            <a:ext cx="1211182" cy="609644"/>
          </a:xfrm>
          <a:prstGeom prst="wedgeRoundRectCallout">
            <a:avLst>
              <a:gd name="adj1" fmla="val -2051"/>
              <a:gd name="adj2" fmla="val 66205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Value</a:t>
            </a:r>
            <a:endParaRPr lang="en-US" sz="20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200400" y="2057000"/>
            <a:ext cx="1910343" cy="833181"/>
          </a:xfrm>
          <a:prstGeom prst="wedgeRoundRectCallout">
            <a:avLst>
              <a:gd name="adj1" fmla="val -33549"/>
              <a:gd name="adj2" fmla="val 64886"/>
              <a:gd name="adj3" fmla="val 16667"/>
            </a:avLst>
          </a:prstGeom>
          <a:solidFill>
            <a:schemeClr val="accent4"/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Appealing</a:t>
            </a:r>
            <a:endParaRPr lang="en-US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019800" y="1399755"/>
            <a:ext cx="1832257" cy="1073835"/>
          </a:xfrm>
          <a:prstGeom prst="wedgeRoundRectCallout">
            <a:avLst>
              <a:gd name="adj1" fmla="val -4235"/>
              <a:gd name="adj2" fmla="val 68097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Better than other concepts</a:t>
            </a:r>
            <a:endParaRPr lang="en-US" sz="16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4182" y="403067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Get at the Truth!</a:t>
            </a: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1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354" y="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#iChat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Enrich your survey data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Allows for a conversation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Show pictures or video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014" y="2417312"/>
            <a:ext cx="2771363" cy="277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6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3400" y="1828800"/>
            <a:ext cx="7746023" cy="3505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4092" y="13671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Discussion Board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246" y="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</a:t>
            </a:r>
            <a:r>
              <a:rPr lang="en-US" dirty="0" err="1" smtClean="0"/>
              <a:t>momentintruth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Capturing consumers in the moment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 relying on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9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9315" y="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#iBeacon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356982"/>
            <a:ext cx="2233224" cy="14706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00200"/>
            <a:ext cx="1780754" cy="192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t Stip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Ligt Stipple</Template>
  <TotalTime>633</TotalTime>
  <Words>519</Words>
  <Application>Microsoft Office PowerPoint</Application>
  <PresentationFormat>On-screen Show (4:3)</PresentationFormat>
  <Paragraphs>67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Ligt Stipple</vt:lpstr>
      <vt:lpstr>Speed Date Your Customers</vt:lpstr>
      <vt:lpstr>#findthetruth</vt:lpstr>
      <vt:lpstr>#whatisnext?</vt:lpstr>
      <vt:lpstr>#abbreviatedworld</vt:lpstr>
      <vt:lpstr>#novagueopenends</vt:lpstr>
      <vt:lpstr>#iChat</vt:lpstr>
      <vt:lpstr>PowerPoint Presentation</vt:lpstr>
      <vt:lpstr>#momentintruth</vt:lpstr>
      <vt:lpstr>#iBeacon</vt:lpstr>
      <vt:lpstr>#iBeacon</vt:lpstr>
      <vt:lpstr>#ontothepanelist</vt:lpstr>
    </vt:vector>
  </TitlesOfParts>
  <Company>Virginia Lottery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Date Your Customers</dc:title>
  <dc:creator>Lotto</dc:creator>
  <cp:lastModifiedBy>Lotto</cp:lastModifiedBy>
  <cp:revision>46</cp:revision>
  <dcterms:created xsi:type="dcterms:W3CDTF">2015-03-23T14:25:37Z</dcterms:created>
  <dcterms:modified xsi:type="dcterms:W3CDTF">2015-03-29T17:41:41Z</dcterms:modified>
</cp:coreProperties>
</file>