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9" r:id="rId1"/>
  </p:sldMasterIdLst>
  <p:notesMasterIdLst>
    <p:notesMasterId r:id="rId8"/>
  </p:notesMasterIdLst>
  <p:sldIdLst>
    <p:sldId id="290" r:id="rId2"/>
    <p:sldId id="291" r:id="rId3"/>
    <p:sldId id="292" r:id="rId4"/>
    <p:sldId id="289" r:id="rId5"/>
    <p:sldId id="293" r:id="rId6"/>
    <p:sldId id="294" r:id="rId7"/>
  </p:sldIdLst>
  <p:sldSz cx="9144000" cy="6858000" type="screen4x3"/>
  <p:notesSz cx="6858000" cy="9144000"/>
  <p:embeddedFontLst>
    <p:embeddedFont>
      <p:font typeface="Effra" panose="020B0603020203020204" pitchFamily="3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07">
          <p15:clr>
            <a:srgbClr val="A4A3A4"/>
          </p15:clr>
        </p15:guide>
        <p15:guide id="4" orient="horz" pos="887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orient="horz" pos="3294">
          <p15:clr>
            <a:srgbClr val="A4A3A4"/>
          </p15:clr>
        </p15:guide>
        <p15:guide id="7" pos="288">
          <p15:clr>
            <a:srgbClr val="A4A3A4"/>
          </p15:clr>
        </p15:guide>
        <p15:guide id="8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834" y="60"/>
      </p:cViewPr>
      <p:guideLst>
        <p:guide orient="horz" pos="2160"/>
        <p:guide pos="2880"/>
        <p:guide orient="horz" pos="1107"/>
        <p:guide orient="horz" pos="887"/>
        <p:guide orient="horz" pos="3884"/>
        <p:guide orient="horz" pos="3294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0E08E-2356-4043-8A87-45E5505760EA}" type="datetimeFigureOut">
              <a:rPr lang="en-GB" smtClean="0"/>
              <a:t>31.3.15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744D6-808B-4A07-AF20-E5EA7D2004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1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744D6-808B-4A07-AF20-E5EA7D2004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19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0B43-C0BC-4A6E-B5A5-DA9D3A6E97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061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2BECD-A4B3-4049-BCD6-735D177139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0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Colou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533333" y="4581128"/>
            <a:ext cx="4244008" cy="1404727"/>
          </a:xfrm>
        </p:spPr>
        <p:txBody>
          <a:bodyPr anchor="b" anchorCtr="0"/>
          <a:lstStyle>
            <a:lvl1pPr algn="r"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36781" y="6021288"/>
            <a:ext cx="4240560" cy="624257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8"/>
          <a:stretch/>
        </p:blipFill>
        <p:spPr bwMode="auto">
          <a:xfrm>
            <a:off x="3572" y="3442"/>
            <a:ext cx="7911703" cy="68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5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E1358-F9EB-45C4-B621-571642614AED}" type="datetime1">
              <a:rPr lang="en-US" smtClean="0"/>
              <a:t>3/31/2015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1916832"/>
            <a:ext cx="7452319" cy="3516183"/>
            <a:chOff x="1664439" y="939784"/>
            <a:chExt cx="14323544" cy="6118384"/>
          </a:xfrm>
          <a:solidFill>
            <a:schemeClr val="accent2"/>
          </a:solidFill>
        </p:grpSpPr>
        <p:sp>
          <p:nvSpPr>
            <p:cNvPr id="7" name="Right Triangle 6"/>
            <p:cNvSpPr/>
            <p:nvPr/>
          </p:nvSpPr>
          <p:spPr>
            <a:xfrm flipV="1">
              <a:off x="12399986" y="939784"/>
              <a:ext cx="3587997" cy="611836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4439" y="939797"/>
              <a:ext cx="10735550" cy="6118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 userDrawn="1"/>
        </p:nvGrpSpPr>
        <p:grpSpPr>
          <a:xfrm flipH="1" flipV="1">
            <a:off x="5819613" y="1916825"/>
            <a:ext cx="3324387" cy="3516179"/>
            <a:chOff x="-8932817" y="377278"/>
            <a:chExt cx="9454683" cy="6118368"/>
          </a:xfrm>
          <a:solidFill>
            <a:schemeClr val="accent4"/>
          </a:solidFill>
        </p:grpSpPr>
        <p:sp>
          <p:nvSpPr>
            <p:cNvPr id="10" name="Right Triangle 9"/>
            <p:cNvSpPr/>
            <p:nvPr/>
          </p:nvSpPr>
          <p:spPr>
            <a:xfrm flipV="1">
              <a:off x="-4789503" y="377278"/>
              <a:ext cx="5311369" cy="61183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8932817" y="377288"/>
              <a:ext cx="4143314" cy="61183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59812" y="2492896"/>
            <a:ext cx="5292307" cy="2448272"/>
          </a:xfrm>
        </p:spPr>
        <p:txBody>
          <a:bodyPr anchor="ctr" anchorCtr="0">
            <a:normAutofit/>
          </a:bodyPr>
          <a:lstStyle>
            <a:lvl1pPr>
              <a:defRPr sz="3200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100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77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875-C1EC-4DE9-9EBC-C04D36881F99}" type="datetime1">
              <a:rPr lang="en-US" smtClean="0"/>
              <a:t>3/31/2015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" y="1916832"/>
            <a:ext cx="7452319" cy="3516183"/>
            <a:chOff x="1664439" y="939784"/>
            <a:chExt cx="14323544" cy="6118384"/>
          </a:xfrm>
          <a:solidFill>
            <a:schemeClr val="accent2"/>
          </a:solidFill>
        </p:grpSpPr>
        <p:sp>
          <p:nvSpPr>
            <p:cNvPr id="7" name="Right Triangle 6"/>
            <p:cNvSpPr/>
            <p:nvPr/>
          </p:nvSpPr>
          <p:spPr>
            <a:xfrm flipV="1">
              <a:off x="12399986" y="939784"/>
              <a:ext cx="3587997" cy="611836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4439" y="939797"/>
              <a:ext cx="10735550" cy="6118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 userDrawn="1"/>
        </p:nvGrpSpPr>
        <p:grpSpPr>
          <a:xfrm flipH="1" flipV="1">
            <a:off x="5819613" y="1916825"/>
            <a:ext cx="3324387" cy="3516179"/>
            <a:chOff x="-8932817" y="377278"/>
            <a:chExt cx="9454683" cy="6118368"/>
          </a:xfrm>
          <a:solidFill>
            <a:schemeClr val="accent4"/>
          </a:solidFill>
        </p:grpSpPr>
        <p:sp>
          <p:nvSpPr>
            <p:cNvPr id="10" name="Right Triangle 9"/>
            <p:cNvSpPr/>
            <p:nvPr/>
          </p:nvSpPr>
          <p:spPr>
            <a:xfrm flipV="1">
              <a:off x="-4789503" y="377278"/>
              <a:ext cx="5311369" cy="611835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8932817" y="377288"/>
              <a:ext cx="4143314" cy="611835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59812" y="2492896"/>
            <a:ext cx="5292307" cy="2448272"/>
          </a:xfrm>
        </p:spPr>
        <p:txBody>
          <a:bodyPr anchor="ctr" anchorCtr="0">
            <a:normAutofit/>
          </a:bodyPr>
          <a:lstStyle>
            <a:lvl1pPr>
              <a:defRPr sz="3200" b="1" cap="all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100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2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11431-25BF-4890-AB47-D4A11A9F8ADC}" type="datetime1">
              <a:rPr lang="en-US" smtClean="0"/>
              <a:t>3/31/2015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937749"/>
            <a:ext cx="9144000" cy="5558301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8070-E754-4C0E-A10F-FD9D0C50D42C}" type="datetime1">
              <a:rPr lang="en-US" smtClean="0"/>
              <a:t>3/31/2015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59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AFB3-71C0-47C9-8EEB-26A28AEA6524}" type="datetime1">
              <a:rPr lang="en-US" smtClean="0"/>
              <a:t>3/31/2015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One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172.18.109.11\office\Work\Active Projects\Tipp24_Lottovate_template+2xdecks_NDA_071114\client\Lottovate_PPT_Slides_2014-11-13-7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4"/>
          <a:stretch/>
        </p:blipFill>
        <p:spPr bwMode="auto">
          <a:xfrm>
            <a:off x="3572" y="3323"/>
            <a:ext cx="7861818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wo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172.18.109.11\office\Work\Active Projects\Tipp24_Lottovate_template+2xdecks_NDA_071114\client\Lottovate_PPT_Slides_2014-11-13-8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0"/>
          <a:stretch/>
        </p:blipFill>
        <p:spPr bwMode="auto">
          <a:xfrm>
            <a:off x="3572" y="3323"/>
            <a:ext cx="7900564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hree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\\172.18.109.11\office\Work\Active Projects\Tipp24_Lottovate_template+2xdecks_NDA_071114\client\Lottovate_PPT_Slides_2014-11-13-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19"/>
          <a:stretch/>
        </p:blipFill>
        <p:spPr bwMode="auto">
          <a:xfrm>
            <a:off x="3572" y="3323"/>
            <a:ext cx="8241526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6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elop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\\172.18.109.11\office\Work\Active Projects\Tipp24_Lottovate_template+2xdecks_NDA_071114\client\Lottovate_PPT_Slides_2014-11-13-3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5670"/>
          <a:stretch/>
        </p:blipFill>
        <p:spPr bwMode="auto">
          <a:xfrm>
            <a:off x="3571" y="3323"/>
            <a:ext cx="7706835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nowledge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172.18.109.11\office\Work\Active Projects\Tipp24_Lottovate_template+2xdecks_NDA_071114\client\Lottovate_PPT_Slides_2014-11-13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" y="0"/>
            <a:ext cx="9138882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8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39933" y="3759200"/>
            <a:ext cx="6317726" cy="522279"/>
          </a:xfrm>
        </p:spPr>
        <p:txBody>
          <a:bodyPr anchor="b" anchorCtr="0"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39933" y="4270590"/>
            <a:ext cx="6317726" cy="454554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69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wth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\\172.18.109.11\office\Work\Active Projects\Tipp24_Lottovate_template+2xdecks_NDA_071114\client\Lottovate_PPT_Slides_2014-11-13-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3323"/>
            <a:ext cx="9138882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5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oneer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\\172.18.109.11\office\Work\Active Projects\Tipp24_Lottovate_template+2xdecks_NDA_071114\client\Lottovate_PPT_Slides_2014-11-13-5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3323"/>
            <a:ext cx="9138882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1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gress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\\172.18.109.11\office\Work\Active Projects\Tipp24_Lottovate_template+2xdecks_NDA_071114\client\Lottovate_PPT_Slides_2014-11-13-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3323"/>
            <a:ext cx="9138882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3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172.18.109.11\office\Work\Active Projects\Tipp24_Lottovate_template+2xdecks_NDA_071114\client\Lottovate_PPT_Slides_2014-11-13-10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882" cy="68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0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F0F3A-D42B-4BDF-960E-FC82EB1D4DC8}" type="datetime1">
              <a:rPr lang="en-US" smtClean="0"/>
              <a:t>3/31/2015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7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813" y="1298460"/>
            <a:ext cx="4140200" cy="48338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8460"/>
            <a:ext cx="4140200" cy="48338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8D428-0529-4A0C-B46A-D5C606A7B97C}" type="datetime1">
              <a:rPr lang="en-US" smtClean="0"/>
              <a:t>3/31/2015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8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813" y="1298460"/>
            <a:ext cx="41400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400" y="1298460"/>
            <a:ext cx="41400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CDBC5-38A6-4778-9332-1B2DCA1CCA31}" type="datetime1">
              <a:rPr lang="en-US" smtClean="0"/>
              <a:t>3/31/2015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59813" y="2060848"/>
            <a:ext cx="4140200" cy="40714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140200" cy="40714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11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813" y="1298460"/>
            <a:ext cx="41400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400" y="1298460"/>
            <a:ext cx="4140000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D886-4D5C-4A88-A3B2-ABDD2C6D8357}" type="datetime1">
              <a:rPr lang="en-US" smtClean="0"/>
              <a:t>3/31/2015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359813" y="2060848"/>
            <a:ext cx="4140200" cy="40714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140200" cy="40714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38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812" y="1298460"/>
            <a:ext cx="4572227" cy="48338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337EE-8B0D-46AE-AFAF-3260EA74A207}" type="datetime1">
              <a:rPr lang="en-US" smtClean="0"/>
              <a:t>3/31/2015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79157" y="936625"/>
            <a:ext cx="4464843" cy="5558400"/>
          </a:xfrm>
          <a:custGeom>
            <a:avLst/>
            <a:gdLst>
              <a:gd name="connsiteX0" fmla="*/ 0 w 4500562"/>
              <a:gd name="connsiteY0" fmla="*/ 0 h 5561013"/>
              <a:gd name="connsiteX1" fmla="*/ 4500562 w 4500562"/>
              <a:gd name="connsiteY1" fmla="*/ 0 h 5561013"/>
              <a:gd name="connsiteX2" fmla="*/ 4500562 w 4500562"/>
              <a:gd name="connsiteY2" fmla="*/ 5561013 h 5561013"/>
              <a:gd name="connsiteX3" fmla="*/ 0 w 4500562"/>
              <a:gd name="connsiteY3" fmla="*/ 5561013 h 5561013"/>
              <a:gd name="connsiteX4" fmla="*/ 0 w 4500562"/>
              <a:gd name="connsiteY4" fmla="*/ 0 h 5561013"/>
              <a:gd name="connsiteX0" fmla="*/ 2953658 w 4500562"/>
              <a:gd name="connsiteY0" fmla="*/ 0 h 5561013"/>
              <a:gd name="connsiteX1" fmla="*/ 4500562 w 4500562"/>
              <a:gd name="connsiteY1" fmla="*/ 0 h 5561013"/>
              <a:gd name="connsiteX2" fmla="*/ 4500562 w 4500562"/>
              <a:gd name="connsiteY2" fmla="*/ 5561013 h 5561013"/>
              <a:gd name="connsiteX3" fmla="*/ 0 w 4500562"/>
              <a:gd name="connsiteY3" fmla="*/ 5561013 h 5561013"/>
              <a:gd name="connsiteX4" fmla="*/ 2953658 w 4500562"/>
              <a:gd name="connsiteY4" fmla="*/ 0 h 5561013"/>
              <a:gd name="connsiteX0" fmla="*/ 2917939 w 4464843"/>
              <a:gd name="connsiteY0" fmla="*/ 0 h 5561013"/>
              <a:gd name="connsiteX1" fmla="*/ 4464843 w 4464843"/>
              <a:gd name="connsiteY1" fmla="*/ 0 h 5561013"/>
              <a:gd name="connsiteX2" fmla="*/ 4464843 w 4464843"/>
              <a:gd name="connsiteY2" fmla="*/ 5561013 h 5561013"/>
              <a:gd name="connsiteX3" fmla="*/ 0 w 4464843"/>
              <a:gd name="connsiteY3" fmla="*/ 5561013 h 5561013"/>
              <a:gd name="connsiteX4" fmla="*/ 2917939 w 4464843"/>
              <a:gd name="connsiteY4" fmla="*/ 0 h 55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4843" h="5561013">
                <a:moveTo>
                  <a:pt x="2917939" y="0"/>
                </a:moveTo>
                <a:lnTo>
                  <a:pt x="4464843" y="0"/>
                </a:lnTo>
                <a:lnTo>
                  <a:pt x="4464843" y="5561013"/>
                </a:lnTo>
                <a:lnTo>
                  <a:pt x="0" y="5561013"/>
                </a:lnTo>
                <a:lnTo>
                  <a:pt x="2917939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6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812" y="1298460"/>
            <a:ext cx="4572227" cy="4833826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1680000">
            <a:off x="7648263" y="858928"/>
            <a:ext cx="0" cy="63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-8580" y="0"/>
            <a:ext cx="9152579" cy="6875701"/>
          </a:xfrm>
          <a:custGeom>
            <a:avLst/>
            <a:gdLst>
              <a:gd name="connsiteX0" fmla="*/ 0 w 9144000"/>
              <a:gd name="connsiteY0" fmla="*/ 0 h 5554800"/>
              <a:gd name="connsiteX1" fmla="*/ 9144000 w 9144000"/>
              <a:gd name="connsiteY1" fmla="*/ 0 h 5554800"/>
              <a:gd name="connsiteX2" fmla="*/ 9144000 w 9144000"/>
              <a:gd name="connsiteY2" fmla="*/ 5554800 h 5554800"/>
              <a:gd name="connsiteX3" fmla="*/ 0 w 9144000"/>
              <a:gd name="connsiteY3" fmla="*/ 5554800 h 5554800"/>
              <a:gd name="connsiteX4" fmla="*/ 0 w 9144000"/>
              <a:gd name="connsiteY4" fmla="*/ 0 h 5554800"/>
              <a:gd name="connsiteX0" fmla="*/ 0 w 9144000"/>
              <a:gd name="connsiteY0" fmla="*/ 0 h 5554800"/>
              <a:gd name="connsiteX1" fmla="*/ 9144000 w 9144000"/>
              <a:gd name="connsiteY1" fmla="*/ 0 h 5554800"/>
              <a:gd name="connsiteX2" fmla="*/ 9136743 w 9144000"/>
              <a:gd name="connsiteY2" fmla="*/ 304347 h 5554800"/>
              <a:gd name="connsiteX3" fmla="*/ 9144000 w 9144000"/>
              <a:gd name="connsiteY3" fmla="*/ 5554800 h 5554800"/>
              <a:gd name="connsiteX4" fmla="*/ 0 w 9144000"/>
              <a:gd name="connsiteY4" fmla="*/ 5554800 h 5554800"/>
              <a:gd name="connsiteX5" fmla="*/ 0 w 9144000"/>
              <a:gd name="connsiteY5" fmla="*/ 0 h 5554800"/>
              <a:gd name="connsiteX0" fmla="*/ 0 w 9144000"/>
              <a:gd name="connsiteY0" fmla="*/ 0 h 5554800"/>
              <a:gd name="connsiteX1" fmla="*/ 9144000 w 9144000"/>
              <a:gd name="connsiteY1" fmla="*/ 0 h 5554800"/>
              <a:gd name="connsiteX2" fmla="*/ 9136743 w 9144000"/>
              <a:gd name="connsiteY2" fmla="*/ 304347 h 5554800"/>
              <a:gd name="connsiteX3" fmla="*/ 6357257 w 9144000"/>
              <a:gd name="connsiteY3" fmla="*/ 5540285 h 5554800"/>
              <a:gd name="connsiteX4" fmla="*/ 0 w 9144000"/>
              <a:gd name="connsiteY4" fmla="*/ 5554800 h 5554800"/>
              <a:gd name="connsiteX5" fmla="*/ 0 w 9144000"/>
              <a:gd name="connsiteY5" fmla="*/ 0 h 5554800"/>
              <a:gd name="connsiteX0" fmla="*/ 0 w 9146268"/>
              <a:gd name="connsiteY0" fmla="*/ 0 h 5554800"/>
              <a:gd name="connsiteX1" fmla="*/ 9144000 w 9146268"/>
              <a:gd name="connsiteY1" fmla="*/ 0 h 5554800"/>
              <a:gd name="connsiteX2" fmla="*/ 9146268 w 9146268"/>
              <a:gd name="connsiteY2" fmla="*/ 304347 h 5554800"/>
              <a:gd name="connsiteX3" fmla="*/ 6357257 w 9146268"/>
              <a:gd name="connsiteY3" fmla="*/ 5540285 h 5554800"/>
              <a:gd name="connsiteX4" fmla="*/ 0 w 9146268"/>
              <a:gd name="connsiteY4" fmla="*/ 5554800 h 5554800"/>
              <a:gd name="connsiteX5" fmla="*/ 0 w 9146268"/>
              <a:gd name="connsiteY5" fmla="*/ 0 h 5554800"/>
              <a:gd name="connsiteX0" fmla="*/ 0 w 9146268"/>
              <a:gd name="connsiteY0" fmla="*/ 0 h 5554800"/>
              <a:gd name="connsiteX1" fmla="*/ 9144000 w 9146268"/>
              <a:gd name="connsiteY1" fmla="*/ 0 h 5554800"/>
              <a:gd name="connsiteX2" fmla="*/ 9146268 w 9146268"/>
              <a:gd name="connsiteY2" fmla="*/ 304347 h 5554800"/>
              <a:gd name="connsiteX3" fmla="*/ 6350907 w 9146268"/>
              <a:gd name="connsiteY3" fmla="*/ 5552985 h 5554800"/>
              <a:gd name="connsiteX4" fmla="*/ 0 w 9146268"/>
              <a:gd name="connsiteY4" fmla="*/ 5554800 h 5554800"/>
              <a:gd name="connsiteX5" fmla="*/ 0 w 9146268"/>
              <a:gd name="connsiteY5" fmla="*/ 0 h 5554800"/>
              <a:gd name="connsiteX0" fmla="*/ 0 w 9146268"/>
              <a:gd name="connsiteY0" fmla="*/ 0 h 5930356"/>
              <a:gd name="connsiteX1" fmla="*/ 9144000 w 9146268"/>
              <a:gd name="connsiteY1" fmla="*/ 0 h 5930356"/>
              <a:gd name="connsiteX2" fmla="*/ 9146268 w 9146268"/>
              <a:gd name="connsiteY2" fmla="*/ 304347 h 5930356"/>
              <a:gd name="connsiteX3" fmla="*/ 6162221 w 9146268"/>
              <a:gd name="connsiteY3" fmla="*/ 5930356 h 5930356"/>
              <a:gd name="connsiteX4" fmla="*/ 0 w 9146268"/>
              <a:gd name="connsiteY4" fmla="*/ 5554800 h 5930356"/>
              <a:gd name="connsiteX5" fmla="*/ 0 w 9146268"/>
              <a:gd name="connsiteY5" fmla="*/ 0 h 5930356"/>
              <a:gd name="connsiteX0" fmla="*/ 21772 w 9168040"/>
              <a:gd name="connsiteY0" fmla="*/ 0 h 5939428"/>
              <a:gd name="connsiteX1" fmla="*/ 9165772 w 9168040"/>
              <a:gd name="connsiteY1" fmla="*/ 0 h 5939428"/>
              <a:gd name="connsiteX2" fmla="*/ 9168040 w 9168040"/>
              <a:gd name="connsiteY2" fmla="*/ 304347 h 5939428"/>
              <a:gd name="connsiteX3" fmla="*/ 6183993 w 9168040"/>
              <a:gd name="connsiteY3" fmla="*/ 5930356 h 5939428"/>
              <a:gd name="connsiteX4" fmla="*/ 0 w 9168040"/>
              <a:gd name="connsiteY4" fmla="*/ 5939428 h 5939428"/>
              <a:gd name="connsiteX5" fmla="*/ 21772 w 9168040"/>
              <a:gd name="connsiteY5" fmla="*/ 0 h 5939428"/>
              <a:gd name="connsiteX0" fmla="*/ 29029 w 9175297"/>
              <a:gd name="connsiteY0" fmla="*/ 0 h 5946685"/>
              <a:gd name="connsiteX1" fmla="*/ 9173029 w 9175297"/>
              <a:gd name="connsiteY1" fmla="*/ 0 h 5946685"/>
              <a:gd name="connsiteX2" fmla="*/ 9175297 w 9175297"/>
              <a:gd name="connsiteY2" fmla="*/ 304347 h 5946685"/>
              <a:gd name="connsiteX3" fmla="*/ 6191250 w 9175297"/>
              <a:gd name="connsiteY3" fmla="*/ 5930356 h 5946685"/>
              <a:gd name="connsiteX4" fmla="*/ 0 w 9175297"/>
              <a:gd name="connsiteY4" fmla="*/ 5946685 h 5946685"/>
              <a:gd name="connsiteX5" fmla="*/ 29029 w 9175297"/>
              <a:gd name="connsiteY5" fmla="*/ 0 h 5946685"/>
              <a:gd name="connsiteX0" fmla="*/ 326572 w 9472840"/>
              <a:gd name="connsiteY0" fmla="*/ 0 h 5930356"/>
              <a:gd name="connsiteX1" fmla="*/ 9470572 w 9472840"/>
              <a:gd name="connsiteY1" fmla="*/ 0 h 5930356"/>
              <a:gd name="connsiteX2" fmla="*/ 9472840 w 9472840"/>
              <a:gd name="connsiteY2" fmla="*/ 304347 h 5930356"/>
              <a:gd name="connsiteX3" fmla="*/ 6488793 w 9472840"/>
              <a:gd name="connsiteY3" fmla="*/ 5930356 h 5930356"/>
              <a:gd name="connsiteX4" fmla="*/ 0 w 9472840"/>
              <a:gd name="connsiteY4" fmla="*/ 5910400 h 5930356"/>
              <a:gd name="connsiteX5" fmla="*/ 326572 w 9472840"/>
              <a:gd name="connsiteY5" fmla="*/ 0 h 5930356"/>
              <a:gd name="connsiteX0" fmla="*/ 110 w 9146378"/>
              <a:gd name="connsiteY0" fmla="*/ 0 h 5930356"/>
              <a:gd name="connsiteX1" fmla="*/ 9144110 w 9146378"/>
              <a:gd name="connsiteY1" fmla="*/ 0 h 5930356"/>
              <a:gd name="connsiteX2" fmla="*/ 9146378 w 9146378"/>
              <a:gd name="connsiteY2" fmla="*/ 304347 h 5930356"/>
              <a:gd name="connsiteX3" fmla="*/ 6162331 w 9146378"/>
              <a:gd name="connsiteY3" fmla="*/ 5930356 h 5930356"/>
              <a:gd name="connsiteX4" fmla="*/ 341195 w 9146378"/>
              <a:gd name="connsiteY4" fmla="*/ 5888628 h 5930356"/>
              <a:gd name="connsiteX5" fmla="*/ 110 w 9146378"/>
              <a:gd name="connsiteY5" fmla="*/ 0 h 5930356"/>
              <a:gd name="connsiteX0" fmla="*/ 14515 w 9160783"/>
              <a:gd name="connsiteY0" fmla="*/ 0 h 5930356"/>
              <a:gd name="connsiteX1" fmla="*/ 9158515 w 9160783"/>
              <a:gd name="connsiteY1" fmla="*/ 0 h 5930356"/>
              <a:gd name="connsiteX2" fmla="*/ 9160783 w 9160783"/>
              <a:gd name="connsiteY2" fmla="*/ 304347 h 5930356"/>
              <a:gd name="connsiteX3" fmla="*/ 6176736 w 9160783"/>
              <a:gd name="connsiteY3" fmla="*/ 5930356 h 5930356"/>
              <a:gd name="connsiteX4" fmla="*/ 0 w 9160783"/>
              <a:gd name="connsiteY4" fmla="*/ 5917657 h 5930356"/>
              <a:gd name="connsiteX5" fmla="*/ 14515 w 9160783"/>
              <a:gd name="connsiteY5" fmla="*/ 0 h 5930356"/>
              <a:gd name="connsiteX0" fmla="*/ 20453 w 9166721"/>
              <a:gd name="connsiteY0" fmla="*/ 0 h 5930356"/>
              <a:gd name="connsiteX1" fmla="*/ 9164453 w 9166721"/>
              <a:gd name="connsiteY1" fmla="*/ 0 h 5930356"/>
              <a:gd name="connsiteX2" fmla="*/ 9166721 w 9166721"/>
              <a:gd name="connsiteY2" fmla="*/ 304347 h 5930356"/>
              <a:gd name="connsiteX3" fmla="*/ 6182674 w 9166721"/>
              <a:gd name="connsiteY3" fmla="*/ 5930356 h 5930356"/>
              <a:gd name="connsiteX4" fmla="*/ 0 w 9166721"/>
              <a:gd name="connsiteY4" fmla="*/ 5923595 h 5930356"/>
              <a:gd name="connsiteX5" fmla="*/ 20453 w 9166721"/>
              <a:gd name="connsiteY5" fmla="*/ 0 h 5930356"/>
              <a:gd name="connsiteX0" fmla="*/ 112 w 9146380"/>
              <a:gd name="connsiteY0" fmla="*/ 0 h 5930356"/>
              <a:gd name="connsiteX1" fmla="*/ 9144112 w 9146380"/>
              <a:gd name="connsiteY1" fmla="*/ 0 h 5930356"/>
              <a:gd name="connsiteX2" fmla="*/ 9146380 w 9146380"/>
              <a:gd name="connsiteY2" fmla="*/ 304347 h 5930356"/>
              <a:gd name="connsiteX3" fmla="*/ 6162333 w 9146380"/>
              <a:gd name="connsiteY3" fmla="*/ 5930356 h 5930356"/>
              <a:gd name="connsiteX4" fmla="*/ 335919 w 9146380"/>
              <a:gd name="connsiteY4" fmla="*/ 5513896 h 5930356"/>
              <a:gd name="connsiteX5" fmla="*/ 112 w 9146380"/>
              <a:gd name="connsiteY5" fmla="*/ 0 h 5930356"/>
              <a:gd name="connsiteX0" fmla="*/ 2640 w 9148908"/>
              <a:gd name="connsiteY0" fmla="*/ 0 h 5935470"/>
              <a:gd name="connsiteX1" fmla="*/ 9146640 w 9148908"/>
              <a:gd name="connsiteY1" fmla="*/ 0 h 5935470"/>
              <a:gd name="connsiteX2" fmla="*/ 9148908 w 9148908"/>
              <a:gd name="connsiteY2" fmla="*/ 304347 h 5935470"/>
              <a:gd name="connsiteX3" fmla="*/ 6164861 w 9148908"/>
              <a:gd name="connsiteY3" fmla="*/ 5930356 h 5935470"/>
              <a:gd name="connsiteX4" fmla="*/ 0 w 9148908"/>
              <a:gd name="connsiteY4" fmla="*/ 5935470 h 5935470"/>
              <a:gd name="connsiteX5" fmla="*/ 2640 w 9148908"/>
              <a:gd name="connsiteY5" fmla="*/ 0 h 5935470"/>
              <a:gd name="connsiteX0" fmla="*/ 2640 w 9158429"/>
              <a:gd name="connsiteY0" fmla="*/ 0 h 5935470"/>
              <a:gd name="connsiteX1" fmla="*/ 9146640 w 9158429"/>
              <a:gd name="connsiteY1" fmla="*/ 0 h 5935470"/>
              <a:gd name="connsiteX2" fmla="*/ 9158429 w 9158429"/>
              <a:gd name="connsiteY2" fmla="*/ 1966161 h 5935470"/>
              <a:gd name="connsiteX3" fmla="*/ 6164861 w 9158429"/>
              <a:gd name="connsiteY3" fmla="*/ 5930356 h 5935470"/>
              <a:gd name="connsiteX4" fmla="*/ 0 w 9158429"/>
              <a:gd name="connsiteY4" fmla="*/ 5935470 h 5935470"/>
              <a:gd name="connsiteX5" fmla="*/ 2640 w 9158429"/>
              <a:gd name="connsiteY5" fmla="*/ 0 h 5935470"/>
              <a:gd name="connsiteX0" fmla="*/ 2640 w 9148908"/>
              <a:gd name="connsiteY0" fmla="*/ 0 h 5935470"/>
              <a:gd name="connsiteX1" fmla="*/ 9146640 w 9148908"/>
              <a:gd name="connsiteY1" fmla="*/ 0 h 5935470"/>
              <a:gd name="connsiteX2" fmla="*/ 9148908 w 9148908"/>
              <a:gd name="connsiteY2" fmla="*/ 1966161 h 5935470"/>
              <a:gd name="connsiteX3" fmla="*/ 6164861 w 9148908"/>
              <a:gd name="connsiteY3" fmla="*/ 5930356 h 5935470"/>
              <a:gd name="connsiteX4" fmla="*/ 0 w 9148908"/>
              <a:gd name="connsiteY4" fmla="*/ 5935470 h 5935470"/>
              <a:gd name="connsiteX5" fmla="*/ 2640 w 9148908"/>
              <a:gd name="connsiteY5" fmla="*/ 0 h 5935470"/>
              <a:gd name="connsiteX0" fmla="*/ 2640 w 9148908"/>
              <a:gd name="connsiteY0" fmla="*/ 0 h 5935470"/>
              <a:gd name="connsiteX1" fmla="*/ 9146640 w 9148908"/>
              <a:gd name="connsiteY1" fmla="*/ 0 h 5935470"/>
              <a:gd name="connsiteX2" fmla="*/ 9148908 w 9148908"/>
              <a:gd name="connsiteY2" fmla="*/ 1966161 h 5935470"/>
              <a:gd name="connsiteX3" fmla="*/ 5279392 w 9148908"/>
              <a:gd name="connsiteY3" fmla="*/ 5922129 h 5935470"/>
              <a:gd name="connsiteX4" fmla="*/ 0 w 9148908"/>
              <a:gd name="connsiteY4" fmla="*/ 5935470 h 5935470"/>
              <a:gd name="connsiteX5" fmla="*/ 2640 w 9148908"/>
              <a:gd name="connsiteY5" fmla="*/ 0 h 5935470"/>
              <a:gd name="connsiteX0" fmla="*/ 2640 w 9148908"/>
              <a:gd name="connsiteY0" fmla="*/ 0 h 5935470"/>
              <a:gd name="connsiteX1" fmla="*/ 9146640 w 9148908"/>
              <a:gd name="connsiteY1" fmla="*/ 0 h 5935470"/>
              <a:gd name="connsiteX2" fmla="*/ 9148908 w 9148908"/>
              <a:gd name="connsiteY2" fmla="*/ 1966161 h 5935470"/>
              <a:gd name="connsiteX3" fmla="*/ 5365083 w 9148908"/>
              <a:gd name="connsiteY3" fmla="*/ 5922129 h 5935470"/>
              <a:gd name="connsiteX4" fmla="*/ 0 w 9148908"/>
              <a:gd name="connsiteY4" fmla="*/ 5935470 h 5935470"/>
              <a:gd name="connsiteX5" fmla="*/ 2640 w 9148908"/>
              <a:gd name="connsiteY5" fmla="*/ 0 h 5935470"/>
              <a:gd name="connsiteX0" fmla="*/ 2640 w 9148908"/>
              <a:gd name="connsiteY0" fmla="*/ 0 h 5946810"/>
              <a:gd name="connsiteX1" fmla="*/ 9146640 w 9148908"/>
              <a:gd name="connsiteY1" fmla="*/ 0 h 5946810"/>
              <a:gd name="connsiteX2" fmla="*/ 9148908 w 9148908"/>
              <a:gd name="connsiteY2" fmla="*/ 1966161 h 5946810"/>
              <a:gd name="connsiteX3" fmla="*/ 5203223 w 9148908"/>
              <a:gd name="connsiteY3" fmla="*/ 5946810 h 5946810"/>
              <a:gd name="connsiteX4" fmla="*/ 0 w 9148908"/>
              <a:gd name="connsiteY4" fmla="*/ 5935470 h 5946810"/>
              <a:gd name="connsiteX5" fmla="*/ 2640 w 9148908"/>
              <a:gd name="connsiteY5" fmla="*/ 0 h 5946810"/>
              <a:gd name="connsiteX0" fmla="*/ 2640 w 9148908"/>
              <a:gd name="connsiteY0" fmla="*/ 0 h 5935470"/>
              <a:gd name="connsiteX1" fmla="*/ 9146640 w 9148908"/>
              <a:gd name="connsiteY1" fmla="*/ 0 h 5935470"/>
              <a:gd name="connsiteX2" fmla="*/ 9148908 w 9148908"/>
              <a:gd name="connsiteY2" fmla="*/ 1966161 h 5935470"/>
              <a:gd name="connsiteX3" fmla="*/ 5336520 w 9148908"/>
              <a:gd name="connsiteY3" fmla="*/ 5930356 h 5935470"/>
              <a:gd name="connsiteX4" fmla="*/ 0 w 9148908"/>
              <a:gd name="connsiteY4" fmla="*/ 5935470 h 5935470"/>
              <a:gd name="connsiteX5" fmla="*/ 2640 w 9148908"/>
              <a:gd name="connsiteY5" fmla="*/ 0 h 5935470"/>
              <a:gd name="connsiteX0" fmla="*/ 2640 w 9148908"/>
              <a:gd name="connsiteY0" fmla="*/ 0 h 5935470"/>
              <a:gd name="connsiteX1" fmla="*/ 9146640 w 9148908"/>
              <a:gd name="connsiteY1" fmla="*/ 0 h 5935470"/>
              <a:gd name="connsiteX2" fmla="*/ 9148908 w 9148908"/>
              <a:gd name="connsiteY2" fmla="*/ 1966161 h 5935470"/>
              <a:gd name="connsiteX3" fmla="*/ 5307957 w 9148908"/>
              <a:gd name="connsiteY3" fmla="*/ 5930356 h 5935470"/>
              <a:gd name="connsiteX4" fmla="*/ 0 w 9148908"/>
              <a:gd name="connsiteY4" fmla="*/ 5935470 h 5935470"/>
              <a:gd name="connsiteX5" fmla="*/ 2640 w 9148908"/>
              <a:gd name="connsiteY5" fmla="*/ 0 h 5935470"/>
              <a:gd name="connsiteX0" fmla="*/ 2640 w 9148908"/>
              <a:gd name="connsiteY0" fmla="*/ 0 h 5935470"/>
              <a:gd name="connsiteX1" fmla="*/ 9146640 w 9148908"/>
              <a:gd name="connsiteY1" fmla="*/ 0 h 5935470"/>
              <a:gd name="connsiteX2" fmla="*/ 9148908 w 9148908"/>
              <a:gd name="connsiteY2" fmla="*/ 1966161 h 5935470"/>
              <a:gd name="connsiteX3" fmla="*/ 5374605 w 9148908"/>
              <a:gd name="connsiteY3" fmla="*/ 5741140 h 5935470"/>
              <a:gd name="connsiteX4" fmla="*/ 0 w 9148908"/>
              <a:gd name="connsiteY4" fmla="*/ 5935470 h 5935470"/>
              <a:gd name="connsiteX5" fmla="*/ 2640 w 9148908"/>
              <a:gd name="connsiteY5" fmla="*/ 0 h 5935470"/>
              <a:gd name="connsiteX0" fmla="*/ 2640 w 9148908"/>
              <a:gd name="connsiteY0" fmla="*/ 0 h 5935470"/>
              <a:gd name="connsiteX1" fmla="*/ 9146640 w 9148908"/>
              <a:gd name="connsiteY1" fmla="*/ 0 h 5935470"/>
              <a:gd name="connsiteX2" fmla="*/ 9148908 w 9148908"/>
              <a:gd name="connsiteY2" fmla="*/ 1966161 h 5935470"/>
              <a:gd name="connsiteX3" fmla="*/ 5393648 w 9148908"/>
              <a:gd name="connsiteY3" fmla="*/ 5774048 h 5935470"/>
              <a:gd name="connsiteX4" fmla="*/ 0 w 9148908"/>
              <a:gd name="connsiteY4" fmla="*/ 5935470 h 5935470"/>
              <a:gd name="connsiteX5" fmla="*/ 2640 w 9148908"/>
              <a:gd name="connsiteY5" fmla="*/ 0 h 5935470"/>
              <a:gd name="connsiteX0" fmla="*/ 2640 w 9148908"/>
              <a:gd name="connsiteY0" fmla="*/ 0 h 5935470"/>
              <a:gd name="connsiteX1" fmla="*/ 9146640 w 9148908"/>
              <a:gd name="connsiteY1" fmla="*/ 0 h 5935470"/>
              <a:gd name="connsiteX2" fmla="*/ 9148908 w 9148908"/>
              <a:gd name="connsiteY2" fmla="*/ 1966161 h 5935470"/>
              <a:gd name="connsiteX3" fmla="*/ 5346042 w 9148908"/>
              <a:gd name="connsiteY3" fmla="*/ 5922131 h 5935470"/>
              <a:gd name="connsiteX4" fmla="*/ 0 w 9148908"/>
              <a:gd name="connsiteY4" fmla="*/ 5935470 h 5935470"/>
              <a:gd name="connsiteX5" fmla="*/ 2640 w 9148908"/>
              <a:gd name="connsiteY5" fmla="*/ 0 h 5935470"/>
              <a:gd name="connsiteX0" fmla="*/ 2640 w 9148908"/>
              <a:gd name="connsiteY0" fmla="*/ 0 h 5935470"/>
              <a:gd name="connsiteX1" fmla="*/ 9146640 w 9148908"/>
              <a:gd name="connsiteY1" fmla="*/ 0 h 5935470"/>
              <a:gd name="connsiteX2" fmla="*/ 9148908 w 9148908"/>
              <a:gd name="connsiteY2" fmla="*/ 1966161 h 5935470"/>
              <a:gd name="connsiteX3" fmla="*/ 5346042 w 9148908"/>
              <a:gd name="connsiteY3" fmla="*/ 5922131 h 5935470"/>
              <a:gd name="connsiteX4" fmla="*/ 0 w 9148908"/>
              <a:gd name="connsiteY4" fmla="*/ 5935470 h 5935470"/>
              <a:gd name="connsiteX5" fmla="*/ 2640 w 9148908"/>
              <a:gd name="connsiteY5" fmla="*/ 0 h 5935470"/>
              <a:gd name="connsiteX0" fmla="*/ 2640 w 9148908"/>
              <a:gd name="connsiteY0" fmla="*/ 0 h 5938585"/>
              <a:gd name="connsiteX1" fmla="*/ 9146640 w 9148908"/>
              <a:gd name="connsiteY1" fmla="*/ 0 h 5938585"/>
              <a:gd name="connsiteX2" fmla="*/ 9148908 w 9148908"/>
              <a:gd name="connsiteY2" fmla="*/ 1966161 h 5938585"/>
              <a:gd name="connsiteX3" fmla="*/ 5307957 w 9148908"/>
              <a:gd name="connsiteY3" fmla="*/ 5938585 h 5938585"/>
              <a:gd name="connsiteX4" fmla="*/ 0 w 9148908"/>
              <a:gd name="connsiteY4" fmla="*/ 5935470 h 5938585"/>
              <a:gd name="connsiteX5" fmla="*/ 2640 w 9148908"/>
              <a:gd name="connsiteY5" fmla="*/ 0 h 593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8908" h="5938585">
                <a:moveTo>
                  <a:pt x="2640" y="0"/>
                </a:moveTo>
                <a:lnTo>
                  <a:pt x="9146640" y="0"/>
                </a:lnTo>
                <a:cubicBezTo>
                  <a:pt x="9150570" y="655387"/>
                  <a:pt x="9144978" y="1310774"/>
                  <a:pt x="9148908" y="1966161"/>
                </a:cubicBezTo>
                <a:lnTo>
                  <a:pt x="5307957" y="5938585"/>
                </a:lnTo>
                <a:lnTo>
                  <a:pt x="0" y="5935470"/>
                </a:lnTo>
                <a:cubicBezTo>
                  <a:pt x="7257" y="3955661"/>
                  <a:pt x="-4617" y="1979809"/>
                  <a:pt x="2640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734B-BAF9-4130-9DBB-F7513F71547E}" type="datetime1">
              <a:rPr lang="en-US" smtClean="0"/>
              <a:t>3/31/2015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59632" y="6492875"/>
            <a:ext cx="4104456" cy="347357"/>
          </a:xfrm>
        </p:spPr>
        <p:txBody>
          <a:bodyPr/>
          <a:lstStyle/>
          <a:p>
            <a:r>
              <a:rPr lang="en-GB" smtClean="0"/>
              <a:t>The digital road to lottery success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347817" y="5589240"/>
            <a:ext cx="2736304" cy="1196753"/>
          </a:xfrm>
        </p:spPr>
        <p:txBody>
          <a:bodyPr>
            <a:normAutofit/>
          </a:bodyPr>
          <a:lstStyle>
            <a:lvl1pPr>
              <a:defRPr sz="2200" b="1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1000"/>
              </a:spcBef>
              <a:buNone/>
              <a:defRPr sz="1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68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2065265"/>
            <a:ext cx="3538736" cy="31639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C7CF-5FC7-4845-9C90-7EE39416583A}" type="datetime1">
              <a:rPr lang="en-US" smtClean="0"/>
              <a:t>3/31/2015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116014" y="2339975"/>
            <a:ext cx="3443286" cy="257492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48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6492874"/>
            <a:ext cx="9144000" cy="37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0" y="0"/>
            <a:ext cx="9144000" cy="9372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813" y="14514"/>
            <a:ext cx="8428586" cy="922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813" y="1298460"/>
            <a:ext cx="8428586" cy="4827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164" y="6492875"/>
            <a:ext cx="1168468" cy="347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1B9A88A-7D14-4BCB-827F-9F3D74FC909C}" type="datetime1">
              <a:rPr lang="en-US" smtClean="0"/>
              <a:t>3/31/2015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32" y="6492875"/>
            <a:ext cx="5328592" cy="347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The digital road to lottery success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1632" y="6492875"/>
            <a:ext cx="2133600" cy="347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90F828-5166-4EA3-8174-629CE905791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95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1" r:id="rId3"/>
    <p:sldLayoutId id="2147483681" r:id="rId4"/>
    <p:sldLayoutId id="2147483682" r:id="rId5"/>
    <p:sldLayoutId id="2147483690" r:id="rId6"/>
    <p:sldLayoutId id="2147483686" r:id="rId7"/>
    <p:sldLayoutId id="2147483689" r:id="rId8"/>
    <p:sldLayoutId id="2147483693" r:id="rId9"/>
    <p:sldLayoutId id="2147483691" r:id="rId10"/>
    <p:sldLayoutId id="2147483692" r:id="rId11"/>
    <p:sldLayoutId id="2147483684" r:id="rId12"/>
    <p:sldLayoutId id="2147483683" r:id="rId13"/>
    <p:sldLayoutId id="2147483685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94" r:id="rId23"/>
    <p:sldLayoutId id="214748368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cap="none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8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68288" indent="-26828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36575" indent="-26828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04863" indent="-268288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074738" indent="-269875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masch\Documents\_work\PGRI\v2\2015_03_30_ONCE_SHORTENED_MASTERv2.mp4" TargetMode="External"/><Relationship Id="rId1" Type="http://schemas.microsoft.com/office/2007/relationships/media" Target="file:///C:\Users\masch\Documents\_work\PGRI\v2\2015_03_30_ONCE_SHORTENED_MASTERv2.mp4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digital road </a:t>
            </a:r>
            <a:br>
              <a:rPr lang="en-GB" dirty="0" smtClean="0"/>
            </a:br>
            <a:r>
              <a:rPr lang="en-GB" dirty="0" smtClean="0"/>
              <a:t>to lottery success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PGRI Smart-Tech, 31 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8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6307" y="14514"/>
            <a:ext cx="8428586" cy="922746"/>
          </a:xfrm>
        </p:spPr>
        <p:txBody>
          <a:bodyPr/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high digital potential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lotteries</a:t>
            </a:r>
            <a:endParaRPr lang="en-GB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942C2-BB74-4670-A9E6-93E6E0CE0C3A}" type="datetime1">
              <a:rPr lang="en-US" smtClean="0"/>
              <a:t>3/31/2015</a:t>
            </a:fld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2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0" y="1628786"/>
            <a:ext cx="8517600" cy="1152141"/>
            <a:chOff x="1664439" y="939710"/>
            <a:chExt cx="14452458" cy="6118458"/>
          </a:xfrm>
          <a:solidFill>
            <a:schemeClr val="accent2"/>
          </a:solidFill>
        </p:grpSpPr>
        <p:sp>
          <p:nvSpPr>
            <p:cNvPr id="23" name="Right Triangle 22"/>
            <p:cNvSpPr/>
            <p:nvPr/>
          </p:nvSpPr>
          <p:spPr>
            <a:xfrm flipV="1">
              <a:off x="15090687" y="939710"/>
              <a:ext cx="1026210" cy="611836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4439" y="939795"/>
              <a:ext cx="13426248" cy="61183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 flipV="1">
            <a:off x="8056800" y="1628786"/>
            <a:ext cx="1087200" cy="1152130"/>
            <a:chOff x="-4833634" y="377278"/>
            <a:chExt cx="3092038" cy="6118394"/>
          </a:xfrm>
          <a:solidFill>
            <a:schemeClr val="accent4"/>
          </a:solidFill>
        </p:grpSpPr>
        <p:sp>
          <p:nvSpPr>
            <p:cNvPr id="28" name="Right Triangle 27"/>
            <p:cNvSpPr/>
            <p:nvPr/>
          </p:nvSpPr>
          <p:spPr>
            <a:xfrm flipV="1">
              <a:off x="-3461670" y="377278"/>
              <a:ext cx="1720074" cy="611835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4833634" y="377315"/>
              <a:ext cx="1371964" cy="6118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1263" y="1789348"/>
            <a:ext cx="5860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As of today, only a single digit percentage of </a:t>
            </a:r>
            <a:r>
              <a:rPr lang="en-GB" sz="2400" b="1" dirty="0">
                <a:solidFill>
                  <a:schemeClr val="bg1"/>
                </a:solidFill>
              </a:rPr>
              <a:t>global lottery sales </a:t>
            </a:r>
            <a:r>
              <a:rPr lang="en-GB" sz="2400" b="1" dirty="0" smtClean="0">
                <a:solidFill>
                  <a:schemeClr val="bg1"/>
                </a:solidFill>
              </a:rPr>
              <a:t>is digital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3212955"/>
            <a:ext cx="7665930" cy="1152127"/>
            <a:chOff x="1664437" y="939784"/>
            <a:chExt cx="15083722" cy="6118384"/>
          </a:xfrm>
          <a:solidFill>
            <a:schemeClr val="accent5"/>
          </a:solidFill>
        </p:grpSpPr>
        <p:sp>
          <p:nvSpPr>
            <p:cNvPr id="32" name="Right Triangle 31"/>
            <p:cNvSpPr/>
            <p:nvPr/>
          </p:nvSpPr>
          <p:spPr>
            <a:xfrm flipV="1">
              <a:off x="15558136" y="939784"/>
              <a:ext cx="1190023" cy="611836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64437" y="939795"/>
              <a:ext cx="13893697" cy="61183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 flipH="1" flipV="1">
            <a:off x="7216808" y="3212939"/>
            <a:ext cx="1927192" cy="1152128"/>
            <a:chOff x="-4837411" y="377278"/>
            <a:chExt cx="5481008" cy="6118384"/>
          </a:xfrm>
          <a:solidFill>
            <a:schemeClr val="accent4"/>
          </a:solidFill>
        </p:grpSpPr>
        <p:sp>
          <p:nvSpPr>
            <p:cNvPr id="35" name="Right Triangle 34"/>
            <p:cNvSpPr/>
            <p:nvPr/>
          </p:nvSpPr>
          <p:spPr>
            <a:xfrm flipV="1">
              <a:off x="-1076477" y="377278"/>
              <a:ext cx="1720074" cy="61183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-4837411" y="377305"/>
              <a:ext cx="3767782" cy="6118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51263" y="3373505"/>
            <a:ext cx="643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2400" b="1" dirty="0">
                <a:solidFill>
                  <a:schemeClr val="bg1"/>
                </a:solidFill>
              </a:rPr>
              <a:t>Examples from Europe show that </a:t>
            </a:r>
            <a:r>
              <a:rPr lang="en-GB" sz="2400" b="1" dirty="0" smtClean="0">
                <a:solidFill>
                  <a:schemeClr val="bg1"/>
                </a:solidFill>
              </a:rPr>
              <a:t/>
            </a:r>
            <a:br>
              <a:rPr lang="en-GB" sz="2400" b="1" dirty="0" smtClean="0">
                <a:solidFill>
                  <a:schemeClr val="bg1"/>
                </a:solidFill>
              </a:rPr>
            </a:br>
            <a:r>
              <a:rPr lang="en-GB" sz="2400" b="1" dirty="0" smtClean="0">
                <a:solidFill>
                  <a:schemeClr val="bg1"/>
                </a:solidFill>
              </a:rPr>
              <a:t>digital </a:t>
            </a:r>
            <a:r>
              <a:rPr lang="en-GB" sz="2400" b="1" dirty="0">
                <a:solidFill>
                  <a:schemeClr val="bg1"/>
                </a:solidFill>
              </a:rPr>
              <a:t>is the main growth driver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" y="4797136"/>
            <a:ext cx="6865200" cy="1152143"/>
            <a:chOff x="1664439" y="939699"/>
            <a:chExt cx="13195088" cy="6118469"/>
          </a:xfrm>
          <a:solidFill>
            <a:schemeClr val="accent3"/>
          </a:solidFill>
        </p:grpSpPr>
        <p:sp>
          <p:nvSpPr>
            <p:cNvPr id="39" name="Right Triangle 38"/>
            <p:cNvSpPr/>
            <p:nvPr/>
          </p:nvSpPr>
          <p:spPr>
            <a:xfrm flipV="1">
              <a:off x="13697086" y="939699"/>
              <a:ext cx="1162441" cy="611836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64439" y="939795"/>
              <a:ext cx="12032647" cy="61183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 flipH="1" flipV="1">
            <a:off x="6402382" y="4797137"/>
            <a:ext cx="2743200" cy="1152131"/>
            <a:chOff x="-4833170" y="377278"/>
            <a:chExt cx="7801764" cy="6118399"/>
          </a:xfrm>
          <a:solidFill>
            <a:schemeClr val="accent4"/>
          </a:solidFill>
        </p:grpSpPr>
        <p:sp>
          <p:nvSpPr>
            <p:cNvPr id="42" name="Right Triangle 41"/>
            <p:cNvSpPr/>
            <p:nvPr/>
          </p:nvSpPr>
          <p:spPr>
            <a:xfrm flipV="1">
              <a:off x="1248520" y="377278"/>
              <a:ext cx="1720074" cy="6118352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-4833170" y="377320"/>
              <a:ext cx="6081690" cy="61183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51263" y="4942130"/>
            <a:ext cx="6436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sz="2400" b="1" dirty="0" smtClean="0">
                <a:solidFill>
                  <a:schemeClr val="bg1"/>
                </a:solidFill>
              </a:rPr>
              <a:t>In </a:t>
            </a:r>
            <a:r>
              <a:rPr lang="en-GB" sz="2400" b="1" dirty="0">
                <a:solidFill>
                  <a:schemeClr val="bg1"/>
                </a:solidFill>
              </a:rPr>
              <a:t>the US, </a:t>
            </a:r>
            <a:r>
              <a:rPr lang="en-GB" sz="2400" b="1" dirty="0" smtClean="0">
                <a:solidFill>
                  <a:schemeClr val="bg1"/>
                </a:solidFill>
              </a:rPr>
              <a:t>digital could generate $ 17 </a:t>
            </a:r>
            <a:r>
              <a:rPr lang="en-GB" sz="2400" b="1" dirty="0" err="1" smtClean="0">
                <a:solidFill>
                  <a:schemeClr val="bg1"/>
                </a:solidFill>
              </a:rPr>
              <a:t>bn</a:t>
            </a:r>
            <a:r>
              <a:rPr lang="en-GB" sz="2400" b="1" dirty="0" smtClean="0">
                <a:solidFill>
                  <a:schemeClr val="bg1"/>
                </a:solidFill>
              </a:rPr>
              <a:t> of incremental annual sales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7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65138" y="2348880"/>
            <a:ext cx="3996000" cy="2950557"/>
            <a:chOff x="465138" y="2541356"/>
            <a:chExt cx="3996000" cy="2950557"/>
          </a:xfrm>
        </p:grpSpPr>
        <p:sp>
          <p:nvSpPr>
            <p:cNvPr id="19" name="Rectangle 18"/>
            <p:cNvSpPr/>
            <p:nvPr/>
          </p:nvSpPr>
          <p:spPr>
            <a:xfrm>
              <a:off x="465138" y="2541356"/>
              <a:ext cx="3996000" cy="295055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44941" y="2842281"/>
              <a:ext cx="28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THE MARKETING</a:t>
              </a:r>
              <a:br>
                <a:rPr lang="en-GB" sz="2400" b="1" dirty="0" smtClean="0">
                  <a:solidFill>
                    <a:schemeClr val="bg1"/>
                  </a:solidFill>
                </a:rPr>
              </a:br>
              <a:r>
                <a:rPr lang="en-GB" sz="2400" b="1" dirty="0" smtClean="0">
                  <a:solidFill>
                    <a:schemeClr val="bg1"/>
                  </a:solidFill>
                </a:rPr>
                <a:t>PARTNER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708738" y="2972387"/>
              <a:ext cx="650478" cy="570784"/>
            </a:xfrm>
            <a:custGeom>
              <a:avLst/>
              <a:gdLst>
                <a:gd name="T0" fmla="*/ 28 w 127"/>
                <a:gd name="T1" fmla="*/ 111 h 111"/>
                <a:gd name="T2" fmla="*/ 35 w 127"/>
                <a:gd name="T3" fmla="*/ 85 h 111"/>
                <a:gd name="T4" fmla="*/ 0 w 127"/>
                <a:gd name="T5" fmla="*/ 45 h 111"/>
                <a:gd name="T6" fmla="*/ 63 w 127"/>
                <a:gd name="T7" fmla="*/ 0 h 111"/>
                <a:gd name="T8" fmla="*/ 127 w 127"/>
                <a:gd name="T9" fmla="*/ 44 h 111"/>
                <a:gd name="T10" fmla="*/ 60 w 127"/>
                <a:gd name="T11" fmla="*/ 89 h 111"/>
                <a:gd name="T12" fmla="*/ 28 w 127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11">
                  <a:moveTo>
                    <a:pt x="28" y="111"/>
                  </a:move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0" y="74"/>
                    <a:pt x="0" y="45"/>
                  </a:cubicBezTo>
                  <a:cubicBezTo>
                    <a:pt x="0" y="17"/>
                    <a:pt x="27" y="0"/>
                    <a:pt x="63" y="0"/>
                  </a:cubicBezTo>
                  <a:cubicBezTo>
                    <a:pt x="99" y="0"/>
                    <a:pt x="127" y="17"/>
                    <a:pt x="127" y="44"/>
                  </a:cubicBezTo>
                  <a:cubicBezTo>
                    <a:pt x="127" y="71"/>
                    <a:pt x="97" y="89"/>
                    <a:pt x="60" y="89"/>
                  </a:cubicBezTo>
                  <a:lnTo>
                    <a:pt x="28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08738" y="3899174"/>
              <a:ext cx="352800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want to help you to tap the digital potential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5927-AD70-4DAE-80EE-848B6502E5B2}" type="datetime1">
              <a:rPr lang="en-US" smtClean="0"/>
              <a:t>3/31/2015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AABB1-C5A3-6C43-A1F5-A8A42082E318}" type="slidenum">
              <a:rPr lang="en-US" smtClean="0"/>
              <a:pPr/>
              <a:t>3</a:t>
            </a:fld>
            <a:r>
              <a:rPr lang="en-US" smtClean="0"/>
              <a:t>    </a:t>
            </a:r>
            <a:endParaRPr lang="en-US" dirty="0"/>
          </a:p>
        </p:txBody>
      </p:sp>
      <p:sp>
        <p:nvSpPr>
          <p:cNvPr id="32" name="Content Placeholder 3"/>
          <p:cNvSpPr txBox="1">
            <a:spLocks/>
          </p:cNvSpPr>
          <p:nvPr/>
        </p:nvSpPr>
        <p:spPr>
          <a:xfrm>
            <a:off x="4648199" y="2348880"/>
            <a:ext cx="3884241" cy="295055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04863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74738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b="1" dirty="0" smtClean="0"/>
              <a:t>Product management 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Build user experience around playing a lottery product digitally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spcBef>
                <a:spcPts val="600"/>
              </a:spcBef>
              <a:buClr>
                <a:schemeClr val="tx1"/>
              </a:buClr>
            </a:pPr>
            <a:r>
              <a:rPr lang="en-GB" b="1" dirty="0" smtClean="0"/>
              <a:t>Marketing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Acquisition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600" dirty="0" smtClean="0"/>
              <a:t>Retention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967359" y="3914957"/>
            <a:ext cx="2991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GB" b="1" dirty="0" smtClean="0">
                <a:solidFill>
                  <a:schemeClr val="bg1"/>
                </a:solidFill>
              </a:rPr>
              <a:t>More about it in our video…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84326" y="4385651"/>
            <a:ext cx="757629" cy="678601"/>
            <a:chOff x="3468363" y="2019912"/>
            <a:chExt cx="517525" cy="463545"/>
          </a:xfrm>
          <a:solidFill>
            <a:schemeClr val="bg1"/>
          </a:solidFill>
        </p:grpSpPr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468363" y="2019912"/>
              <a:ext cx="517525" cy="406401"/>
            </a:xfrm>
            <a:custGeom>
              <a:avLst/>
              <a:gdLst>
                <a:gd name="T0" fmla="*/ 0 w 326"/>
                <a:gd name="T1" fmla="*/ 0 h 256"/>
                <a:gd name="T2" fmla="*/ 0 w 326"/>
                <a:gd name="T3" fmla="*/ 256 h 256"/>
                <a:gd name="T4" fmla="*/ 326 w 326"/>
                <a:gd name="T5" fmla="*/ 256 h 256"/>
                <a:gd name="T6" fmla="*/ 326 w 326"/>
                <a:gd name="T7" fmla="*/ 0 h 256"/>
                <a:gd name="T8" fmla="*/ 0 w 326"/>
                <a:gd name="T9" fmla="*/ 0 h 256"/>
                <a:gd name="T10" fmla="*/ 280 w 326"/>
                <a:gd name="T11" fmla="*/ 215 h 256"/>
                <a:gd name="T12" fmla="*/ 45 w 326"/>
                <a:gd name="T13" fmla="*/ 215 h 256"/>
                <a:gd name="T14" fmla="*/ 45 w 326"/>
                <a:gd name="T15" fmla="*/ 41 h 256"/>
                <a:gd name="T16" fmla="*/ 280 w 326"/>
                <a:gd name="T17" fmla="*/ 41 h 256"/>
                <a:gd name="T18" fmla="*/ 280 w 326"/>
                <a:gd name="T19" fmla="*/ 215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6" h="256">
                  <a:moveTo>
                    <a:pt x="0" y="0"/>
                  </a:moveTo>
                  <a:lnTo>
                    <a:pt x="0" y="256"/>
                  </a:lnTo>
                  <a:lnTo>
                    <a:pt x="326" y="256"/>
                  </a:lnTo>
                  <a:lnTo>
                    <a:pt x="326" y="0"/>
                  </a:lnTo>
                  <a:lnTo>
                    <a:pt x="0" y="0"/>
                  </a:lnTo>
                  <a:close/>
                  <a:moveTo>
                    <a:pt x="280" y="215"/>
                  </a:moveTo>
                  <a:lnTo>
                    <a:pt x="45" y="215"/>
                  </a:lnTo>
                  <a:lnTo>
                    <a:pt x="45" y="41"/>
                  </a:lnTo>
                  <a:lnTo>
                    <a:pt x="280" y="41"/>
                  </a:lnTo>
                  <a:lnTo>
                    <a:pt x="280" y="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679501" y="2137389"/>
              <a:ext cx="120650" cy="166688"/>
            </a:xfrm>
            <a:custGeom>
              <a:avLst/>
              <a:gdLst>
                <a:gd name="T0" fmla="*/ 0 w 76"/>
                <a:gd name="T1" fmla="*/ 0 h 105"/>
                <a:gd name="T2" fmla="*/ 0 w 76"/>
                <a:gd name="T3" fmla="*/ 105 h 105"/>
                <a:gd name="T4" fmla="*/ 76 w 76"/>
                <a:gd name="T5" fmla="*/ 53 h 105"/>
                <a:gd name="T6" fmla="*/ 0 w 76"/>
                <a:gd name="T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105">
                  <a:moveTo>
                    <a:pt x="0" y="0"/>
                  </a:moveTo>
                  <a:lnTo>
                    <a:pt x="0" y="105"/>
                  </a:lnTo>
                  <a:lnTo>
                    <a:pt x="76" y="5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562029" y="2445357"/>
              <a:ext cx="333375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9093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Marketing Partnership with ONCE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8070-E754-4C0E-A10F-FD9D0C50D42C}" type="datetime1">
              <a:rPr lang="en-US" smtClean="0"/>
              <a:t>3/31/2015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4</a:t>
            </a:fld>
            <a:endParaRPr lang="en-GB"/>
          </a:p>
        </p:txBody>
      </p:sp>
      <p:pic>
        <p:nvPicPr>
          <p:cNvPr id="6" name="2015_03_30_ONCE_SHORTENED_MASTERv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5828" y="1340768"/>
            <a:ext cx="8422571" cy="473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2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Customer </a:t>
            </a:r>
            <a:r>
              <a:rPr lang="de-DE" dirty="0" err="1" smtClean="0"/>
              <a:t>interaction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key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digital </a:t>
            </a:r>
            <a:r>
              <a:rPr lang="de-DE" dirty="0" err="1" smtClean="0"/>
              <a:t>success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F038-A99C-4FFE-92A5-50AC3D122BAE}" type="datetime1">
              <a:rPr lang="en-US" smtClean="0"/>
              <a:t>3/31/2015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The digital road to lottery success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F828-5166-4EA3-8174-629CE905791E}" type="slidenum">
              <a:rPr lang="en-GB" smtClean="0"/>
              <a:t>5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01701" y="1700808"/>
            <a:ext cx="8386697" cy="866927"/>
            <a:chOff x="401701" y="1700808"/>
            <a:chExt cx="8386697" cy="866927"/>
          </a:xfrm>
        </p:grpSpPr>
        <p:sp>
          <p:nvSpPr>
            <p:cNvPr id="6" name="Inhaltsplatzhalter 1"/>
            <p:cNvSpPr txBox="1">
              <a:spLocks/>
            </p:cNvSpPr>
            <p:nvPr/>
          </p:nvSpPr>
          <p:spPr>
            <a:xfrm>
              <a:off x="1115615" y="1700808"/>
              <a:ext cx="7672783" cy="866927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0" indent="0" algn="l" defTabSz="914400" rtl="0" eaLnBrk="1" latinLnBrk="0" hangingPunct="1">
                <a:spcBef>
                  <a:spcPts val="8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268288" indent="-2682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36575" indent="-2682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804863" indent="-2682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074738" indent="-269875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400" b="1" dirty="0" err="1" smtClean="0"/>
                <a:t>Understand</a:t>
              </a:r>
              <a:r>
                <a:rPr lang="de-DE" sz="2400" b="1" dirty="0" smtClean="0"/>
                <a:t> </a:t>
              </a:r>
              <a:r>
                <a:rPr lang="de-DE" sz="2400" b="1" dirty="0" err="1" smtClean="0"/>
                <a:t>customer</a:t>
              </a:r>
              <a:r>
                <a:rPr lang="de-DE" sz="2400" b="1" dirty="0" smtClean="0"/>
                <a:t> </a:t>
              </a:r>
              <a:r>
                <a:rPr lang="de-DE" sz="2400" b="1" dirty="0" err="1" smtClean="0"/>
                <a:t>preferences</a:t>
              </a:r>
              <a:endParaRPr lang="de-DE" sz="24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01701" y="1822993"/>
              <a:ext cx="547394" cy="546364"/>
              <a:chOff x="9708927" y="1119188"/>
              <a:chExt cx="842963" cy="841376"/>
            </a:xfrm>
            <a:solidFill>
              <a:schemeClr val="accent2"/>
            </a:solidFill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9708927" y="1238251"/>
                <a:ext cx="722313" cy="722313"/>
              </a:xfrm>
              <a:custGeom>
                <a:avLst/>
                <a:gdLst>
                  <a:gd name="T0" fmla="*/ 417 w 455"/>
                  <a:gd name="T1" fmla="*/ 195 h 455"/>
                  <a:gd name="T2" fmla="*/ 417 w 455"/>
                  <a:gd name="T3" fmla="*/ 417 h 455"/>
                  <a:gd name="T4" fmla="*/ 38 w 455"/>
                  <a:gd name="T5" fmla="*/ 417 h 455"/>
                  <a:gd name="T6" fmla="*/ 38 w 455"/>
                  <a:gd name="T7" fmla="*/ 38 h 455"/>
                  <a:gd name="T8" fmla="*/ 344 w 455"/>
                  <a:gd name="T9" fmla="*/ 38 h 455"/>
                  <a:gd name="T10" fmla="*/ 377 w 455"/>
                  <a:gd name="T11" fmla="*/ 0 h 455"/>
                  <a:gd name="T12" fmla="*/ 0 w 455"/>
                  <a:gd name="T13" fmla="*/ 0 h 455"/>
                  <a:gd name="T14" fmla="*/ 0 w 455"/>
                  <a:gd name="T15" fmla="*/ 455 h 455"/>
                  <a:gd name="T16" fmla="*/ 455 w 455"/>
                  <a:gd name="T17" fmla="*/ 455 h 455"/>
                  <a:gd name="T18" fmla="*/ 455 w 455"/>
                  <a:gd name="T19" fmla="*/ 131 h 455"/>
                  <a:gd name="T20" fmla="*/ 417 w 455"/>
                  <a:gd name="T21" fmla="*/ 195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5" h="455">
                    <a:moveTo>
                      <a:pt x="417" y="195"/>
                    </a:moveTo>
                    <a:lnTo>
                      <a:pt x="417" y="417"/>
                    </a:lnTo>
                    <a:lnTo>
                      <a:pt x="38" y="417"/>
                    </a:lnTo>
                    <a:lnTo>
                      <a:pt x="38" y="38"/>
                    </a:lnTo>
                    <a:lnTo>
                      <a:pt x="344" y="38"/>
                    </a:lnTo>
                    <a:lnTo>
                      <a:pt x="377" y="0"/>
                    </a:lnTo>
                    <a:lnTo>
                      <a:pt x="0" y="0"/>
                    </a:lnTo>
                    <a:lnTo>
                      <a:pt x="0" y="455"/>
                    </a:lnTo>
                    <a:lnTo>
                      <a:pt x="455" y="455"/>
                    </a:lnTo>
                    <a:lnTo>
                      <a:pt x="455" y="131"/>
                    </a:lnTo>
                    <a:lnTo>
                      <a:pt x="417" y="1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9829577" y="1119188"/>
                <a:ext cx="722313" cy="720725"/>
              </a:xfrm>
              <a:custGeom>
                <a:avLst/>
                <a:gdLst>
                  <a:gd name="T0" fmla="*/ 0 w 455"/>
                  <a:gd name="T1" fmla="*/ 265 h 454"/>
                  <a:gd name="T2" fmla="*/ 114 w 455"/>
                  <a:gd name="T3" fmla="*/ 454 h 454"/>
                  <a:gd name="T4" fmla="*/ 190 w 455"/>
                  <a:gd name="T5" fmla="*/ 454 h 454"/>
                  <a:gd name="T6" fmla="*/ 455 w 455"/>
                  <a:gd name="T7" fmla="*/ 0 h 454"/>
                  <a:gd name="T8" fmla="*/ 417 w 455"/>
                  <a:gd name="T9" fmla="*/ 0 h 454"/>
                  <a:gd name="T10" fmla="*/ 152 w 455"/>
                  <a:gd name="T11" fmla="*/ 303 h 454"/>
                  <a:gd name="T12" fmla="*/ 38 w 455"/>
                  <a:gd name="T13" fmla="*/ 227 h 454"/>
                  <a:gd name="T14" fmla="*/ 0 w 455"/>
                  <a:gd name="T15" fmla="*/ 265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454">
                    <a:moveTo>
                      <a:pt x="0" y="265"/>
                    </a:moveTo>
                    <a:lnTo>
                      <a:pt x="114" y="454"/>
                    </a:lnTo>
                    <a:lnTo>
                      <a:pt x="190" y="454"/>
                    </a:lnTo>
                    <a:lnTo>
                      <a:pt x="455" y="0"/>
                    </a:lnTo>
                    <a:lnTo>
                      <a:pt x="417" y="0"/>
                    </a:lnTo>
                    <a:lnTo>
                      <a:pt x="152" y="303"/>
                    </a:lnTo>
                    <a:lnTo>
                      <a:pt x="38" y="227"/>
                    </a:lnTo>
                    <a:lnTo>
                      <a:pt x="0" y="2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31374" y="4258559"/>
            <a:ext cx="8430129" cy="933568"/>
            <a:chOff x="331374" y="4258559"/>
            <a:chExt cx="8430129" cy="933568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31374" y="4459341"/>
              <a:ext cx="606283" cy="532004"/>
            </a:xfrm>
            <a:custGeom>
              <a:avLst/>
              <a:gdLst>
                <a:gd name="T0" fmla="*/ 28 w 127"/>
                <a:gd name="T1" fmla="*/ 111 h 111"/>
                <a:gd name="T2" fmla="*/ 35 w 127"/>
                <a:gd name="T3" fmla="*/ 85 h 111"/>
                <a:gd name="T4" fmla="*/ 0 w 127"/>
                <a:gd name="T5" fmla="*/ 45 h 111"/>
                <a:gd name="T6" fmla="*/ 63 w 127"/>
                <a:gd name="T7" fmla="*/ 0 h 111"/>
                <a:gd name="T8" fmla="*/ 127 w 127"/>
                <a:gd name="T9" fmla="*/ 44 h 111"/>
                <a:gd name="T10" fmla="*/ 60 w 127"/>
                <a:gd name="T11" fmla="*/ 89 h 111"/>
                <a:gd name="T12" fmla="*/ 28 w 127"/>
                <a:gd name="T1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111">
                  <a:moveTo>
                    <a:pt x="28" y="111"/>
                  </a:moveTo>
                  <a:cubicBezTo>
                    <a:pt x="35" y="85"/>
                    <a:pt x="35" y="85"/>
                    <a:pt x="35" y="85"/>
                  </a:cubicBezTo>
                  <a:cubicBezTo>
                    <a:pt x="35" y="85"/>
                    <a:pt x="0" y="74"/>
                    <a:pt x="0" y="45"/>
                  </a:cubicBezTo>
                  <a:cubicBezTo>
                    <a:pt x="0" y="17"/>
                    <a:pt x="27" y="0"/>
                    <a:pt x="63" y="0"/>
                  </a:cubicBezTo>
                  <a:cubicBezTo>
                    <a:pt x="99" y="0"/>
                    <a:pt x="127" y="17"/>
                    <a:pt x="127" y="44"/>
                  </a:cubicBezTo>
                  <a:cubicBezTo>
                    <a:pt x="127" y="71"/>
                    <a:pt x="97" y="89"/>
                    <a:pt x="60" y="89"/>
                  </a:cubicBezTo>
                  <a:lnTo>
                    <a:pt x="28" y="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4" name="Inhaltsplatzhalter 1"/>
            <p:cNvSpPr txBox="1">
              <a:spLocks/>
            </p:cNvSpPr>
            <p:nvPr/>
          </p:nvSpPr>
          <p:spPr>
            <a:xfrm>
              <a:off x="1088720" y="4258559"/>
              <a:ext cx="7672783" cy="933568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0" indent="0" algn="l" defTabSz="914400" rtl="0" eaLnBrk="1" latinLnBrk="0" hangingPunct="1">
                <a:spcBef>
                  <a:spcPts val="8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268288" indent="-2682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36575" indent="-2682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804863" indent="-2682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074738" indent="-269875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400" b="1" dirty="0" smtClean="0"/>
                <a:t>Marketing: </a:t>
              </a:r>
              <a:r>
                <a:rPr lang="de-DE" sz="2400" b="1" dirty="0" err="1" smtClean="0"/>
                <a:t>Tailor</a:t>
              </a:r>
              <a:r>
                <a:rPr lang="de-DE" sz="2400" b="1" dirty="0" smtClean="0"/>
                <a:t> </a:t>
              </a:r>
              <a:r>
                <a:rPr lang="de-DE" sz="2400" b="1" dirty="0" err="1" smtClean="0"/>
                <a:t>messages</a:t>
              </a:r>
              <a:r>
                <a:rPr lang="de-DE" sz="2400" b="1" dirty="0" smtClean="0"/>
                <a:t> </a:t>
              </a:r>
              <a:r>
                <a:rPr lang="de-DE" sz="2400" b="1" dirty="0" err="1" smtClean="0"/>
                <a:t>to</a:t>
              </a:r>
              <a:r>
                <a:rPr lang="de-DE" sz="2400" b="1" dirty="0" smtClean="0"/>
                <a:t> </a:t>
              </a:r>
              <a:r>
                <a:rPr lang="de-DE" sz="2400" b="1" dirty="0" err="1" smtClean="0"/>
                <a:t>customer</a:t>
              </a:r>
              <a:r>
                <a:rPr lang="de-DE" sz="2400" b="1" dirty="0" smtClean="0"/>
                <a:t> </a:t>
              </a:r>
              <a:r>
                <a:rPr lang="de-DE" sz="2400" b="1" dirty="0" err="1" smtClean="0"/>
                <a:t>behavior</a:t>
              </a:r>
              <a:endParaRPr lang="de-DE" sz="2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0529" y="2990274"/>
            <a:ext cx="8417869" cy="845746"/>
            <a:chOff x="370529" y="2990274"/>
            <a:chExt cx="8417869" cy="845746"/>
          </a:xfrm>
        </p:grpSpPr>
        <p:grpSp>
          <p:nvGrpSpPr>
            <p:cNvPr id="10" name="Group 9"/>
            <p:cNvGrpSpPr/>
            <p:nvPr/>
          </p:nvGrpSpPr>
          <p:grpSpPr>
            <a:xfrm>
              <a:off x="370529" y="3130015"/>
              <a:ext cx="500220" cy="568667"/>
              <a:chOff x="5552527" y="5281121"/>
              <a:chExt cx="543736" cy="618137"/>
            </a:xfrm>
            <a:solidFill>
              <a:schemeClr val="accent2"/>
            </a:solidFill>
          </p:grpSpPr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5552527" y="5668768"/>
                <a:ext cx="543736" cy="230490"/>
              </a:xfrm>
              <a:custGeom>
                <a:avLst/>
                <a:gdLst>
                  <a:gd name="T0" fmla="*/ 0 w 131"/>
                  <a:gd name="T1" fmla="*/ 37 h 37"/>
                  <a:gd name="T2" fmla="*/ 131 w 131"/>
                  <a:gd name="T3" fmla="*/ 37 h 37"/>
                  <a:gd name="T4" fmla="*/ 107 w 131"/>
                  <a:gd name="T5" fmla="*/ 13 h 37"/>
                  <a:gd name="T6" fmla="*/ 84 w 131"/>
                  <a:gd name="T7" fmla="*/ 25 h 37"/>
                  <a:gd name="T8" fmla="*/ 46 w 131"/>
                  <a:gd name="T9" fmla="*/ 0 h 37"/>
                  <a:gd name="T10" fmla="*/ 0 w 131"/>
                  <a:gd name="T11" fmla="*/ 37 h 37"/>
                  <a:gd name="connsiteX0" fmla="*/ 0 w 10000"/>
                  <a:gd name="connsiteY0" fmla="*/ 10000 h 10000"/>
                  <a:gd name="connsiteX1" fmla="*/ 10000 w 10000"/>
                  <a:gd name="connsiteY1" fmla="*/ 10000 h 10000"/>
                  <a:gd name="connsiteX2" fmla="*/ 8168 w 10000"/>
                  <a:gd name="connsiteY2" fmla="*/ 3514 h 10000"/>
                  <a:gd name="connsiteX3" fmla="*/ 6412 w 10000"/>
                  <a:gd name="connsiteY3" fmla="*/ 9484 h 10000"/>
                  <a:gd name="connsiteX4" fmla="*/ 3511 w 10000"/>
                  <a:gd name="connsiteY4" fmla="*/ 0 h 10000"/>
                  <a:gd name="connsiteX5" fmla="*/ 0 w 10000"/>
                  <a:gd name="connsiteY5" fmla="*/ 10000 h 10000"/>
                  <a:gd name="connsiteX0" fmla="*/ 0 w 10197"/>
                  <a:gd name="connsiteY0" fmla="*/ 10000 h 10361"/>
                  <a:gd name="connsiteX1" fmla="*/ 10000 w 10197"/>
                  <a:gd name="connsiteY1" fmla="*/ 10000 h 10361"/>
                  <a:gd name="connsiteX2" fmla="*/ 6412 w 10197"/>
                  <a:gd name="connsiteY2" fmla="*/ 9484 h 10361"/>
                  <a:gd name="connsiteX3" fmla="*/ 3511 w 10197"/>
                  <a:gd name="connsiteY3" fmla="*/ 0 h 10361"/>
                  <a:gd name="connsiteX4" fmla="*/ 0 w 10197"/>
                  <a:gd name="connsiteY4" fmla="*/ 10000 h 10361"/>
                  <a:gd name="connsiteX0" fmla="*/ 0 w 6412"/>
                  <a:gd name="connsiteY0" fmla="*/ 10000 h 10000"/>
                  <a:gd name="connsiteX1" fmla="*/ 6412 w 6412"/>
                  <a:gd name="connsiteY1" fmla="*/ 9484 h 10000"/>
                  <a:gd name="connsiteX2" fmla="*/ 3511 w 6412"/>
                  <a:gd name="connsiteY2" fmla="*/ 0 h 10000"/>
                  <a:gd name="connsiteX3" fmla="*/ 0 w 6412"/>
                  <a:gd name="connsiteY3" fmla="*/ 10000 h 10000"/>
                  <a:gd name="connsiteX0" fmla="*/ 0 w 10075"/>
                  <a:gd name="connsiteY0" fmla="*/ 10000 h 10166"/>
                  <a:gd name="connsiteX1" fmla="*/ 10075 w 10075"/>
                  <a:gd name="connsiteY1" fmla="*/ 10166 h 10166"/>
                  <a:gd name="connsiteX2" fmla="*/ 5476 w 10075"/>
                  <a:gd name="connsiteY2" fmla="*/ 0 h 10166"/>
                  <a:gd name="connsiteX3" fmla="*/ 0 w 10075"/>
                  <a:gd name="connsiteY3" fmla="*/ 10000 h 10166"/>
                  <a:gd name="connsiteX0" fmla="*/ 0 w 10075"/>
                  <a:gd name="connsiteY0" fmla="*/ 10000 h 10000"/>
                  <a:gd name="connsiteX1" fmla="*/ 10075 w 10075"/>
                  <a:gd name="connsiteY1" fmla="*/ 9825 h 10000"/>
                  <a:gd name="connsiteX2" fmla="*/ 5476 w 10075"/>
                  <a:gd name="connsiteY2" fmla="*/ 0 h 10000"/>
                  <a:gd name="connsiteX3" fmla="*/ 0 w 10075"/>
                  <a:gd name="connsiteY3" fmla="*/ 10000 h 10000"/>
                  <a:gd name="connsiteX0" fmla="*/ 0 w 10078"/>
                  <a:gd name="connsiteY0" fmla="*/ 10000 h 10000"/>
                  <a:gd name="connsiteX1" fmla="*/ 10075 w 10078"/>
                  <a:gd name="connsiteY1" fmla="*/ 9825 h 10000"/>
                  <a:gd name="connsiteX2" fmla="*/ 5476 w 10078"/>
                  <a:gd name="connsiteY2" fmla="*/ 0 h 10000"/>
                  <a:gd name="connsiteX3" fmla="*/ 0 w 10078"/>
                  <a:gd name="connsiteY3" fmla="*/ 10000 h 10000"/>
                  <a:gd name="connsiteX0" fmla="*/ 0 w 10078"/>
                  <a:gd name="connsiteY0" fmla="*/ 10000 h 10000"/>
                  <a:gd name="connsiteX1" fmla="*/ 10075 w 10078"/>
                  <a:gd name="connsiteY1" fmla="*/ 9825 h 10000"/>
                  <a:gd name="connsiteX2" fmla="*/ 5476 w 10078"/>
                  <a:gd name="connsiteY2" fmla="*/ 0 h 10000"/>
                  <a:gd name="connsiteX3" fmla="*/ 0 w 10078"/>
                  <a:gd name="connsiteY3" fmla="*/ 10000 h 10000"/>
                  <a:gd name="connsiteX0" fmla="*/ 0 w 10078"/>
                  <a:gd name="connsiteY0" fmla="*/ 10000 h 10000"/>
                  <a:gd name="connsiteX1" fmla="*/ 10075 w 10078"/>
                  <a:gd name="connsiteY1" fmla="*/ 9825 h 10000"/>
                  <a:gd name="connsiteX2" fmla="*/ 5476 w 10078"/>
                  <a:gd name="connsiteY2" fmla="*/ 0 h 10000"/>
                  <a:gd name="connsiteX3" fmla="*/ 0 w 10078"/>
                  <a:gd name="connsiteY3" fmla="*/ 10000 h 10000"/>
                  <a:gd name="connsiteX0" fmla="*/ 0 w 10452"/>
                  <a:gd name="connsiteY0" fmla="*/ 10000 h 10000"/>
                  <a:gd name="connsiteX1" fmla="*/ 10450 w 10452"/>
                  <a:gd name="connsiteY1" fmla="*/ 9825 h 10000"/>
                  <a:gd name="connsiteX2" fmla="*/ 5476 w 10452"/>
                  <a:gd name="connsiteY2" fmla="*/ 0 h 10000"/>
                  <a:gd name="connsiteX3" fmla="*/ 0 w 10452"/>
                  <a:gd name="connsiteY3" fmla="*/ 10000 h 10000"/>
                  <a:gd name="connsiteX0" fmla="*/ 0 w 10377"/>
                  <a:gd name="connsiteY0" fmla="*/ 10000 h 10166"/>
                  <a:gd name="connsiteX1" fmla="*/ 10375 w 10377"/>
                  <a:gd name="connsiteY1" fmla="*/ 10166 h 10166"/>
                  <a:gd name="connsiteX2" fmla="*/ 5476 w 10377"/>
                  <a:gd name="connsiteY2" fmla="*/ 0 h 10166"/>
                  <a:gd name="connsiteX3" fmla="*/ 0 w 10377"/>
                  <a:gd name="connsiteY3" fmla="*/ 10000 h 10166"/>
                  <a:gd name="connsiteX0" fmla="*/ 0 w 10377"/>
                  <a:gd name="connsiteY0" fmla="*/ 10000 h 10000"/>
                  <a:gd name="connsiteX1" fmla="*/ 10375 w 10377"/>
                  <a:gd name="connsiteY1" fmla="*/ 9995 h 10000"/>
                  <a:gd name="connsiteX2" fmla="*/ 5476 w 10377"/>
                  <a:gd name="connsiteY2" fmla="*/ 0 h 10000"/>
                  <a:gd name="connsiteX3" fmla="*/ 0 w 10377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77" h="10000">
                    <a:moveTo>
                      <a:pt x="0" y="10000"/>
                    </a:moveTo>
                    <a:lnTo>
                      <a:pt x="10375" y="9995"/>
                    </a:lnTo>
                    <a:cubicBezTo>
                      <a:pt x="10489" y="2703"/>
                      <a:pt x="7205" y="-1"/>
                      <a:pt x="5476" y="0"/>
                    </a:cubicBezTo>
                    <a:cubicBezTo>
                      <a:pt x="3747" y="1"/>
                      <a:pt x="0" y="2354"/>
                      <a:pt x="0" y="1000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600"/>
              </a:p>
            </p:txBody>
          </p:sp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>
                <a:off x="5646817" y="5281121"/>
                <a:ext cx="366689" cy="369310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sz="1600"/>
              </a:p>
            </p:txBody>
          </p:sp>
        </p:grpSp>
        <p:sp>
          <p:nvSpPr>
            <p:cNvPr id="15" name="Inhaltsplatzhalter 1"/>
            <p:cNvSpPr txBox="1">
              <a:spLocks/>
            </p:cNvSpPr>
            <p:nvPr/>
          </p:nvSpPr>
          <p:spPr>
            <a:xfrm>
              <a:off x="1115615" y="2990274"/>
              <a:ext cx="7672783" cy="845746"/>
            </a:xfrm>
            <a:prstGeom prst="rect">
              <a:avLst/>
            </a:prstGeom>
          </p:spPr>
          <p:txBody>
            <a:bodyPr anchor="ctr">
              <a:normAutofit/>
            </a:bodyPr>
            <a:lstStyle>
              <a:lvl1pPr marL="0" indent="0" algn="l" defTabSz="914400" rtl="0" eaLnBrk="1" latinLnBrk="0" hangingPunct="1">
                <a:spcBef>
                  <a:spcPts val="8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268288" indent="-2682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36575" indent="-2682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804863" indent="-268288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074738" indent="-269875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2400" b="1" dirty="0" err="1" smtClean="0"/>
                <a:t>Product</a:t>
              </a:r>
              <a:r>
                <a:rPr lang="de-DE" sz="2400" b="1" dirty="0" smtClean="0"/>
                <a:t> </a:t>
              </a:r>
              <a:r>
                <a:rPr lang="de-DE" sz="2400" b="1" dirty="0" err="1" smtClean="0"/>
                <a:t>management</a:t>
              </a:r>
              <a:r>
                <a:rPr lang="de-DE" sz="2400" b="1" dirty="0" smtClean="0"/>
                <a:t>: </a:t>
              </a:r>
              <a:r>
                <a:rPr lang="de-DE" sz="2400" b="1" dirty="0" err="1" smtClean="0"/>
                <a:t>Involve</a:t>
              </a:r>
              <a:r>
                <a:rPr lang="de-DE" sz="2400" b="1" dirty="0" smtClean="0"/>
                <a:t> </a:t>
              </a:r>
              <a:r>
                <a:rPr lang="de-DE" sz="2400" b="1" dirty="0" err="1" smtClean="0"/>
                <a:t>customers</a:t>
              </a:r>
              <a:r>
                <a:rPr lang="de-DE" sz="2400" b="1" dirty="0" smtClean="0"/>
                <a:t> in </a:t>
              </a:r>
              <a:r>
                <a:rPr lang="de-DE" sz="2400" b="1" dirty="0" err="1" smtClean="0"/>
                <a:t>creating</a:t>
              </a:r>
              <a:r>
                <a:rPr lang="de-DE" sz="2400" b="1" dirty="0" smtClean="0"/>
                <a:t> </a:t>
              </a:r>
              <a:r>
                <a:rPr lang="de-DE" sz="2400" b="1" dirty="0" err="1" smtClean="0"/>
                <a:t>the</a:t>
              </a:r>
              <a:r>
                <a:rPr lang="de-DE" sz="2400" b="1" dirty="0" smtClean="0"/>
                <a:t> digital </a:t>
              </a:r>
              <a:r>
                <a:rPr lang="de-DE" sz="2400" b="1" dirty="0" err="1" smtClean="0"/>
                <a:t>experience</a:t>
              </a:r>
              <a:endParaRPr lang="de-DE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4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5796135" y="5733256"/>
            <a:ext cx="2981205" cy="9122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268288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36575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04863" indent="-2682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74738" indent="-269875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Contact us: </a:t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dirty="0" smtClean="0">
                <a:solidFill>
                  <a:schemeClr val="bg1"/>
                </a:solidFill>
              </a:rPr>
              <a:t>info@Lottovate.com</a:t>
            </a:r>
          </a:p>
        </p:txBody>
      </p:sp>
    </p:spTree>
    <p:extLst>
      <p:ext uri="{BB962C8B-B14F-4D97-AF65-F5344CB8AC3E}">
        <p14:creationId xmlns:p14="http://schemas.microsoft.com/office/powerpoint/2010/main" val="16479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e3bdf7d67ec5e2da21c834e569afa7d0a57938"/>
</p:tagLst>
</file>

<file path=ppt/theme/theme1.xml><?xml version="1.0" encoding="utf-8"?>
<a:theme xmlns:a="http://schemas.openxmlformats.org/drawingml/2006/main" name="Lottovate Template">
  <a:themeElements>
    <a:clrScheme name="Lottovate">
      <a:dk1>
        <a:srgbClr val="808080"/>
      </a:dk1>
      <a:lt1>
        <a:srgbClr val="FFFFFF"/>
      </a:lt1>
      <a:dk2>
        <a:srgbClr val="8D87A3"/>
      </a:dk2>
      <a:lt2>
        <a:srgbClr val="7A787C"/>
      </a:lt2>
      <a:accent1>
        <a:srgbClr val="AC9D81"/>
      </a:accent1>
      <a:accent2>
        <a:srgbClr val="E0A947"/>
      </a:accent2>
      <a:accent3>
        <a:srgbClr val="365B91"/>
      </a:accent3>
      <a:accent4>
        <a:srgbClr val="CDC5B4"/>
      </a:accent4>
      <a:accent5>
        <a:srgbClr val="A52E4E"/>
      </a:accent5>
      <a:accent6>
        <a:srgbClr val="00C071"/>
      </a:accent6>
      <a:hlink>
        <a:srgbClr val="AC9D81"/>
      </a:hlink>
      <a:folHlink>
        <a:srgbClr val="AC9D81"/>
      </a:folHlink>
    </a:clrScheme>
    <a:fontScheme name="Lottovate">
      <a:majorFont>
        <a:latin typeface="Eagle Book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On-screen Show (4:3)</PresentationFormat>
  <Paragraphs>36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Effra</vt:lpstr>
      <vt:lpstr>Calibri</vt:lpstr>
      <vt:lpstr>Arial</vt:lpstr>
      <vt:lpstr>Lottovate Template</vt:lpstr>
      <vt:lpstr>The digital road  to lottery success</vt:lpstr>
      <vt:lpstr>There is a high digital potential for lotteries</vt:lpstr>
      <vt:lpstr>We want to help you to tap the digital potential</vt:lpstr>
      <vt:lpstr>Marketing Partnership with ONCE</vt:lpstr>
      <vt:lpstr>Customer interaction and data is key to digital success</vt:lpstr>
      <vt:lpstr>PowerPoint Presentation</vt:lpstr>
    </vt:vector>
  </TitlesOfParts>
  <Company>Article 10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brookm01</dc:creator>
  <cp:lastModifiedBy>Matthias Schulz</cp:lastModifiedBy>
  <cp:revision>154</cp:revision>
  <dcterms:created xsi:type="dcterms:W3CDTF">2014-11-07T14:19:47Z</dcterms:created>
  <dcterms:modified xsi:type="dcterms:W3CDTF">2015-03-31T10:56:49Z</dcterms:modified>
</cp:coreProperties>
</file>