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slideLayouts/slideLayout67.xml" ContentType="application/vnd.openxmlformats-officedocument.presentationml.slideLayout+xml"/>
  <Override PartName="/ppt/slideLayouts/slideLayout76.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Layouts/slideLayout74.xml" ContentType="application/vnd.openxmlformats-officedocument.presentationml.slideLayout+xml"/>
  <Override PartName="/ppt/slideLayouts/slideLayout83.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slideLayouts/slideLayout72.xml" ContentType="application/vnd.openxmlformats-officedocument.presentationml.slideLayout+xml"/>
  <Override PartName="/ppt/slideLayouts/slideLayout81.xml" ContentType="application/vnd.openxmlformats-officedocument.presentationml.slideLayout+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docProps/app.xml" ContentType="application/vnd.openxmlformats-officedocument.extended-properties+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1.xml" ContentType="application/vnd.openxmlformats-officedocument.presentationml.slideLayout+xml"/>
  <Override PartName="/ppt/slideLayouts/slideLayout4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1"/>
    <p:sldMasterId id="2147483706" r:id="rId2"/>
    <p:sldMasterId id="2147483748" r:id="rId3"/>
    <p:sldMasterId id="2147483760" r:id="rId4"/>
    <p:sldMasterId id="2147483776" r:id="rId5"/>
    <p:sldMasterId id="2147483791" r:id="rId6"/>
    <p:sldMasterId id="2147483804" r:id="rId7"/>
  </p:sldMasterIdLst>
  <p:notesMasterIdLst>
    <p:notesMasterId r:id="rId16"/>
  </p:notesMasterIdLst>
  <p:handoutMasterIdLst>
    <p:handoutMasterId r:id="rId17"/>
  </p:handoutMasterIdLst>
  <p:sldIdLst>
    <p:sldId id="388" r:id="rId8"/>
    <p:sldId id="380" r:id="rId9"/>
    <p:sldId id="370" r:id="rId10"/>
    <p:sldId id="262" r:id="rId11"/>
    <p:sldId id="375" r:id="rId12"/>
    <p:sldId id="382" r:id="rId13"/>
    <p:sldId id="337" r:id="rId14"/>
    <p:sldId id="383" r:id="rId1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561E63"/>
    <a:srgbClr val="532F64"/>
    <a:srgbClr val="9A185C"/>
    <a:srgbClr val="927995"/>
    <a:srgbClr val="C5B8C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427" autoAdjust="0"/>
    <p:restoredTop sz="69950" autoAdjust="0"/>
  </p:normalViewPr>
  <p:slideViewPr>
    <p:cSldViewPr>
      <p:cViewPr varScale="1">
        <p:scale>
          <a:sx n="78" d="100"/>
          <a:sy n="78" d="100"/>
        </p:scale>
        <p:origin x="-732" y="-84"/>
      </p:cViewPr>
      <p:guideLst>
        <p:guide orient="horz" pos="2160"/>
        <p:guide pos="204"/>
      </p:guideLst>
    </p:cSldViewPr>
  </p:slideViewPr>
  <p:outlineViewPr>
    <p:cViewPr>
      <p:scale>
        <a:sx n="33" d="100"/>
        <a:sy n="33" d="100"/>
      </p:scale>
      <p:origin x="0" y="10848"/>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50" d="100"/>
          <a:sy n="150" d="100"/>
        </p:scale>
        <p:origin x="-522"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slide" Target="slides/slide8.xml"/><Relationship Id="rId10" Type="http://schemas.openxmlformats.org/officeDocument/2006/relationships/slide" Target="slides/slide3.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F3092947-CA23-41FF-8BFD-795BE2F0A246}" type="datetimeFigureOut">
              <a:rPr lang="en-US"/>
              <a:pPr>
                <a:defRPr/>
              </a:pPr>
              <a:t>4/4/2013</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0F28C51-8C4A-4A6E-989E-57B1D6F61AFF}" type="slidenum">
              <a:rPr lang="en-GB"/>
              <a:pPr>
                <a:defRPr/>
              </a:pPr>
              <a:t>‹#›</a:t>
            </a:fld>
            <a:endParaRPr lang="en-GB"/>
          </a:p>
        </p:txBody>
      </p:sp>
    </p:spTree>
    <p:extLst>
      <p:ext uri="{BB962C8B-B14F-4D97-AF65-F5344CB8AC3E}">
        <p14:creationId xmlns="" xmlns:p14="http://schemas.microsoft.com/office/powerpoint/2010/main" val="4480379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B1E0FBD-9A79-49BE-A183-9257F9A4C26D}" type="datetimeFigureOut">
              <a:rPr lang="en-US"/>
              <a:pPr>
                <a:defRPr/>
              </a:pPr>
              <a:t>4/4/2013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7303D53-4014-4647-BDA2-E6A413F1550D}" type="slidenum">
              <a:rPr lang="en-GB"/>
              <a:pPr>
                <a:defRPr/>
              </a:pPr>
              <a:t>‹#›</a:t>
            </a:fld>
            <a:endParaRPr lang="en-GB"/>
          </a:p>
        </p:txBody>
      </p:sp>
    </p:spTree>
    <p:extLst>
      <p:ext uri="{BB962C8B-B14F-4D97-AF65-F5344CB8AC3E}">
        <p14:creationId xmlns="" xmlns:p14="http://schemas.microsoft.com/office/powerpoint/2010/main" val="3826877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liverpoolfc.tv/"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C969BD4C-AC3F-4F9F-A411-6617E5E465AD}" type="slidenum">
              <a:rPr lang="en-GB" smtClean="0"/>
              <a:pPr>
                <a:defRPr/>
              </a:pPr>
              <a:t>1</a:t>
            </a:fld>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75785B77-3536-4042-8745-FA684CCDAECF}" type="slidenum">
              <a:rPr lang="en-US" smtClean="0">
                <a:solidFill>
                  <a:prstClr val="black"/>
                </a:solidFill>
              </a:rPr>
              <a:pPr>
                <a:defRPr/>
              </a:pPr>
              <a:t>2</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p:txBody>
          <a:bodyPr wrap="square" numCol="1" anchor="t" anchorCtr="0" compatLnSpc="1">
            <a:prstTxWarp prst="textNoShape">
              <a:avLst/>
            </a:prstTxWarp>
            <a:normAutofit fontScale="25000" lnSpcReduction="20000"/>
          </a:bodyPr>
          <a:lstStyle/>
          <a:p>
            <a:pPr>
              <a:defRPr/>
            </a:pPr>
            <a:r>
              <a:rPr lang="en-GB" dirty="0" smtClean="0"/>
              <a:t>OpenBet provides a wealth of modules however operators are free to take the modules they feel they need and integrate in house or third party solutions as needed. An overview of some of the customers the are currently running on OpenBet follow.</a:t>
            </a:r>
          </a:p>
          <a:p>
            <a:pPr>
              <a:defRPr/>
            </a:pPr>
            <a:endParaRPr lang="en-GB" b="1" i="1" dirty="0" smtClean="0"/>
          </a:p>
          <a:p>
            <a:pPr>
              <a:defRPr/>
            </a:pPr>
            <a:r>
              <a:rPr lang="en-GB" b="1" i="1" dirty="0" smtClean="0"/>
              <a:t>Ladbrokes (</a:t>
            </a:r>
            <a:r>
              <a:rPr lang="en-GB" b="1" i="1" dirty="0" err="1" smtClean="0"/>
              <a:t>www.ladbrokes.com</a:t>
            </a:r>
            <a:r>
              <a:rPr lang="en-GB" b="1" i="1" dirty="0" smtClean="0"/>
              <a:t>)</a:t>
            </a:r>
          </a:p>
          <a:p>
            <a:pPr>
              <a:defRPr/>
            </a:pPr>
            <a:r>
              <a:rPr lang="en-GB" dirty="0" smtClean="0"/>
              <a:t>Main additional </a:t>
            </a:r>
            <a:r>
              <a:rPr lang="en-GB" dirty="0" err="1" smtClean="0"/>
              <a:t>Sportsbook</a:t>
            </a:r>
            <a:r>
              <a:rPr lang="en-GB" dirty="0" smtClean="0"/>
              <a:t> modules:</a:t>
            </a:r>
          </a:p>
          <a:p>
            <a:pPr>
              <a:defRPr/>
            </a:pPr>
            <a:r>
              <a:rPr lang="en-GB" dirty="0" smtClean="0"/>
              <a:t>Betting in running</a:t>
            </a:r>
          </a:p>
          <a:p>
            <a:pPr>
              <a:defRPr/>
            </a:pPr>
            <a:r>
              <a:rPr lang="en-GB" dirty="0" smtClean="0"/>
              <a:t>Asian handicap</a:t>
            </a:r>
          </a:p>
          <a:p>
            <a:pPr>
              <a:defRPr/>
            </a:pPr>
            <a:r>
              <a:rPr lang="en-GB" dirty="0" smtClean="0"/>
              <a:t>Pari-mutuel betting (Tote and TRNI)</a:t>
            </a:r>
          </a:p>
          <a:p>
            <a:pPr>
              <a:defRPr/>
            </a:pPr>
            <a:r>
              <a:rPr lang="en-GB" dirty="0" smtClean="0"/>
              <a:t>Integration with odds checking sites</a:t>
            </a:r>
          </a:p>
          <a:p>
            <a:pPr>
              <a:defRPr/>
            </a:pPr>
            <a:r>
              <a:rPr lang="en-GB" dirty="0" smtClean="0"/>
              <a:t>Promotions</a:t>
            </a:r>
          </a:p>
          <a:p>
            <a:pPr>
              <a:defRPr/>
            </a:pPr>
            <a:r>
              <a:rPr lang="en-GB" dirty="0" smtClean="0"/>
              <a:t>OpenBet Games</a:t>
            </a:r>
          </a:p>
          <a:p>
            <a:pPr>
              <a:defRPr/>
            </a:pPr>
            <a:r>
              <a:rPr lang="en-GB" dirty="0" smtClean="0"/>
              <a:t>Fixed Odds Lotteries</a:t>
            </a:r>
          </a:p>
          <a:p>
            <a:pPr>
              <a:defRPr/>
            </a:pPr>
            <a:r>
              <a:rPr lang="en-GB" dirty="0" smtClean="0"/>
              <a:t>Live racing feeds integration</a:t>
            </a:r>
          </a:p>
          <a:p>
            <a:pPr>
              <a:defRPr/>
            </a:pPr>
            <a:r>
              <a:rPr lang="en-GB" dirty="0" smtClean="0"/>
              <a:t>Seamless integration to multiple third party informational services</a:t>
            </a:r>
          </a:p>
          <a:p>
            <a:pPr>
              <a:defRPr/>
            </a:pPr>
            <a:r>
              <a:rPr lang="en-GB" dirty="0" smtClean="0"/>
              <a:t>OpenBet Backgammon</a:t>
            </a:r>
          </a:p>
          <a:p>
            <a:pPr>
              <a:defRPr/>
            </a:pPr>
            <a:r>
              <a:rPr lang="en-GB" dirty="0" smtClean="0"/>
              <a:t>Mobile betting</a:t>
            </a:r>
          </a:p>
          <a:p>
            <a:pPr>
              <a:defRPr/>
            </a:pPr>
            <a:r>
              <a:rPr lang="en-GB" dirty="0" smtClean="0"/>
              <a:t> </a:t>
            </a:r>
          </a:p>
          <a:p>
            <a:pPr>
              <a:defRPr/>
            </a:pPr>
            <a:r>
              <a:rPr lang="en-GB" dirty="0" smtClean="0"/>
              <a:t>Highlights:</a:t>
            </a:r>
          </a:p>
          <a:p>
            <a:pPr>
              <a:defRPr/>
            </a:pPr>
            <a:r>
              <a:rPr lang="en-GB" dirty="0" smtClean="0"/>
              <a:t>The Ladbrokes site is a good example of a site which handles significant loads.</a:t>
            </a:r>
          </a:p>
          <a:p>
            <a:pPr>
              <a:defRPr/>
            </a:pPr>
            <a:r>
              <a:rPr lang="en-GB" dirty="0" smtClean="0"/>
              <a:t>It has a modern </a:t>
            </a:r>
            <a:r>
              <a:rPr lang="en-GB" dirty="0" err="1" smtClean="0"/>
              <a:t>betslip</a:t>
            </a:r>
            <a:r>
              <a:rPr lang="en-GB" dirty="0" smtClean="0"/>
              <a:t> which floats above the main site, anchored to the top title frame. The </a:t>
            </a:r>
            <a:r>
              <a:rPr lang="en-GB" dirty="0" err="1" smtClean="0"/>
              <a:t>betslip</a:t>
            </a:r>
            <a:r>
              <a:rPr lang="en-GB" dirty="0" smtClean="0"/>
              <a:t> automatically calculates any multiple bets possible with the individual selections added.</a:t>
            </a:r>
          </a:p>
          <a:p>
            <a:pPr>
              <a:defRPr/>
            </a:pPr>
            <a:r>
              <a:rPr lang="en-GB" dirty="0" smtClean="0"/>
              <a:t>The site is fully multi-lingual (with multi-byte character sets used) and also adjusts the interface to the customer based on the language – see English compared to Greek (or ASEAN is the same style but in English).  This functionality can also be used when white labelling to offer a different experience (which can also include bet types) to some or all of the white label site.</a:t>
            </a:r>
          </a:p>
          <a:p>
            <a:pPr>
              <a:defRPr/>
            </a:pPr>
            <a:r>
              <a:rPr lang="en-GB" dirty="0" smtClean="0"/>
              <a:t>The site has seamless integrations into a number of third parties to add additional betting services (such as Bingo and Poker) but also informational services (such as results, form, and live video feeds). Ladbrokes have chosen to follow the multiple wallet account route for the third party systems.</a:t>
            </a:r>
          </a:p>
          <a:p>
            <a:pPr>
              <a:defRPr/>
            </a:pPr>
            <a:endParaRPr lang="en-GB" dirty="0" smtClean="0"/>
          </a:p>
          <a:p>
            <a:pPr>
              <a:defRPr/>
            </a:pPr>
            <a:endParaRPr lang="en-GB" dirty="0" smtClean="0"/>
          </a:p>
          <a:p>
            <a:pPr>
              <a:defRPr/>
            </a:pPr>
            <a:r>
              <a:rPr lang="en-GB" b="1" i="1" dirty="0" err="1" smtClean="0"/>
              <a:t>BlueSq</a:t>
            </a:r>
            <a:r>
              <a:rPr lang="en-GB" b="1" i="1" dirty="0" smtClean="0"/>
              <a:t> (</a:t>
            </a:r>
            <a:r>
              <a:rPr lang="en-GB" b="1" i="1" dirty="0" err="1" smtClean="0"/>
              <a:t>www.bluesq.com</a:t>
            </a:r>
            <a:r>
              <a:rPr lang="en-GB" b="1" i="1" dirty="0" smtClean="0"/>
              <a:t>)</a:t>
            </a:r>
          </a:p>
          <a:p>
            <a:pPr>
              <a:defRPr/>
            </a:pPr>
            <a:r>
              <a:rPr lang="en-GB" dirty="0" smtClean="0"/>
              <a:t>Main additional </a:t>
            </a:r>
            <a:r>
              <a:rPr lang="en-GB" dirty="0" err="1" smtClean="0"/>
              <a:t>Sportsbook</a:t>
            </a:r>
            <a:r>
              <a:rPr lang="en-GB" dirty="0" smtClean="0"/>
              <a:t> modules:</a:t>
            </a:r>
          </a:p>
          <a:p>
            <a:pPr>
              <a:defRPr/>
            </a:pPr>
            <a:r>
              <a:rPr lang="en-GB" dirty="0" smtClean="0"/>
              <a:t>Betting in running</a:t>
            </a:r>
          </a:p>
          <a:p>
            <a:pPr>
              <a:defRPr/>
            </a:pPr>
            <a:r>
              <a:rPr lang="en-GB" dirty="0" smtClean="0"/>
              <a:t>Asian handicap</a:t>
            </a:r>
          </a:p>
          <a:p>
            <a:pPr>
              <a:defRPr/>
            </a:pPr>
            <a:r>
              <a:rPr lang="en-GB" dirty="0" smtClean="0"/>
              <a:t>Pari-mutuel betting (Tote and TRNI)</a:t>
            </a:r>
          </a:p>
          <a:p>
            <a:pPr>
              <a:defRPr/>
            </a:pPr>
            <a:r>
              <a:rPr lang="en-GB" dirty="0" smtClean="0"/>
              <a:t>Integration with odds checking sites</a:t>
            </a:r>
          </a:p>
          <a:p>
            <a:pPr>
              <a:defRPr/>
            </a:pPr>
            <a:r>
              <a:rPr lang="en-GB" dirty="0" smtClean="0"/>
              <a:t>Promotions</a:t>
            </a:r>
          </a:p>
          <a:p>
            <a:pPr>
              <a:defRPr/>
            </a:pPr>
            <a:r>
              <a:rPr lang="en-GB" dirty="0" smtClean="0"/>
              <a:t>OpenBet Games</a:t>
            </a:r>
          </a:p>
          <a:p>
            <a:pPr>
              <a:defRPr/>
            </a:pPr>
            <a:r>
              <a:rPr lang="en-GB" dirty="0" smtClean="0"/>
              <a:t>Fixed Odds Lotteries</a:t>
            </a:r>
          </a:p>
          <a:p>
            <a:pPr>
              <a:defRPr/>
            </a:pPr>
            <a:r>
              <a:rPr lang="en-GB" dirty="0" smtClean="0"/>
              <a:t>Live racing feeds integration</a:t>
            </a:r>
          </a:p>
          <a:p>
            <a:pPr>
              <a:defRPr/>
            </a:pPr>
            <a:r>
              <a:rPr lang="en-GB" dirty="0" smtClean="0"/>
              <a:t>Mobile betting</a:t>
            </a:r>
          </a:p>
          <a:p>
            <a:pPr>
              <a:defRPr/>
            </a:pPr>
            <a:r>
              <a:rPr lang="en-GB" dirty="0" smtClean="0"/>
              <a:t> </a:t>
            </a:r>
          </a:p>
          <a:p>
            <a:pPr>
              <a:defRPr/>
            </a:pPr>
            <a:r>
              <a:rPr lang="en-GB" dirty="0" smtClean="0"/>
              <a:t>Highlights:</a:t>
            </a:r>
          </a:p>
          <a:p>
            <a:pPr>
              <a:defRPr/>
            </a:pPr>
            <a:r>
              <a:rPr lang="en-GB" dirty="0" err="1" smtClean="0"/>
              <a:t>BlueSq</a:t>
            </a:r>
            <a:r>
              <a:rPr lang="en-GB" dirty="0" smtClean="0"/>
              <a:t> is an example of a nice, clean site with functionality that effectively mirrors that of Ladbrokes.</a:t>
            </a:r>
          </a:p>
          <a:p>
            <a:pPr>
              <a:defRPr/>
            </a:pPr>
            <a:endParaRPr lang="en-GB" dirty="0" smtClean="0"/>
          </a:p>
          <a:p>
            <a:pPr>
              <a:defRPr/>
            </a:pPr>
            <a:endParaRPr lang="en-GB" dirty="0" smtClean="0"/>
          </a:p>
          <a:p>
            <a:pPr>
              <a:defRPr/>
            </a:pPr>
            <a:r>
              <a:rPr lang="en-GB" b="1" i="1" dirty="0" smtClean="0"/>
              <a:t>Paddy Power (</a:t>
            </a:r>
            <a:r>
              <a:rPr lang="en-GB" b="1" i="1" dirty="0" err="1" smtClean="0"/>
              <a:t>www.paddypower.com</a:t>
            </a:r>
            <a:r>
              <a:rPr lang="en-GB" b="1" i="1" dirty="0" smtClean="0"/>
              <a:t>)</a:t>
            </a:r>
          </a:p>
          <a:p>
            <a:pPr>
              <a:defRPr/>
            </a:pPr>
            <a:r>
              <a:rPr lang="en-GB" dirty="0" smtClean="0"/>
              <a:t>Main additional </a:t>
            </a:r>
            <a:r>
              <a:rPr lang="en-GB" dirty="0" err="1" smtClean="0"/>
              <a:t>Sportsbook</a:t>
            </a:r>
            <a:r>
              <a:rPr lang="en-GB" dirty="0" smtClean="0"/>
              <a:t> modules:</a:t>
            </a:r>
          </a:p>
          <a:p>
            <a:pPr>
              <a:defRPr/>
            </a:pPr>
            <a:r>
              <a:rPr lang="en-GB" dirty="0" smtClean="0"/>
              <a:t>Betting in running</a:t>
            </a:r>
          </a:p>
          <a:p>
            <a:pPr>
              <a:defRPr/>
            </a:pPr>
            <a:r>
              <a:rPr lang="en-GB" dirty="0" smtClean="0"/>
              <a:t>Asian handicap</a:t>
            </a:r>
          </a:p>
          <a:p>
            <a:pPr>
              <a:defRPr/>
            </a:pPr>
            <a:r>
              <a:rPr lang="en-GB" dirty="0" smtClean="0"/>
              <a:t>Pari-mutuel betting (Tote)</a:t>
            </a:r>
          </a:p>
          <a:p>
            <a:pPr>
              <a:defRPr/>
            </a:pPr>
            <a:r>
              <a:rPr lang="en-GB" dirty="0" smtClean="0"/>
              <a:t>Integration with odds checking sites</a:t>
            </a:r>
          </a:p>
          <a:p>
            <a:pPr>
              <a:defRPr/>
            </a:pPr>
            <a:r>
              <a:rPr lang="en-GB" dirty="0" smtClean="0"/>
              <a:t>Promotions</a:t>
            </a:r>
          </a:p>
          <a:p>
            <a:pPr>
              <a:defRPr/>
            </a:pPr>
            <a:r>
              <a:rPr lang="en-GB" dirty="0" smtClean="0"/>
              <a:t>OpenBet Games</a:t>
            </a:r>
          </a:p>
          <a:p>
            <a:pPr>
              <a:defRPr/>
            </a:pPr>
            <a:r>
              <a:rPr lang="en-GB" dirty="0" smtClean="0"/>
              <a:t>Live racing feeds integration</a:t>
            </a:r>
          </a:p>
          <a:p>
            <a:pPr>
              <a:defRPr/>
            </a:pPr>
            <a:r>
              <a:rPr lang="en-GB" dirty="0" smtClean="0"/>
              <a:t>Seamless integration to multiple third party informational services</a:t>
            </a:r>
          </a:p>
          <a:p>
            <a:pPr>
              <a:defRPr/>
            </a:pPr>
            <a:r>
              <a:rPr lang="en-GB" dirty="0" smtClean="0"/>
              <a:t>Mobile betting</a:t>
            </a:r>
          </a:p>
          <a:p>
            <a:pPr>
              <a:defRPr/>
            </a:pPr>
            <a:r>
              <a:rPr lang="en-GB" dirty="0" smtClean="0"/>
              <a:t>Text-only internet site</a:t>
            </a:r>
          </a:p>
          <a:p>
            <a:pPr>
              <a:defRPr/>
            </a:pPr>
            <a:r>
              <a:rPr lang="en-GB" dirty="0" smtClean="0"/>
              <a:t>White labelling </a:t>
            </a:r>
          </a:p>
          <a:p>
            <a:pPr>
              <a:defRPr/>
            </a:pPr>
            <a:r>
              <a:rPr lang="en-GB" dirty="0" smtClean="0"/>
              <a:t> </a:t>
            </a:r>
          </a:p>
          <a:p>
            <a:pPr>
              <a:defRPr/>
            </a:pPr>
            <a:r>
              <a:rPr lang="en-GB" dirty="0" smtClean="0"/>
              <a:t>Highlights:</a:t>
            </a:r>
          </a:p>
          <a:p>
            <a:pPr>
              <a:defRPr/>
            </a:pPr>
            <a:r>
              <a:rPr lang="en-GB" dirty="0" smtClean="0"/>
              <a:t>Paddy Power make good use of the flexibility of the event hierarchy with a large number of so-called novelty bets (e.g. date that Tony Blair will stand down).</a:t>
            </a:r>
          </a:p>
          <a:p>
            <a:pPr>
              <a:defRPr/>
            </a:pPr>
            <a:r>
              <a:rPr lang="en-GB" dirty="0" smtClean="0"/>
              <a:t>Paddy Power also have a number of white label sites (e.g. </a:t>
            </a:r>
            <a:r>
              <a:rPr lang="en-GB" u="sng" dirty="0" err="1" smtClean="0">
                <a:hlinkClick r:id="rId3"/>
              </a:rPr>
              <a:t>www.liverpoolfc.tv</a:t>
            </a:r>
            <a:r>
              <a:rPr lang="en-GB" dirty="0" smtClean="0"/>
              <a:t>) that make use of the ability to </a:t>
            </a:r>
            <a:r>
              <a:rPr lang="en-GB" dirty="0" err="1" smtClean="0"/>
              <a:t>reskin</a:t>
            </a:r>
            <a:r>
              <a:rPr lang="en-GB" dirty="0" smtClean="0"/>
              <a:t> the site but still use the same base code and database.</a:t>
            </a:r>
          </a:p>
          <a:p>
            <a:pPr>
              <a:defRPr/>
            </a:pPr>
            <a:endParaRPr lang="en-GB" dirty="0" smtClean="0"/>
          </a:p>
          <a:p>
            <a:pPr>
              <a:defRPr/>
            </a:pPr>
            <a:endParaRPr lang="en-GB" dirty="0" smtClean="0"/>
          </a:p>
          <a:p>
            <a:pPr>
              <a:defRPr/>
            </a:pPr>
            <a:r>
              <a:rPr lang="en-GB" b="1" i="1" dirty="0" err="1" smtClean="0"/>
              <a:t>SkyBet</a:t>
            </a:r>
            <a:r>
              <a:rPr lang="en-GB" b="1" i="1" dirty="0" smtClean="0"/>
              <a:t> (</a:t>
            </a:r>
            <a:r>
              <a:rPr lang="en-GB" b="1" i="1" dirty="0" err="1" smtClean="0"/>
              <a:t>www.skybet.com</a:t>
            </a:r>
            <a:r>
              <a:rPr lang="en-GB" b="1" i="1" dirty="0" smtClean="0"/>
              <a:t>)</a:t>
            </a:r>
          </a:p>
          <a:p>
            <a:pPr>
              <a:defRPr/>
            </a:pPr>
            <a:r>
              <a:rPr lang="en-GB" dirty="0" smtClean="0"/>
              <a:t>Main additional </a:t>
            </a:r>
            <a:r>
              <a:rPr lang="en-GB" dirty="0" err="1" smtClean="0"/>
              <a:t>Sportsbook</a:t>
            </a:r>
            <a:r>
              <a:rPr lang="en-GB" dirty="0" smtClean="0"/>
              <a:t> modules:</a:t>
            </a:r>
          </a:p>
          <a:p>
            <a:pPr>
              <a:defRPr/>
            </a:pPr>
            <a:r>
              <a:rPr lang="en-GB" dirty="0" smtClean="0"/>
              <a:t>Betting in running</a:t>
            </a:r>
          </a:p>
          <a:p>
            <a:pPr>
              <a:defRPr/>
            </a:pPr>
            <a:r>
              <a:rPr lang="en-GB" dirty="0" smtClean="0"/>
              <a:t>Asian handicap</a:t>
            </a:r>
          </a:p>
          <a:p>
            <a:pPr>
              <a:defRPr/>
            </a:pPr>
            <a:r>
              <a:rPr lang="en-GB" dirty="0" smtClean="0"/>
              <a:t>Pari-mutuel betting (Tote and TRNI)</a:t>
            </a:r>
          </a:p>
          <a:p>
            <a:pPr>
              <a:defRPr/>
            </a:pPr>
            <a:r>
              <a:rPr lang="en-GB" dirty="0" smtClean="0"/>
              <a:t>Integration with odds checking sites</a:t>
            </a:r>
          </a:p>
          <a:p>
            <a:pPr>
              <a:defRPr/>
            </a:pPr>
            <a:r>
              <a:rPr lang="en-GB" dirty="0" smtClean="0"/>
              <a:t>Promotions</a:t>
            </a:r>
          </a:p>
          <a:p>
            <a:pPr>
              <a:defRPr/>
            </a:pPr>
            <a:r>
              <a:rPr lang="en-GB" dirty="0" smtClean="0"/>
              <a:t>OpenBet Games</a:t>
            </a:r>
          </a:p>
          <a:p>
            <a:pPr>
              <a:defRPr/>
            </a:pPr>
            <a:r>
              <a:rPr lang="en-GB" dirty="0" smtClean="0"/>
              <a:t>Live racing feeds integration</a:t>
            </a:r>
          </a:p>
          <a:p>
            <a:pPr>
              <a:defRPr/>
            </a:pPr>
            <a:r>
              <a:rPr lang="en-GB" dirty="0" smtClean="0"/>
              <a:t>Seamless integration to multiple third party informational services</a:t>
            </a:r>
          </a:p>
          <a:p>
            <a:pPr>
              <a:defRPr/>
            </a:pPr>
            <a:r>
              <a:rPr lang="en-GB" dirty="0" smtClean="0"/>
              <a:t>Mobile betting</a:t>
            </a:r>
          </a:p>
          <a:p>
            <a:pPr>
              <a:defRPr/>
            </a:pPr>
            <a:r>
              <a:rPr lang="en-GB" dirty="0" smtClean="0"/>
              <a:t>OpenBet Poker</a:t>
            </a:r>
          </a:p>
          <a:p>
            <a:pPr>
              <a:defRPr/>
            </a:pPr>
            <a:r>
              <a:rPr lang="en-GB" dirty="0" smtClean="0"/>
              <a:t> </a:t>
            </a:r>
          </a:p>
          <a:p>
            <a:pPr>
              <a:defRPr/>
            </a:pPr>
            <a:r>
              <a:rPr lang="en-GB" dirty="0" smtClean="0"/>
              <a:t>Highlights:</a:t>
            </a:r>
          </a:p>
          <a:p>
            <a:pPr>
              <a:defRPr/>
            </a:pPr>
            <a:r>
              <a:rPr lang="en-GB" dirty="0" err="1" smtClean="0"/>
              <a:t>SkyBet</a:t>
            </a:r>
            <a:r>
              <a:rPr lang="en-GB" dirty="0" smtClean="0"/>
              <a:t> have designed a fully accessible site. This means that if you turn off style sheets on your browser or are using a screen reader or basic browser the site still works perfectly.</a:t>
            </a:r>
          </a:p>
          <a:p>
            <a:pPr>
              <a:defRPr/>
            </a:pPr>
            <a:r>
              <a:rPr lang="en-GB" dirty="0" smtClean="0"/>
              <a:t>The </a:t>
            </a:r>
            <a:r>
              <a:rPr lang="en-GB" dirty="0" err="1" smtClean="0"/>
              <a:t>SkyBet</a:t>
            </a:r>
            <a:r>
              <a:rPr lang="en-GB" dirty="0" smtClean="0"/>
              <a:t> </a:t>
            </a:r>
            <a:r>
              <a:rPr lang="en-GB" dirty="0" err="1" smtClean="0"/>
              <a:t>betslip</a:t>
            </a:r>
            <a:r>
              <a:rPr lang="en-GB" dirty="0" smtClean="0"/>
              <a:t> has also been designed around this and works more as a ‘shopping basket’ of selections than a </a:t>
            </a:r>
            <a:r>
              <a:rPr lang="en-GB" dirty="0" err="1" smtClean="0"/>
              <a:t>betslip</a:t>
            </a:r>
            <a:r>
              <a:rPr lang="en-GB" dirty="0" smtClean="0"/>
              <a:t>. Once a user is happy with their selections they are directed to a betting page which shows the betting opportunities for the selections chosen.</a:t>
            </a:r>
          </a:p>
          <a:p>
            <a:pPr>
              <a:defRPr/>
            </a:pPr>
            <a:endParaRPr lang="en-GB" dirty="0" smtClean="0"/>
          </a:p>
          <a:p>
            <a:pPr>
              <a:defRPr/>
            </a:pPr>
            <a:endParaRPr lang="en-GB" dirty="0" smtClean="0"/>
          </a:p>
          <a:p>
            <a:pPr>
              <a:defRPr/>
            </a:pPr>
            <a:r>
              <a:rPr lang="en-GB" b="1" i="1" dirty="0" smtClean="0"/>
              <a:t>Slot (</a:t>
            </a:r>
            <a:r>
              <a:rPr lang="en-GB" b="1" i="1" dirty="0" err="1" smtClean="0"/>
              <a:t>www.macau-slot.com</a:t>
            </a:r>
            <a:r>
              <a:rPr lang="en-GB" b="1" i="1" dirty="0" smtClean="0"/>
              <a:t>)</a:t>
            </a:r>
          </a:p>
          <a:p>
            <a:pPr>
              <a:defRPr/>
            </a:pPr>
            <a:r>
              <a:rPr lang="en-GB" dirty="0" smtClean="0"/>
              <a:t>Main additional </a:t>
            </a:r>
            <a:r>
              <a:rPr lang="en-GB" dirty="0" err="1" smtClean="0"/>
              <a:t>Sportsbook</a:t>
            </a:r>
            <a:r>
              <a:rPr lang="en-GB" dirty="0" smtClean="0"/>
              <a:t> modules:</a:t>
            </a:r>
          </a:p>
          <a:p>
            <a:pPr>
              <a:defRPr/>
            </a:pPr>
            <a:r>
              <a:rPr lang="en-GB" dirty="0" smtClean="0"/>
              <a:t>Betting in running</a:t>
            </a:r>
          </a:p>
          <a:p>
            <a:pPr>
              <a:defRPr/>
            </a:pPr>
            <a:r>
              <a:rPr lang="en-GB" dirty="0" smtClean="0"/>
              <a:t>Asian handicap</a:t>
            </a:r>
          </a:p>
          <a:p>
            <a:pPr>
              <a:defRPr/>
            </a:pPr>
            <a:r>
              <a:rPr lang="en-GB" dirty="0" smtClean="0"/>
              <a:t>Promotions</a:t>
            </a:r>
          </a:p>
          <a:p>
            <a:pPr>
              <a:defRPr/>
            </a:pPr>
            <a:r>
              <a:rPr lang="en-GB" dirty="0" smtClean="0"/>
              <a:t>Seamless integration to multiple third party informational services</a:t>
            </a:r>
          </a:p>
          <a:p>
            <a:pPr>
              <a:defRPr/>
            </a:pPr>
            <a:r>
              <a:rPr lang="en-GB" dirty="0" smtClean="0"/>
              <a:t> </a:t>
            </a:r>
          </a:p>
          <a:p>
            <a:pPr>
              <a:defRPr/>
            </a:pPr>
            <a:r>
              <a:rPr lang="en-GB" dirty="0" smtClean="0"/>
              <a:t>Highlights:</a:t>
            </a:r>
          </a:p>
          <a:p>
            <a:pPr>
              <a:defRPr/>
            </a:pPr>
            <a:r>
              <a:rPr lang="en-GB" dirty="0" smtClean="0"/>
              <a:t>Macau Slot is a good example of an Asian facing </a:t>
            </a:r>
            <a:r>
              <a:rPr lang="en-GB" dirty="0" err="1" smtClean="0"/>
              <a:t>Sportsbook</a:t>
            </a:r>
            <a:r>
              <a:rPr lang="en-GB" dirty="0" smtClean="0"/>
              <a:t>.</a:t>
            </a:r>
          </a:p>
          <a:p>
            <a:pPr>
              <a:defRPr/>
            </a:pPr>
            <a:r>
              <a:rPr lang="en-GB" dirty="0" smtClean="0"/>
              <a:t> </a:t>
            </a:r>
          </a:p>
          <a:p>
            <a:pPr>
              <a:defRPr/>
            </a:pPr>
            <a:endParaRPr lang="en-GB" dirty="0" smtClean="0"/>
          </a:p>
          <a:p>
            <a:pPr>
              <a:defRPr/>
            </a:pPr>
            <a:r>
              <a:rPr lang="en-GB" b="1" i="1" dirty="0" smtClean="0"/>
              <a:t>Macau Jockey Club (</a:t>
            </a:r>
            <a:r>
              <a:rPr lang="en-GB" b="1" i="1" dirty="0" err="1" smtClean="0"/>
              <a:t>www.macauhorsebet.com</a:t>
            </a:r>
            <a:r>
              <a:rPr lang="en-GB" b="1" i="1" dirty="0" smtClean="0"/>
              <a:t>)</a:t>
            </a:r>
          </a:p>
          <a:p>
            <a:pPr>
              <a:defRPr/>
            </a:pPr>
            <a:r>
              <a:rPr lang="en-GB" dirty="0" smtClean="0"/>
              <a:t>Main additional </a:t>
            </a:r>
            <a:r>
              <a:rPr lang="en-GB" dirty="0" err="1" smtClean="0"/>
              <a:t>Sportsbook</a:t>
            </a:r>
            <a:r>
              <a:rPr lang="en-GB" dirty="0" smtClean="0"/>
              <a:t> modules:</a:t>
            </a:r>
          </a:p>
          <a:p>
            <a:pPr>
              <a:defRPr/>
            </a:pPr>
            <a:r>
              <a:rPr lang="en-GB" dirty="0" smtClean="0"/>
              <a:t>Pools betting (Macau)</a:t>
            </a:r>
          </a:p>
          <a:p>
            <a:pPr>
              <a:defRPr/>
            </a:pPr>
            <a:r>
              <a:rPr lang="en-GB" dirty="0" smtClean="0"/>
              <a:t> </a:t>
            </a:r>
          </a:p>
          <a:p>
            <a:pPr>
              <a:defRPr/>
            </a:pPr>
            <a:r>
              <a:rPr lang="en-GB" dirty="0" smtClean="0"/>
              <a:t>Highlights:</a:t>
            </a:r>
          </a:p>
          <a:p>
            <a:pPr>
              <a:defRPr/>
            </a:pPr>
            <a:r>
              <a:rPr lang="en-GB" dirty="0" smtClean="0"/>
              <a:t>The MJC </a:t>
            </a:r>
            <a:r>
              <a:rPr lang="en-GB" dirty="0" err="1" smtClean="0"/>
              <a:t>Sportsbook</a:t>
            </a:r>
            <a:r>
              <a:rPr lang="en-GB" dirty="0" smtClean="0"/>
              <a:t> is purely for betting into the Macau Jockey Club pools.</a:t>
            </a:r>
          </a:p>
          <a:p>
            <a:pPr>
              <a:defRPr/>
            </a:pPr>
            <a:endParaRPr lang="en-GB" dirty="0" smtClean="0"/>
          </a:p>
          <a:p>
            <a:pPr>
              <a:defRPr/>
            </a:pPr>
            <a:endParaRPr lang="en-GB" dirty="0" smtClean="0"/>
          </a:p>
          <a:p>
            <a:pPr>
              <a:defRPr/>
            </a:pPr>
            <a:endParaRPr lang="en-GB" dirty="0" smtClean="0"/>
          </a:p>
          <a:p>
            <a:pPr>
              <a:defRPr/>
            </a:pPr>
            <a:endParaRPr lang="en-GB" dirty="0" smtClean="0"/>
          </a:p>
          <a:p>
            <a:pPr>
              <a:defRPr/>
            </a:pPr>
            <a:r>
              <a:rPr lang="en-GB" b="1" i="1" dirty="0" smtClean="0"/>
              <a:t>Tote (</a:t>
            </a:r>
            <a:r>
              <a:rPr lang="en-GB" b="1" i="1" dirty="0" err="1" smtClean="0"/>
              <a:t>www.totesport.com</a:t>
            </a:r>
            <a:r>
              <a:rPr lang="en-GB" b="1" i="1" dirty="0" smtClean="0"/>
              <a:t>)</a:t>
            </a:r>
          </a:p>
          <a:p>
            <a:pPr>
              <a:defRPr/>
            </a:pPr>
            <a:r>
              <a:rPr lang="en-GB" dirty="0" smtClean="0"/>
              <a:t>Main additional </a:t>
            </a:r>
            <a:r>
              <a:rPr lang="en-GB" dirty="0" err="1" smtClean="0"/>
              <a:t>Sportsbook</a:t>
            </a:r>
            <a:r>
              <a:rPr lang="en-GB" dirty="0" smtClean="0"/>
              <a:t> modules:</a:t>
            </a:r>
          </a:p>
          <a:p>
            <a:pPr>
              <a:defRPr/>
            </a:pPr>
            <a:r>
              <a:rPr lang="en-GB" dirty="0" smtClean="0"/>
              <a:t>Betting in running</a:t>
            </a:r>
          </a:p>
          <a:p>
            <a:pPr>
              <a:defRPr/>
            </a:pPr>
            <a:r>
              <a:rPr lang="en-GB" dirty="0" smtClean="0"/>
              <a:t>Asian handicap</a:t>
            </a:r>
          </a:p>
          <a:p>
            <a:pPr>
              <a:defRPr/>
            </a:pPr>
            <a:r>
              <a:rPr lang="en-GB" dirty="0" smtClean="0"/>
              <a:t>Pari-mutuel betting (Tote and TRNI)</a:t>
            </a:r>
          </a:p>
          <a:p>
            <a:pPr>
              <a:defRPr/>
            </a:pPr>
            <a:r>
              <a:rPr lang="en-GB" dirty="0" smtClean="0"/>
              <a:t>Integration with odds checking sites</a:t>
            </a:r>
          </a:p>
          <a:p>
            <a:pPr>
              <a:defRPr/>
            </a:pPr>
            <a:r>
              <a:rPr lang="en-GB" dirty="0" smtClean="0"/>
              <a:t>Promotions</a:t>
            </a:r>
          </a:p>
          <a:p>
            <a:pPr>
              <a:defRPr/>
            </a:pPr>
            <a:r>
              <a:rPr lang="en-GB" dirty="0" smtClean="0"/>
              <a:t>OpenBet Games</a:t>
            </a:r>
          </a:p>
          <a:p>
            <a:pPr>
              <a:defRPr/>
            </a:pPr>
            <a:r>
              <a:rPr lang="en-GB" dirty="0" smtClean="0"/>
              <a:t>Fixed Odds Lotteries</a:t>
            </a:r>
          </a:p>
          <a:p>
            <a:pPr>
              <a:defRPr/>
            </a:pPr>
            <a:r>
              <a:rPr lang="en-GB" dirty="0" smtClean="0"/>
              <a:t>Live racing feeds integration</a:t>
            </a:r>
          </a:p>
          <a:p>
            <a:pPr>
              <a:defRPr/>
            </a:pPr>
            <a:r>
              <a:rPr lang="en-GB" dirty="0" smtClean="0"/>
              <a:t>Seamless integration to multiple third party informational services</a:t>
            </a:r>
          </a:p>
          <a:p>
            <a:pPr>
              <a:defRPr/>
            </a:pPr>
            <a:r>
              <a:rPr lang="en-GB" dirty="0" smtClean="0"/>
              <a:t> </a:t>
            </a:r>
          </a:p>
          <a:p>
            <a:pPr>
              <a:defRPr/>
            </a:pPr>
            <a:r>
              <a:rPr lang="en-GB" dirty="0" smtClean="0"/>
              <a:t>Highlights:</a:t>
            </a:r>
          </a:p>
          <a:p>
            <a:pPr>
              <a:defRPr/>
            </a:pPr>
            <a:r>
              <a:rPr lang="en-GB" dirty="0" smtClean="0"/>
              <a:t>The Tote site makes good use of the OpenBet Display Manager with the site changing its canvases at various times during the day. This gives an interesting and varied site with full control of this given to the operator and so not requiring continual involvement of Orbis developers. </a:t>
            </a:r>
          </a:p>
          <a:p>
            <a:pPr>
              <a:defRPr/>
            </a:pPr>
            <a:endParaRPr lang="en-GB" dirty="0" smtClean="0"/>
          </a:p>
          <a:p>
            <a:pPr>
              <a:defRPr/>
            </a:pPr>
            <a:endParaRPr lang="en-GB" dirty="0" smtClean="0"/>
          </a:p>
          <a:p>
            <a:pPr>
              <a:defRPr/>
            </a:pPr>
            <a:r>
              <a:rPr lang="en-GB" b="1" i="1" dirty="0" err="1" smtClean="0"/>
              <a:t>Centrebet</a:t>
            </a:r>
            <a:r>
              <a:rPr lang="en-GB" b="1" i="1" dirty="0" smtClean="0"/>
              <a:t> (</a:t>
            </a:r>
            <a:r>
              <a:rPr lang="en-GB" b="1" i="1" dirty="0" err="1" smtClean="0"/>
              <a:t>www.centrebet.com</a:t>
            </a:r>
            <a:r>
              <a:rPr lang="en-GB" b="1" i="1" dirty="0" smtClean="0"/>
              <a:t>)</a:t>
            </a:r>
          </a:p>
          <a:p>
            <a:pPr>
              <a:defRPr/>
            </a:pPr>
            <a:r>
              <a:rPr lang="en-GB" dirty="0" smtClean="0"/>
              <a:t>Main additional </a:t>
            </a:r>
            <a:r>
              <a:rPr lang="en-GB" dirty="0" err="1" smtClean="0"/>
              <a:t>Sportsbook</a:t>
            </a:r>
            <a:r>
              <a:rPr lang="en-GB" dirty="0" smtClean="0"/>
              <a:t> modules:</a:t>
            </a:r>
          </a:p>
          <a:p>
            <a:pPr>
              <a:defRPr/>
            </a:pPr>
            <a:r>
              <a:rPr lang="en-GB" dirty="0" smtClean="0"/>
              <a:t>Betting in running</a:t>
            </a:r>
          </a:p>
          <a:p>
            <a:pPr>
              <a:defRPr/>
            </a:pPr>
            <a:r>
              <a:rPr lang="en-GB" dirty="0" smtClean="0"/>
              <a:t>Asian handicap</a:t>
            </a:r>
          </a:p>
          <a:p>
            <a:pPr>
              <a:defRPr/>
            </a:pPr>
            <a:r>
              <a:rPr lang="en-GB" dirty="0" smtClean="0"/>
              <a:t>Promotions</a:t>
            </a:r>
          </a:p>
          <a:p>
            <a:pPr>
              <a:defRPr/>
            </a:pPr>
            <a:r>
              <a:rPr lang="en-GB" dirty="0" smtClean="0"/>
              <a:t>OpenBet Games</a:t>
            </a:r>
          </a:p>
          <a:p>
            <a:pPr>
              <a:defRPr/>
            </a:pPr>
            <a:r>
              <a:rPr lang="en-GB" dirty="0" smtClean="0"/>
              <a:t> </a:t>
            </a:r>
          </a:p>
          <a:p>
            <a:pPr>
              <a:defRPr/>
            </a:pPr>
            <a:r>
              <a:rPr lang="en-GB" dirty="0" smtClean="0"/>
              <a:t>Highlights:</a:t>
            </a:r>
          </a:p>
          <a:p>
            <a:pPr>
              <a:defRPr/>
            </a:pPr>
            <a:r>
              <a:rPr lang="en-GB" dirty="0" err="1" smtClean="0"/>
              <a:t>Centrebet</a:t>
            </a:r>
            <a:r>
              <a:rPr lang="en-GB" dirty="0" smtClean="0"/>
              <a:t> have a number of unique features: a very different </a:t>
            </a:r>
            <a:r>
              <a:rPr lang="en-GB" dirty="0" err="1" smtClean="0"/>
              <a:t>betslip</a:t>
            </a:r>
            <a:r>
              <a:rPr lang="en-GB" dirty="0" smtClean="0"/>
              <a:t> methodology, different bet types and markets unique to </a:t>
            </a:r>
            <a:r>
              <a:rPr lang="en-GB" dirty="0" err="1" smtClean="0"/>
              <a:t>Centrebet</a:t>
            </a:r>
            <a:r>
              <a:rPr lang="en-GB" dirty="0" smtClean="0"/>
              <a:t>.</a:t>
            </a:r>
            <a:br>
              <a:rPr lang="en-GB" dirty="0" smtClean="0"/>
            </a:br>
            <a:endParaRPr lang="en-GB" dirty="0" smtClean="0"/>
          </a:p>
          <a:p>
            <a:pPr>
              <a:defRPr/>
            </a:pPr>
            <a:endParaRPr lang="en-GB" dirty="0" smtClean="0"/>
          </a:p>
          <a:p>
            <a:pPr>
              <a:defRPr/>
            </a:pPr>
            <a:r>
              <a:rPr lang="en-GB" b="1" i="1" dirty="0" smtClean="0"/>
              <a:t>Betfair(</a:t>
            </a:r>
            <a:r>
              <a:rPr lang="en-GB" b="1" i="1" dirty="0" err="1" smtClean="0"/>
              <a:t>www.betfair.com</a:t>
            </a:r>
            <a:r>
              <a:rPr lang="en-GB" b="1" i="1" dirty="0" smtClean="0"/>
              <a:t>)</a:t>
            </a:r>
            <a:endParaRPr lang="en-GB" dirty="0" smtClean="0"/>
          </a:p>
          <a:p>
            <a:pPr>
              <a:defRPr/>
            </a:pPr>
            <a:r>
              <a:rPr lang="en-GB" dirty="0" smtClean="0"/>
              <a:t>Highlights:</a:t>
            </a:r>
          </a:p>
          <a:p>
            <a:pPr>
              <a:defRPr/>
            </a:pPr>
            <a:r>
              <a:rPr lang="en-GB" dirty="0" smtClean="0"/>
              <a:t>Betfair have </a:t>
            </a:r>
            <a:r>
              <a:rPr lang="en-GB" dirty="0" err="1" smtClean="0"/>
              <a:t>ustilised</a:t>
            </a:r>
            <a:r>
              <a:rPr lang="en-GB" dirty="0" smtClean="0"/>
              <a:t> a games portal developed by </a:t>
            </a:r>
            <a:r>
              <a:rPr lang="en-GB" dirty="0" err="1" smtClean="0"/>
              <a:t>orbis</a:t>
            </a:r>
            <a:r>
              <a:rPr lang="en-GB" dirty="0" smtClean="0"/>
              <a:t> as well as deploying a very successful games only OpenBet implementation</a:t>
            </a:r>
          </a:p>
        </p:txBody>
      </p:sp>
      <p:sp>
        <p:nvSpPr>
          <p:cNvPr id="286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22B8EF8-4837-49A0-A634-150CB8979716}" type="slidenum">
              <a:rPr lang="en-GB">
                <a:cs typeface="Arial" charset="0"/>
              </a:rPr>
              <a:pPr fontAlgn="base">
                <a:spcBef>
                  <a:spcPct val="0"/>
                </a:spcBef>
                <a:spcAft>
                  <a:spcPct val="0"/>
                </a:spcAft>
                <a:defRPr/>
              </a:pPr>
              <a:t>3</a:t>
            </a:fld>
            <a:endParaRPr lang="en-GB">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dirty="0" smtClean="0"/>
              <a:t>The OpenBet solution</a:t>
            </a:r>
            <a:r>
              <a:rPr lang="en-GB" baseline="0" dirty="0" smtClean="0"/>
              <a:t> provides a centralised platform onto which many modules and third party products can be attached. The transactional engine ensure data integrity  whilst scaling to accommodate the demands of our large multinational customers.</a:t>
            </a:r>
          </a:p>
          <a:p>
            <a:pPr eaLnBrk="1" hangingPunct="1">
              <a:spcBef>
                <a:spcPct val="0"/>
              </a:spcBef>
            </a:pPr>
            <a:r>
              <a:rPr lang="en-GB" baseline="0" dirty="0" smtClean="0"/>
              <a:t>From an operators perspective the a single point for reporting and customer management considerably eases the problems of operating with multiple suppliers. Orbis’s open policy to operator database access means that existing data warehousing and reporting tools can be run directly of the OpenBet database.</a:t>
            </a:r>
          </a:p>
          <a:p>
            <a:pPr eaLnBrk="1" hangingPunct="1">
              <a:spcBef>
                <a:spcPct val="0"/>
              </a:spcBef>
            </a:pPr>
            <a:endParaRPr lang="en-GB" baseline="0" dirty="0" smtClean="0"/>
          </a:p>
          <a:p>
            <a:pPr eaLnBrk="1" hangingPunct="1">
              <a:spcBef>
                <a:spcPct val="0"/>
              </a:spcBef>
            </a:pPr>
            <a:r>
              <a:rPr lang="en-GB" baseline="0" dirty="0" smtClean="0"/>
              <a:t>Because the backend logic of the system is effectively decoupled from the front end display it is possible to extend the same trusted code base to support multiple channels. For example your digital </a:t>
            </a:r>
            <a:r>
              <a:rPr lang="en-GB" baseline="0" dirty="0" err="1" smtClean="0"/>
              <a:t>tv</a:t>
            </a:r>
            <a:r>
              <a:rPr lang="en-GB" baseline="0" dirty="0" smtClean="0"/>
              <a:t> offering will use exactly the same bet placement logic and the same database as your internet offering.</a:t>
            </a:r>
            <a:endParaRPr lang="en-GB" dirty="0" smtClean="0"/>
          </a:p>
        </p:txBody>
      </p:sp>
      <p:sp>
        <p:nvSpPr>
          <p:cNvPr id="409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22679A2-43D9-494F-8A99-999B6C3B730A}" type="slidenum">
              <a:rPr lang="en-GB">
                <a:cs typeface="Arial" charset="0"/>
              </a:rPr>
              <a:pPr fontAlgn="base">
                <a:spcBef>
                  <a:spcPct val="0"/>
                </a:spcBef>
                <a:spcAft>
                  <a:spcPct val="0"/>
                </a:spcAft>
                <a:defRPr/>
              </a:pPr>
              <a:t>4</a:t>
            </a:fld>
            <a:endParaRPr lang="en-GB">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77510974-0C1E-F047-9468-64D557206685}" type="slidenum">
              <a:rPr lang="en-GB" smtClean="0"/>
              <a:pPr>
                <a:defRPr/>
              </a:pPr>
              <a:t>5</a:t>
            </a:fld>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idx="10"/>
          </p:nvPr>
        </p:nvSpPr>
        <p:spPr/>
        <p:txBody>
          <a:bodyPr/>
          <a:lstStyle/>
          <a:p>
            <a:pPr>
              <a:defRPr/>
            </a:pPr>
            <a:fld id="{0B1B5938-3359-46A5-A09A-8B3858E9D201}" type="slidenum">
              <a:rPr lang="en-GB" smtClean="0">
                <a:solidFill>
                  <a:prstClr val="white"/>
                </a:solidFill>
              </a:rPr>
              <a:pPr>
                <a:defRPr/>
              </a:pPr>
              <a:t>6</a:t>
            </a:fld>
            <a:endParaRPr lang="en-GB">
              <a:solidFill>
                <a:prstClr val="white"/>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normAutofit fontScale="25000" lnSpcReduction="20000"/>
          </a:bodyPr>
          <a:lstStyle/>
          <a:p>
            <a:endParaRPr lang="en-GB" sz="1200" kern="1200" dirty="0" smtClean="0">
              <a:solidFill>
                <a:schemeClr val="tx1"/>
              </a:solidFill>
              <a:latin typeface="+mn-lt"/>
              <a:ea typeface="+mn-ea"/>
              <a:cs typeface="+mn-cs"/>
            </a:endParaRPr>
          </a:p>
          <a:p>
            <a:endParaRPr lang="en-GB" sz="1200" kern="1200" dirty="0" smtClean="0">
              <a:solidFill>
                <a:schemeClr val="tx1"/>
              </a:solidFill>
              <a:latin typeface="+mn-lt"/>
              <a:ea typeface="+mn-ea"/>
              <a:cs typeface="+mn-cs"/>
            </a:endParaRPr>
          </a:p>
          <a:p>
            <a:pPr eaLnBrk="1" hangingPunct="1">
              <a:spcBef>
                <a:spcPct val="0"/>
              </a:spcBef>
            </a:pPr>
            <a:r>
              <a:rPr lang="en-GB" dirty="0" err="1" smtClean="0"/>
              <a:t>Mazooma</a:t>
            </a:r>
            <a:r>
              <a:rPr lang="en-GB" baseline="0" dirty="0" smtClean="0"/>
              <a:t> Community Games – Sky bet doing very well with these</a:t>
            </a:r>
          </a:p>
          <a:p>
            <a:pPr eaLnBrk="1" hangingPunct="1">
              <a:spcBef>
                <a:spcPct val="0"/>
              </a:spcBef>
            </a:pPr>
            <a:r>
              <a:rPr lang="en-GB" baseline="0" dirty="0" err="1" smtClean="0"/>
              <a:t>Barcrest</a:t>
            </a:r>
            <a:r>
              <a:rPr lang="en-GB" baseline="0" dirty="0" smtClean="0"/>
              <a:t> / Million-21 – Elvis, </a:t>
            </a:r>
            <a:r>
              <a:rPr lang="en-GB" baseline="0" dirty="0" err="1" smtClean="0"/>
              <a:t>cashino</a:t>
            </a:r>
            <a:endParaRPr lang="en-GB" baseline="0" dirty="0" smtClean="0"/>
          </a:p>
          <a:p>
            <a:pPr eaLnBrk="1" hangingPunct="1">
              <a:spcBef>
                <a:spcPct val="0"/>
              </a:spcBef>
            </a:pPr>
            <a:r>
              <a:rPr lang="en-GB" baseline="0" dirty="0" smtClean="0"/>
              <a:t>Crypto – Street fighters 2 , </a:t>
            </a:r>
            <a:r>
              <a:rPr lang="en-GB" baseline="0" dirty="0" err="1" smtClean="0"/>
              <a:t>Millionaries</a:t>
            </a:r>
            <a:r>
              <a:rPr lang="en-GB" baseline="0" dirty="0" smtClean="0"/>
              <a:t> club</a:t>
            </a:r>
          </a:p>
          <a:p>
            <a:pPr eaLnBrk="1" hangingPunct="1">
              <a:spcBef>
                <a:spcPct val="0"/>
              </a:spcBef>
            </a:pPr>
            <a:r>
              <a:rPr lang="en-GB" baseline="0" dirty="0" smtClean="0"/>
              <a:t>Blueprint – </a:t>
            </a:r>
            <a:r>
              <a:rPr lang="en-GB" baseline="0" dirty="0" err="1" smtClean="0"/>
              <a:t>vizz</a:t>
            </a:r>
            <a:r>
              <a:rPr lang="en-GB" baseline="0" dirty="0" smtClean="0"/>
              <a:t>, </a:t>
            </a:r>
            <a:r>
              <a:rPr lang="en-GB" baseline="0" dirty="0" err="1" smtClean="0"/>
              <a:t>chuzzle</a:t>
            </a:r>
            <a:endParaRPr lang="en-GB" dirty="0" smtClean="0"/>
          </a:p>
        </p:txBody>
      </p:sp>
      <p:sp>
        <p:nvSpPr>
          <p:cNvPr id="532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4118926B-F592-4AF3-9F10-6A2B83E52D60}" type="slidenum">
              <a:rPr lang="en-GB">
                <a:solidFill>
                  <a:prstClr val="black"/>
                </a:solidFill>
              </a:rPr>
              <a:pPr>
                <a:defRPr/>
              </a:pPr>
              <a:t>7</a:t>
            </a:fld>
            <a:endParaRPr lang="en-GB">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6.xml"/><Relationship Id="rId4" Type="http://schemas.openxmlformats.org/officeDocument/2006/relationships/image" Target="../media/image7.gif"/></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CB69283E-7692-48EA-9C51-FA2D83EFAD38}"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9892FCE4-769B-4017-B876-D1C9414E19D0}"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404813"/>
            <a:ext cx="2062162" cy="603726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19113" y="404813"/>
            <a:ext cx="6035675" cy="60372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0524186D-C1C7-4229-AB4D-4C8BCF171FD1}"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portsboo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Text Placeholder 4"/>
          <p:cNvSpPr>
            <a:spLocks noGrp="1"/>
          </p:cNvSpPr>
          <p:nvPr>
            <p:ph type="body" sz="quarter" idx="10"/>
          </p:nvPr>
        </p:nvSpPr>
        <p:spPr>
          <a:xfrm>
            <a:off x="357157" y="2071678"/>
            <a:ext cx="4572032" cy="41434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pic>
        <p:nvPicPr>
          <p:cNvPr id="4" name="Picture 2" descr="OpenBet Brand PPT presentation8"/>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6147" name="Rectangle 3"/>
          <p:cNvSpPr>
            <a:spLocks noGrp="1" noChangeArrowheads="1"/>
          </p:cNvSpPr>
          <p:nvPr>
            <p:ph type="ctrTitle"/>
          </p:nvPr>
        </p:nvSpPr>
        <p:spPr>
          <a:xfrm>
            <a:off x="544513" y="2463800"/>
            <a:ext cx="7627937" cy="1470025"/>
          </a:xfrm>
        </p:spPr>
        <p:txBody>
          <a:bodyPr/>
          <a:lstStyle>
            <a:lvl1pPr>
              <a:defRPr sz="7200">
                <a:solidFill>
                  <a:srgbClr val="97005E"/>
                </a:solidFill>
              </a:defRPr>
            </a:lvl1pPr>
          </a:lstStyle>
          <a:p>
            <a:r>
              <a:rPr lang="en-GB"/>
              <a:t>Click to edit Master title style</a:t>
            </a:r>
          </a:p>
        </p:txBody>
      </p:sp>
      <p:sp>
        <p:nvSpPr>
          <p:cNvPr id="6148" name="Rectangle 4"/>
          <p:cNvSpPr>
            <a:spLocks noGrp="1" noChangeArrowheads="1"/>
          </p:cNvSpPr>
          <p:nvPr>
            <p:ph type="subTitle" idx="1"/>
          </p:nvPr>
        </p:nvSpPr>
        <p:spPr>
          <a:xfrm>
            <a:off x="552450" y="6021388"/>
            <a:ext cx="6400800" cy="792162"/>
          </a:xfrm>
        </p:spPr>
        <p:txBody>
          <a:bodyPr/>
          <a:lstStyle>
            <a:lvl1pPr marL="0" indent="0">
              <a:buFontTx/>
              <a:buNone/>
              <a:defRPr>
                <a:solidFill>
                  <a:schemeClr val="bg1"/>
                </a:solidFill>
              </a:defRPr>
            </a:lvl1pPr>
          </a:lstStyle>
          <a:p>
            <a:r>
              <a:rPr lang="en-GB"/>
              <a:t>Click to edit Master subtitle style</a:t>
            </a:r>
          </a:p>
        </p:txBody>
      </p:sp>
      <p:sp>
        <p:nvSpPr>
          <p:cNvPr id="5" name="Rectangle 5"/>
          <p:cNvSpPr>
            <a:spLocks noGrp="1" noChangeArrowheads="1"/>
          </p:cNvSpPr>
          <p:nvPr>
            <p:ph type="dt" sz="half" idx="10"/>
          </p:nvPr>
        </p:nvSpPr>
        <p:spPr>
          <a:xfrm>
            <a:off x="457200" y="6245225"/>
            <a:ext cx="2133600" cy="476250"/>
          </a:xfrm>
        </p:spPr>
        <p:txBody>
          <a:bodyPr/>
          <a:lstStyle>
            <a:lvl1pPr>
              <a:defRPr>
                <a:solidFill>
                  <a:schemeClr val="tx1"/>
                </a:solidFill>
              </a:defRPr>
            </a:lvl1pPr>
          </a:lstStyle>
          <a:p>
            <a:pPr>
              <a:defRPr/>
            </a:pPr>
            <a:endParaRPr lang="en-GB"/>
          </a:p>
        </p:txBody>
      </p:sp>
      <p:sp>
        <p:nvSpPr>
          <p:cNvPr id="6" name="Rectangle 6"/>
          <p:cNvSpPr>
            <a:spLocks noGrp="1" noChangeArrowheads="1"/>
          </p:cNvSpPr>
          <p:nvPr>
            <p:ph type="ftr" sz="quarter" idx="11"/>
          </p:nvPr>
        </p:nvSpPr>
        <p:spPr>
          <a:xfrm>
            <a:off x="3124200" y="6245225"/>
            <a:ext cx="2895600" cy="476250"/>
          </a:xfrm>
        </p:spPr>
        <p:txBody>
          <a:bodyPr/>
          <a:lstStyle>
            <a:lvl1pPr>
              <a:defRPr>
                <a:solidFill>
                  <a:schemeClr val="tx1"/>
                </a:solidFill>
              </a:defRPr>
            </a:lvl1pPr>
          </a:lstStyle>
          <a:p>
            <a:pPr>
              <a:defRPr/>
            </a:pPr>
            <a:endParaRPr lang="en-GB"/>
          </a:p>
        </p:txBody>
      </p:sp>
      <p:sp>
        <p:nvSpPr>
          <p:cNvPr id="7" name="Rectangle 7"/>
          <p:cNvSpPr>
            <a:spLocks noGrp="1" noChangeArrowheads="1"/>
          </p:cNvSpPr>
          <p:nvPr>
            <p:ph type="sldNum" sz="quarter" idx="12"/>
          </p:nvPr>
        </p:nvSpPr>
        <p:spPr>
          <a:xfrm>
            <a:off x="6553200" y="6245225"/>
            <a:ext cx="2133600" cy="476250"/>
          </a:xfrm>
        </p:spPr>
        <p:txBody>
          <a:bodyPr/>
          <a:lstStyle>
            <a:lvl1pPr>
              <a:defRPr>
                <a:solidFill>
                  <a:schemeClr val="tx1"/>
                </a:solidFill>
              </a:defRPr>
            </a:lvl1pPr>
          </a:lstStyle>
          <a:p>
            <a:pPr>
              <a:defRPr/>
            </a:pPr>
            <a:fld id="{A4CAFDCB-2BF8-48AC-9274-6B0BFC6639F0}" type="slidenum">
              <a:rPr lang="en-GB"/>
              <a:pPr>
                <a:defRPr/>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lvl1pPr>
              <a:defRPr>
                <a:solidFill>
                  <a:srgbClr val="AA3070"/>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Rectangle 5"/>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81CFC43A-A84E-4EBC-B777-93F01E76519E}" type="slidenum">
              <a:rPr lang="en-GB"/>
              <a:pPr>
                <a:defRPr/>
              </a:pPr>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183F0616-BD41-4982-B9B3-F71C7494E657}" type="slidenum">
              <a:rPr lang="en-GB"/>
              <a:pPr>
                <a:defRPr/>
              </a:pPr>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91611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1611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endParaRPr lang="en-GB"/>
          </a:p>
        </p:txBody>
      </p:sp>
      <p:sp>
        <p:nvSpPr>
          <p:cNvPr id="6" name="Rectangle 6"/>
          <p:cNvSpPr>
            <a:spLocks noGrp="1" noChangeArrowheads="1"/>
          </p:cNvSpPr>
          <p:nvPr>
            <p:ph type="ftr" sz="quarter" idx="11"/>
          </p:nvPr>
        </p:nvSpPr>
        <p:spPr>
          <a:ln/>
        </p:spPr>
        <p:txBody>
          <a:bodyPr/>
          <a:lstStyle>
            <a:lvl1pPr>
              <a:defRPr/>
            </a:lvl1pPr>
          </a:lstStyle>
          <a:p>
            <a:pPr>
              <a:defRPr/>
            </a:pPr>
            <a:endParaRPr lang="en-GB"/>
          </a:p>
        </p:txBody>
      </p:sp>
      <p:sp>
        <p:nvSpPr>
          <p:cNvPr id="7" name="Rectangle 7"/>
          <p:cNvSpPr>
            <a:spLocks noGrp="1" noChangeArrowheads="1"/>
          </p:cNvSpPr>
          <p:nvPr>
            <p:ph type="sldNum" sz="quarter" idx="12"/>
          </p:nvPr>
        </p:nvSpPr>
        <p:spPr>
          <a:ln/>
        </p:spPr>
        <p:txBody>
          <a:bodyPr/>
          <a:lstStyle>
            <a:lvl1pPr>
              <a:defRPr/>
            </a:lvl1pPr>
          </a:lstStyle>
          <a:p>
            <a:pPr>
              <a:defRPr/>
            </a:pPr>
            <a:fld id="{609ED83B-479F-4714-AF7C-3C6DF127AABD}" type="slidenum">
              <a:rPr lang="en-GB"/>
              <a:pPr>
                <a:defRPr/>
              </a:pPr>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endParaRPr lang="en-GB"/>
          </a:p>
        </p:txBody>
      </p:sp>
      <p:sp>
        <p:nvSpPr>
          <p:cNvPr id="8" name="Rectangle 6"/>
          <p:cNvSpPr>
            <a:spLocks noGrp="1" noChangeArrowheads="1"/>
          </p:cNvSpPr>
          <p:nvPr>
            <p:ph type="ftr" sz="quarter" idx="11"/>
          </p:nvPr>
        </p:nvSpPr>
        <p:spPr>
          <a:ln/>
        </p:spPr>
        <p:txBody>
          <a:bodyPr/>
          <a:lstStyle>
            <a:lvl1pPr>
              <a:defRPr/>
            </a:lvl1pPr>
          </a:lstStyle>
          <a:p>
            <a:pPr>
              <a:defRPr/>
            </a:pPr>
            <a:endParaRPr lang="en-GB"/>
          </a:p>
        </p:txBody>
      </p:sp>
      <p:sp>
        <p:nvSpPr>
          <p:cNvPr id="9" name="Rectangle 7"/>
          <p:cNvSpPr>
            <a:spLocks noGrp="1" noChangeArrowheads="1"/>
          </p:cNvSpPr>
          <p:nvPr>
            <p:ph type="sldNum" sz="quarter" idx="12"/>
          </p:nvPr>
        </p:nvSpPr>
        <p:spPr>
          <a:ln/>
        </p:spPr>
        <p:txBody>
          <a:bodyPr/>
          <a:lstStyle>
            <a:lvl1pPr>
              <a:defRPr/>
            </a:lvl1pPr>
          </a:lstStyle>
          <a:p>
            <a:pPr>
              <a:defRPr/>
            </a:pPr>
            <a:fld id="{62768F71-ECE7-40F4-9167-13348DCEE82C}" type="slidenum">
              <a:rPr lang="en-GB"/>
              <a:pPr>
                <a:defRPr/>
              </a:pPr>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pPr>
              <a:defRPr/>
            </a:pPr>
            <a:endParaRPr lang="en-GB"/>
          </a:p>
        </p:txBody>
      </p:sp>
      <p:sp>
        <p:nvSpPr>
          <p:cNvPr id="4" name="Rectangle 6"/>
          <p:cNvSpPr>
            <a:spLocks noGrp="1" noChangeArrowheads="1"/>
          </p:cNvSpPr>
          <p:nvPr>
            <p:ph type="ftr" sz="quarter" idx="11"/>
          </p:nvPr>
        </p:nvSpPr>
        <p:spPr>
          <a:ln/>
        </p:spPr>
        <p:txBody>
          <a:bodyPr/>
          <a:lstStyle>
            <a:lvl1pPr>
              <a:defRPr/>
            </a:lvl1pPr>
          </a:lstStyle>
          <a:p>
            <a:pPr>
              <a:defRPr/>
            </a:pPr>
            <a:endParaRPr lang="en-GB"/>
          </a:p>
        </p:txBody>
      </p:sp>
      <p:sp>
        <p:nvSpPr>
          <p:cNvPr id="5" name="Rectangle 7"/>
          <p:cNvSpPr>
            <a:spLocks noGrp="1" noChangeArrowheads="1"/>
          </p:cNvSpPr>
          <p:nvPr>
            <p:ph type="sldNum" sz="quarter" idx="12"/>
          </p:nvPr>
        </p:nvSpPr>
        <p:spPr>
          <a:ln/>
        </p:spPr>
        <p:txBody>
          <a:bodyPr/>
          <a:lstStyle>
            <a:lvl1pPr>
              <a:defRPr/>
            </a:lvl1pPr>
          </a:lstStyle>
          <a:p>
            <a:pPr>
              <a:defRPr/>
            </a:pPr>
            <a:fld id="{BFB567D6-CACB-4D60-A70C-6ADE241C348B}" type="slidenum">
              <a:rPr lang="en-GB"/>
              <a:pPr>
                <a:defRPr/>
              </a:pPr>
              <a:t>‹#›</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GB"/>
          </a:p>
        </p:txBody>
      </p:sp>
      <p:sp>
        <p:nvSpPr>
          <p:cNvPr id="3" name="Rectangle 6"/>
          <p:cNvSpPr>
            <a:spLocks noGrp="1" noChangeArrowheads="1"/>
          </p:cNvSpPr>
          <p:nvPr>
            <p:ph type="ftr" sz="quarter" idx="11"/>
          </p:nvPr>
        </p:nvSpPr>
        <p:spPr>
          <a:ln/>
        </p:spPr>
        <p:txBody>
          <a:bodyPr/>
          <a:lstStyle>
            <a:lvl1pPr>
              <a:defRPr/>
            </a:lvl1pPr>
          </a:lstStyle>
          <a:p>
            <a:pPr>
              <a:defRPr/>
            </a:pPr>
            <a:endParaRPr lang="en-GB"/>
          </a:p>
        </p:txBody>
      </p:sp>
      <p:sp>
        <p:nvSpPr>
          <p:cNvPr id="4" name="Rectangle 7"/>
          <p:cNvSpPr>
            <a:spLocks noGrp="1" noChangeArrowheads="1"/>
          </p:cNvSpPr>
          <p:nvPr>
            <p:ph type="sldNum" sz="quarter" idx="12"/>
          </p:nvPr>
        </p:nvSpPr>
        <p:spPr>
          <a:ln/>
        </p:spPr>
        <p:txBody>
          <a:bodyPr/>
          <a:lstStyle>
            <a:lvl1pPr>
              <a:defRPr/>
            </a:lvl1pPr>
          </a:lstStyle>
          <a:p>
            <a:pPr>
              <a:defRPr/>
            </a:pPr>
            <a:fld id="{876900B4-C2A8-45B8-BA7D-D330266B2E5C}"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EF6FCA60-C217-4AF9-8567-2829CDEC48A5}" type="slidenum">
              <a:rPr lang="en-GB"/>
              <a:pPr>
                <a:defRPr/>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GB"/>
          </a:p>
        </p:txBody>
      </p:sp>
      <p:sp>
        <p:nvSpPr>
          <p:cNvPr id="6" name="Rectangle 6"/>
          <p:cNvSpPr>
            <a:spLocks noGrp="1" noChangeArrowheads="1"/>
          </p:cNvSpPr>
          <p:nvPr>
            <p:ph type="ftr" sz="quarter" idx="11"/>
          </p:nvPr>
        </p:nvSpPr>
        <p:spPr>
          <a:ln/>
        </p:spPr>
        <p:txBody>
          <a:bodyPr/>
          <a:lstStyle>
            <a:lvl1pPr>
              <a:defRPr/>
            </a:lvl1pPr>
          </a:lstStyle>
          <a:p>
            <a:pPr>
              <a:defRPr/>
            </a:pPr>
            <a:endParaRPr lang="en-GB"/>
          </a:p>
        </p:txBody>
      </p:sp>
      <p:sp>
        <p:nvSpPr>
          <p:cNvPr id="7" name="Rectangle 7"/>
          <p:cNvSpPr>
            <a:spLocks noGrp="1" noChangeArrowheads="1"/>
          </p:cNvSpPr>
          <p:nvPr>
            <p:ph type="sldNum" sz="quarter" idx="12"/>
          </p:nvPr>
        </p:nvSpPr>
        <p:spPr>
          <a:ln/>
        </p:spPr>
        <p:txBody>
          <a:bodyPr/>
          <a:lstStyle>
            <a:lvl1pPr>
              <a:defRPr/>
            </a:lvl1pPr>
          </a:lstStyle>
          <a:p>
            <a:pPr>
              <a:defRPr/>
            </a:pPr>
            <a:fld id="{05B2E660-DD16-43D9-BBA2-73BA4BF4C9AD}" type="slidenum">
              <a:rPr lang="en-GB"/>
              <a:pPr>
                <a:defRPr/>
              </a:pPr>
              <a:t>‹#›</a:t>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GB"/>
          </a:p>
        </p:txBody>
      </p:sp>
      <p:sp>
        <p:nvSpPr>
          <p:cNvPr id="6" name="Rectangle 6"/>
          <p:cNvSpPr>
            <a:spLocks noGrp="1" noChangeArrowheads="1"/>
          </p:cNvSpPr>
          <p:nvPr>
            <p:ph type="ftr" sz="quarter" idx="11"/>
          </p:nvPr>
        </p:nvSpPr>
        <p:spPr>
          <a:ln/>
        </p:spPr>
        <p:txBody>
          <a:bodyPr/>
          <a:lstStyle>
            <a:lvl1pPr>
              <a:defRPr/>
            </a:lvl1pPr>
          </a:lstStyle>
          <a:p>
            <a:pPr>
              <a:defRPr/>
            </a:pPr>
            <a:endParaRPr lang="en-GB"/>
          </a:p>
        </p:txBody>
      </p:sp>
      <p:sp>
        <p:nvSpPr>
          <p:cNvPr id="7" name="Rectangle 7"/>
          <p:cNvSpPr>
            <a:spLocks noGrp="1" noChangeArrowheads="1"/>
          </p:cNvSpPr>
          <p:nvPr>
            <p:ph type="sldNum" sz="quarter" idx="12"/>
          </p:nvPr>
        </p:nvSpPr>
        <p:spPr>
          <a:ln/>
        </p:spPr>
        <p:txBody>
          <a:bodyPr/>
          <a:lstStyle>
            <a:lvl1pPr>
              <a:defRPr/>
            </a:lvl1pPr>
          </a:lstStyle>
          <a:p>
            <a:pPr>
              <a:defRPr/>
            </a:pPr>
            <a:fld id="{9CCE0B13-A11E-4BA5-85DD-FA1675604526}" type="slidenum">
              <a:rPr lang="en-GB"/>
              <a:pPr>
                <a:defRPr/>
              </a:pPr>
              <a:t>‹#›</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FAE8344C-81F7-42F9-9EF0-842C49F8573A}" type="slidenum">
              <a:rPr lang="en-GB"/>
              <a:pPr>
                <a:defRPr/>
              </a:pPr>
              <a:t>‹#›</a:t>
            </a:fld>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1313" y="404813"/>
            <a:ext cx="2078037" cy="603726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404813"/>
            <a:ext cx="6081713" cy="60372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2FC473B4-4E80-4415-9C4F-8618B3CAE582}" type="slidenum">
              <a:rPr lang="en-GB"/>
              <a:pPr>
                <a:defRPr/>
              </a:pPr>
              <a:t>‹#›</a:t>
            </a:fld>
            <a:endParaRPr lang="en-GB"/>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pic>
        <p:nvPicPr>
          <p:cNvPr id="6146" name="Picture 2" descr="OpenBet Brand PPT presentation8"/>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147" name="Rectangle 3"/>
          <p:cNvSpPr>
            <a:spLocks noGrp="1" noChangeArrowheads="1"/>
          </p:cNvSpPr>
          <p:nvPr>
            <p:ph type="ctrTitle"/>
          </p:nvPr>
        </p:nvSpPr>
        <p:spPr>
          <a:xfrm>
            <a:off x="544513" y="2463800"/>
            <a:ext cx="7627937" cy="1470025"/>
          </a:xfrm>
        </p:spPr>
        <p:txBody>
          <a:bodyPr/>
          <a:lstStyle>
            <a:lvl1pPr>
              <a:defRPr sz="7200">
                <a:solidFill>
                  <a:srgbClr val="97005E"/>
                </a:solidFill>
              </a:defRPr>
            </a:lvl1pPr>
          </a:lstStyle>
          <a:p>
            <a:r>
              <a:rPr lang="en-GB"/>
              <a:t>Click to edit Master title style</a:t>
            </a:r>
          </a:p>
        </p:txBody>
      </p:sp>
      <p:sp>
        <p:nvSpPr>
          <p:cNvPr id="6148" name="Rectangle 4"/>
          <p:cNvSpPr>
            <a:spLocks noGrp="1" noChangeArrowheads="1"/>
          </p:cNvSpPr>
          <p:nvPr>
            <p:ph type="subTitle" idx="1"/>
          </p:nvPr>
        </p:nvSpPr>
        <p:spPr>
          <a:xfrm>
            <a:off x="552450" y="6021388"/>
            <a:ext cx="6400800" cy="792162"/>
          </a:xfrm>
        </p:spPr>
        <p:txBody>
          <a:bodyPr/>
          <a:lstStyle>
            <a:lvl1pPr marL="0" indent="0">
              <a:buFontTx/>
              <a:buNone/>
              <a:defRPr>
                <a:solidFill>
                  <a:schemeClr val="bg1"/>
                </a:solidFill>
              </a:defRPr>
            </a:lvl1pPr>
          </a:lstStyle>
          <a:p>
            <a:r>
              <a:rPr lang="en-GB"/>
              <a:t>Click to edit Master subtitle style</a:t>
            </a:r>
          </a:p>
        </p:txBody>
      </p:sp>
      <p:sp>
        <p:nvSpPr>
          <p:cNvPr id="6149" name="Rectangle 5"/>
          <p:cNvSpPr>
            <a:spLocks noGrp="1" noChangeArrowheads="1"/>
          </p:cNvSpPr>
          <p:nvPr>
            <p:ph type="dt" sz="half" idx="2"/>
          </p:nvPr>
        </p:nvSpPr>
        <p:spPr>
          <a:xfrm>
            <a:off x="457200" y="6245225"/>
            <a:ext cx="2133600" cy="476250"/>
          </a:xfrm>
        </p:spPr>
        <p:txBody>
          <a:bodyPr/>
          <a:lstStyle>
            <a:lvl1pPr>
              <a:defRPr>
                <a:solidFill>
                  <a:schemeClr val="tx1"/>
                </a:solidFill>
              </a:defRPr>
            </a:lvl1pPr>
          </a:lstStyle>
          <a:p>
            <a:endParaRPr lang="en-GB" dirty="0">
              <a:solidFill>
                <a:srgbClr val="000000"/>
              </a:solidFill>
            </a:endParaRPr>
          </a:p>
        </p:txBody>
      </p:sp>
      <p:sp>
        <p:nvSpPr>
          <p:cNvPr id="6150" name="Rectangle 6"/>
          <p:cNvSpPr>
            <a:spLocks noGrp="1" noChangeArrowheads="1"/>
          </p:cNvSpPr>
          <p:nvPr>
            <p:ph type="ftr" sz="quarter" idx="3"/>
          </p:nvPr>
        </p:nvSpPr>
        <p:spPr>
          <a:xfrm>
            <a:off x="3124200" y="6245225"/>
            <a:ext cx="2895600" cy="476250"/>
          </a:xfrm>
        </p:spPr>
        <p:txBody>
          <a:bodyPr/>
          <a:lstStyle>
            <a:lvl1pPr>
              <a:defRPr>
                <a:solidFill>
                  <a:schemeClr val="tx1"/>
                </a:solidFill>
              </a:defRPr>
            </a:lvl1pPr>
          </a:lstStyle>
          <a:p>
            <a:endParaRPr lang="en-GB" dirty="0">
              <a:solidFill>
                <a:srgbClr val="000000"/>
              </a:solidFill>
            </a:endParaRPr>
          </a:p>
        </p:txBody>
      </p:sp>
      <p:sp>
        <p:nvSpPr>
          <p:cNvPr id="6151" name="Rectangle 7"/>
          <p:cNvSpPr>
            <a:spLocks noGrp="1" noChangeArrowheads="1"/>
          </p:cNvSpPr>
          <p:nvPr>
            <p:ph type="sldNum" sz="quarter" idx="4"/>
          </p:nvPr>
        </p:nvSpPr>
        <p:spPr>
          <a:xfrm>
            <a:off x="6553200" y="6245225"/>
            <a:ext cx="2133600" cy="476250"/>
          </a:xfrm>
        </p:spPr>
        <p:txBody>
          <a:bodyPr/>
          <a:lstStyle>
            <a:lvl1pPr>
              <a:defRPr>
                <a:solidFill>
                  <a:schemeClr val="tx1"/>
                </a:solidFill>
              </a:defRPr>
            </a:lvl1pPr>
          </a:lstStyle>
          <a:p>
            <a:fld id="{564DF2BE-8FE4-4F9D-AD23-872EC61594DD}" type="slidenum">
              <a:rPr lang="en-GB">
                <a:solidFill>
                  <a:srgbClr val="000000"/>
                </a:solidFill>
              </a:rPr>
              <a:pPr/>
              <a:t>‹#›</a:t>
            </a:fld>
            <a:endParaRPr lang="en-GB" dirty="0">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407A9565-A9BE-4E3E-BDD0-BFF968132352}" type="slidenum">
              <a:rPr lang="en-GB"/>
              <a:pPr/>
              <a:t>‹#›</a:t>
            </a:fld>
            <a:endParaRPr lang="en-GB"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920888A0-2475-4D4B-968F-B9330B65FEA3}" type="slidenum">
              <a:rPr lang="en-GB"/>
              <a:pPr/>
              <a:t>‹#›</a:t>
            </a:fld>
            <a:endParaRPr lang="en-GB"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91611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1611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Slide Number Placeholder 6"/>
          <p:cNvSpPr>
            <a:spLocks noGrp="1"/>
          </p:cNvSpPr>
          <p:nvPr>
            <p:ph type="sldNum" sz="quarter" idx="12"/>
          </p:nvPr>
        </p:nvSpPr>
        <p:spPr/>
        <p:txBody>
          <a:bodyPr/>
          <a:lstStyle>
            <a:lvl1pPr>
              <a:defRPr/>
            </a:lvl1pPr>
          </a:lstStyle>
          <a:p>
            <a:fld id="{9DA2330F-8AEE-4F31-A557-9B969A955F73}" type="slidenum">
              <a:rPr lang="en-GB"/>
              <a:pPr/>
              <a:t>‹#›</a:t>
            </a:fld>
            <a:endParaRPr lang="en-GB"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dirty="0"/>
          </a:p>
        </p:txBody>
      </p:sp>
      <p:sp>
        <p:nvSpPr>
          <p:cNvPr id="8" name="Footer Placeholder 7"/>
          <p:cNvSpPr>
            <a:spLocks noGrp="1"/>
          </p:cNvSpPr>
          <p:nvPr>
            <p:ph type="ftr" sz="quarter" idx="11"/>
          </p:nvPr>
        </p:nvSpPr>
        <p:spPr/>
        <p:txBody>
          <a:bodyPr/>
          <a:lstStyle>
            <a:lvl1pPr>
              <a:defRPr/>
            </a:lvl1pPr>
          </a:lstStyle>
          <a:p>
            <a:endParaRPr lang="en-GB" dirty="0"/>
          </a:p>
        </p:txBody>
      </p:sp>
      <p:sp>
        <p:nvSpPr>
          <p:cNvPr id="9" name="Slide Number Placeholder 8"/>
          <p:cNvSpPr>
            <a:spLocks noGrp="1"/>
          </p:cNvSpPr>
          <p:nvPr>
            <p:ph type="sldNum" sz="quarter" idx="12"/>
          </p:nvPr>
        </p:nvSpPr>
        <p:spPr/>
        <p:txBody>
          <a:bodyPr/>
          <a:lstStyle>
            <a:lvl1pPr>
              <a:defRPr/>
            </a:lvl1pPr>
          </a:lstStyle>
          <a:p>
            <a:fld id="{9DE14C8D-4294-41B8-9846-AFEB9FC1D8E5}" type="slidenum">
              <a:rPr lang="en-GB"/>
              <a:pPr/>
              <a:t>‹#›</a:t>
            </a:fld>
            <a:endParaRPr lang="en-GB"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dirty="0"/>
          </a:p>
        </p:txBody>
      </p:sp>
      <p:sp>
        <p:nvSpPr>
          <p:cNvPr id="4" name="Footer Placeholder 3"/>
          <p:cNvSpPr>
            <a:spLocks noGrp="1"/>
          </p:cNvSpPr>
          <p:nvPr>
            <p:ph type="ftr" sz="quarter" idx="11"/>
          </p:nvPr>
        </p:nvSpPr>
        <p:spPr/>
        <p:txBody>
          <a:bodyPr/>
          <a:lstStyle>
            <a:lvl1pPr>
              <a:defRPr/>
            </a:lvl1pPr>
          </a:lstStyle>
          <a:p>
            <a:endParaRPr lang="en-GB" dirty="0"/>
          </a:p>
        </p:txBody>
      </p:sp>
      <p:sp>
        <p:nvSpPr>
          <p:cNvPr id="5" name="Slide Number Placeholder 4"/>
          <p:cNvSpPr>
            <a:spLocks noGrp="1"/>
          </p:cNvSpPr>
          <p:nvPr>
            <p:ph type="sldNum" sz="quarter" idx="12"/>
          </p:nvPr>
        </p:nvSpPr>
        <p:spPr/>
        <p:txBody>
          <a:bodyPr/>
          <a:lstStyle>
            <a:lvl1pPr>
              <a:defRPr/>
            </a:lvl1pPr>
          </a:lstStyle>
          <a:p>
            <a:fld id="{B2DD7E1A-F14C-40F3-85B6-9E1D3AF35FBA}" type="slidenum">
              <a:rPr lang="en-GB"/>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66D0BCE1-8768-4521-A8C3-0FA88B01F9A5}" type="slidenum">
              <a:rPr lang="en-GB"/>
              <a:pPr>
                <a:defRPr/>
              </a:pPr>
              <a:t>‹#›</a:t>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dirty="0"/>
          </a:p>
        </p:txBody>
      </p:sp>
      <p:sp>
        <p:nvSpPr>
          <p:cNvPr id="3" name="Footer Placeholder 2"/>
          <p:cNvSpPr>
            <a:spLocks noGrp="1"/>
          </p:cNvSpPr>
          <p:nvPr>
            <p:ph type="ftr" sz="quarter" idx="11"/>
          </p:nvPr>
        </p:nvSpPr>
        <p:spPr/>
        <p:txBody>
          <a:bodyPr/>
          <a:lstStyle>
            <a:lvl1pPr>
              <a:defRPr/>
            </a:lvl1pPr>
          </a:lstStyle>
          <a:p>
            <a:endParaRPr lang="en-GB" dirty="0"/>
          </a:p>
        </p:txBody>
      </p:sp>
      <p:sp>
        <p:nvSpPr>
          <p:cNvPr id="4" name="Slide Number Placeholder 3"/>
          <p:cNvSpPr>
            <a:spLocks noGrp="1"/>
          </p:cNvSpPr>
          <p:nvPr>
            <p:ph type="sldNum" sz="quarter" idx="12"/>
          </p:nvPr>
        </p:nvSpPr>
        <p:spPr/>
        <p:txBody>
          <a:bodyPr/>
          <a:lstStyle>
            <a:lvl1pPr>
              <a:defRPr/>
            </a:lvl1pPr>
          </a:lstStyle>
          <a:p>
            <a:fld id="{6256D30A-6520-463A-9BF9-F623998ECFB2}" type="slidenum">
              <a:rPr lang="en-GB"/>
              <a:pPr/>
              <a:t>‹#›</a:t>
            </a:fld>
            <a:endParaRPr lang="en-GB"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Slide Number Placeholder 6"/>
          <p:cNvSpPr>
            <a:spLocks noGrp="1"/>
          </p:cNvSpPr>
          <p:nvPr>
            <p:ph type="sldNum" sz="quarter" idx="12"/>
          </p:nvPr>
        </p:nvSpPr>
        <p:spPr/>
        <p:txBody>
          <a:bodyPr/>
          <a:lstStyle>
            <a:lvl1pPr>
              <a:defRPr/>
            </a:lvl1pPr>
          </a:lstStyle>
          <a:p>
            <a:fld id="{52F291B6-8242-4E53-A414-A4CEFB84306E}" type="slidenum">
              <a:rPr lang="en-GB"/>
              <a:pPr/>
              <a:t>‹#›</a:t>
            </a:fld>
            <a:endParaRPr lang="en-GB"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Slide Number Placeholder 6"/>
          <p:cNvSpPr>
            <a:spLocks noGrp="1"/>
          </p:cNvSpPr>
          <p:nvPr>
            <p:ph type="sldNum" sz="quarter" idx="12"/>
          </p:nvPr>
        </p:nvSpPr>
        <p:spPr/>
        <p:txBody>
          <a:bodyPr/>
          <a:lstStyle>
            <a:lvl1pPr>
              <a:defRPr/>
            </a:lvl1pPr>
          </a:lstStyle>
          <a:p>
            <a:fld id="{CC8F5768-977D-4D39-9EFE-B9465EF25C74}" type="slidenum">
              <a:rPr lang="en-GB"/>
              <a:pPr/>
              <a:t>‹#›</a:t>
            </a:fld>
            <a:endParaRPr lang="en-GB"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94D45672-A903-4AB3-9AC0-9251B3315D4A}" type="slidenum">
              <a:rPr lang="en-GB"/>
              <a:pPr/>
              <a:t>‹#›</a:t>
            </a:fld>
            <a:endParaRPr lang="en-GB"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1313" y="404813"/>
            <a:ext cx="2078037" cy="603726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404813"/>
            <a:ext cx="6081713" cy="60372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075EC851-0600-4B9F-903F-A4BEC80DEFA0}" type="slidenum">
              <a:rPr lang="en-GB"/>
              <a:pPr/>
              <a:t>‹#›</a:t>
            </a:fld>
            <a:endParaRPr lang="en-GB"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CB69283E-7692-48EA-9C51-FA2D83EFAD38}" type="slidenum">
              <a:rPr lang="en-GB"/>
              <a:pPr>
                <a:defRPr/>
              </a:pPr>
              <a:t>‹#›</a:t>
            </a:fld>
            <a:endParaRPr lang="en-GB"/>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EF6FCA60-C217-4AF9-8567-2829CDEC48A5}" type="slidenum">
              <a:rPr lang="en-GB"/>
              <a:pPr>
                <a:defRPr/>
              </a:pPr>
              <a:t>‹#›</a:t>
            </a:fld>
            <a:endParaRPr lang="en-GB"/>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66D0BCE1-8768-4521-A8C3-0FA88B01F9A5}" type="slidenum">
              <a:rPr lang="en-GB"/>
              <a:pPr>
                <a:defRPr/>
              </a:pPr>
              <a:t>‹#›</a:t>
            </a:fld>
            <a:endParaRPr lang="en-GB"/>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19113" y="191611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10113" y="191611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endParaRPr lang="en-GB"/>
          </a:p>
        </p:txBody>
      </p:sp>
      <p:sp>
        <p:nvSpPr>
          <p:cNvPr id="6" name="Rectangle 6"/>
          <p:cNvSpPr>
            <a:spLocks noGrp="1" noChangeArrowheads="1"/>
          </p:cNvSpPr>
          <p:nvPr>
            <p:ph type="ftr" sz="quarter" idx="11"/>
          </p:nvPr>
        </p:nvSpPr>
        <p:spPr>
          <a:ln/>
        </p:spPr>
        <p:txBody>
          <a:bodyPr/>
          <a:lstStyle>
            <a:lvl1pPr>
              <a:defRPr/>
            </a:lvl1pPr>
          </a:lstStyle>
          <a:p>
            <a:pPr>
              <a:defRPr/>
            </a:pPr>
            <a:endParaRPr lang="en-GB"/>
          </a:p>
        </p:txBody>
      </p:sp>
      <p:sp>
        <p:nvSpPr>
          <p:cNvPr id="7" name="Rectangle 7"/>
          <p:cNvSpPr>
            <a:spLocks noGrp="1" noChangeArrowheads="1"/>
          </p:cNvSpPr>
          <p:nvPr>
            <p:ph type="sldNum" sz="quarter" idx="12"/>
          </p:nvPr>
        </p:nvSpPr>
        <p:spPr>
          <a:ln/>
        </p:spPr>
        <p:txBody>
          <a:bodyPr/>
          <a:lstStyle>
            <a:lvl1pPr>
              <a:defRPr/>
            </a:lvl1pPr>
          </a:lstStyle>
          <a:p>
            <a:pPr>
              <a:defRPr/>
            </a:pPr>
            <a:fld id="{D3C401AF-377C-46B5-B83A-B5F5B3C8A366}" type="slidenum">
              <a:rPr lang="en-GB"/>
              <a:pPr>
                <a:defRPr/>
              </a:pPr>
              <a:t>‹#›</a:t>
            </a:fld>
            <a:endParaRPr lang="en-GB"/>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endParaRPr lang="en-GB"/>
          </a:p>
        </p:txBody>
      </p:sp>
      <p:sp>
        <p:nvSpPr>
          <p:cNvPr id="8" name="Rectangle 6"/>
          <p:cNvSpPr>
            <a:spLocks noGrp="1" noChangeArrowheads="1"/>
          </p:cNvSpPr>
          <p:nvPr>
            <p:ph type="ftr" sz="quarter" idx="11"/>
          </p:nvPr>
        </p:nvSpPr>
        <p:spPr>
          <a:ln/>
        </p:spPr>
        <p:txBody>
          <a:bodyPr/>
          <a:lstStyle>
            <a:lvl1pPr>
              <a:defRPr/>
            </a:lvl1pPr>
          </a:lstStyle>
          <a:p>
            <a:pPr>
              <a:defRPr/>
            </a:pPr>
            <a:endParaRPr lang="en-GB"/>
          </a:p>
        </p:txBody>
      </p:sp>
      <p:sp>
        <p:nvSpPr>
          <p:cNvPr id="9" name="Rectangle 7"/>
          <p:cNvSpPr>
            <a:spLocks noGrp="1" noChangeArrowheads="1"/>
          </p:cNvSpPr>
          <p:nvPr>
            <p:ph type="sldNum" sz="quarter" idx="12"/>
          </p:nvPr>
        </p:nvSpPr>
        <p:spPr>
          <a:ln/>
        </p:spPr>
        <p:txBody>
          <a:bodyPr/>
          <a:lstStyle>
            <a:lvl1pPr>
              <a:defRPr/>
            </a:lvl1pPr>
          </a:lstStyle>
          <a:p>
            <a:pPr>
              <a:defRPr/>
            </a:pPr>
            <a:fld id="{DCE8AC9A-F5AF-4616-AFDB-AD55FD0DDAB0}"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19113" y="191611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10113" y="191611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endParaRPr lang="en-GB"/>
          </a:p>
        </p:txBody>
      </p:sp>
      <p:sp>
        <p:nvSpPr>
          <p:cNvPr id="6" name="Rectangle 6"/>
          <p:cNvSpPr>
            <a:spLocks noGrp="1" noChangeArrowheads="1"/>
          </p:cNvSpPr>
          <p:nvPr>
            <p:ph type="ftr" sz="quarter" idx="11"/>
          </p:nvPr>
        </p:nvSpPr>
        <p:spPr>
          <a:ln/>
        </p:spPr>
        <p:txBody>
          <a:bodyPr/>
          <a:lstStyle>
            <a:lvl1pPr>
              <a:defRPr/>
            </a:lvl1pPr>
          </a:lstStyle>
          <a:p>
            <a:pPr>
              <a:defRPr/>
            </a:pPr>
            <a:endParaRPr lang="en-GB"/>
          </a:p>
        </p:txBody>
      </p:sp>
      <p:sp>
        <p:nvSpPr>
          <p:cNvPr id="7" name="Rectangle 7"/>
          <p:cNvSpPr>
            <a:spLocks noGrp="1" noChangeArrowheads="1"/>
          </p:cNvSpPr>
          <p:nvPr>
            <p:ph type="sldNum" sz="quarter" idx="12"/>
          </p:nvPr>
        </p:nvSpPr>
        <p:spPr>
          <a:ln/>
        </p:spPr>
        <p:txBody>
          <a:bodyPr/>
          <a:lstStyle>
            <a:lvl1pPr>
              <a:defRPr/>
            </a:lvl1pPr>
          </a:lstStyle>
          <a:p>
            <a:pPr>
              <a:defRPr/>
            </a:pPr>
            <a:fld id="{D3C401AF-377C-46B5-B83A-B5F5B3C8A366}" type="slidenum">
              <a:rPr lang="en-GB"/>
              <a:pPr>
                <a:defRPr/>
              </a:pPr>
              <a:t>‹#›</a:t>
            </a:fld>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pPr>
              <a:defRPr/>
            </a:pPr>
            <a:endParaRPr lang="en-GB"/>
          </a:p>
        </p:txBody>
      </p:sp>
      <p:sp>
        <p:nvSpPr>
          <p:cNvPr id="4" name="Rectangle 6"/>
          <p:cNvSpPr>
            <a:spLocks noGrp="1" noChangeArrowheads="1"/>
          </p:cNvSpPr>
          <p:nvPr>
            <p:ph type="ftr" sz="quarter" idx="11"/>
          </p:nvPr>
        </p:nvSpPr>
        <p:spPr>
          <a:ln/>
        </p:spPr>
        <p:txBody>
          <a:bodyPr/>
          <a:lstStyle>
            <a:lvl1pPr>
              <a:defRPr/>
            </a:lvl1pPr>
          </a:lstStyle>
          <a:p>
            <a:pPr>
              <a:defRPr/>
            </a:pPr>
            <a:endParaRPr lang="en-GB"/>
          </a:p>
        </p:txBody>
      </p:sp>
      <p:sp>
        <p:nvSpPr>
          <p:cNvPr id="5" name="Rectangle 7"/>
          <p:cNvSpPr>
            <a:spLocks noGrp="1" noChangeArrowheads="1"/>
          </p:cNvSpPr>
          <p:nvPr>
            <p:ph type="sldNum" sz="quarter" idx="12"/>
          </p:nvPr>
        </p:nvSpPr>
        <p:spPr>
          <a:ln/>
        </p:spPr>
        <p:txBody>
          <a:bodyPr/>
          <a:lstStyle>
            <a:lvl1pPr>
              <a:defRPr/>
            </a:lvl1pPr>
          </a:lstStyle>
          <a:p>
            <a:pPr>
              <a:defRPr/>
            </a:pPr>
            <a:fld id="{473E9A63-8379-4112-AC5E-3745925A03CC}" type="slidenum">
              <a:rPr lang="en-GB"/>
              <a:pPr>
                <a:defRPr/>
              </a:pPr>
              <a:t>‹#›</a:t>
            </a:fld>
            <a:endParaRPr lang="en-GB"/>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GB"/>
          </a:p>
        </p:txBody>
      </p:sp>
      <p:sp>
        <p:nvSpPr>
          <p:cNvPr id="3" name="Rectangle 6"/>
          <p:cNvSpPr>
            <a:spLocks noGrp="1" noChangeArrowheads="1"/>
          </p:cNvSpPr>
          <p:nvPr>
            <p:ph type="ftr" sz="quarter" idx="11"/>
          </p:nvPr>
        </p:nvSpPr>
        <p:spPr>
          <a:ln/>
        </p:spPr>
        <p:txBody>
          <a:bodyPr/>
          <a:lstStyle>
            <a:lvl1pPr>
              <a:defRPr/>
            </a:lvl1pPr>
          </a:lstStyle>
          <a:p>
            <a:pPr>
              <a:defRPr/>
            </a:pPr>
            <a:endParaRPr lang="en-GB"/>
          </a:p>
        </p:txBody>
      </p:sp>
      <p:sp>
        <p:nvSpPr>
          <p:cNvPr id="4" name="Rectangle 7"/>
          <p:cNvSpPr>
            <a:spLocks noGrp="1" noChangeArrowheads="1"/>
          </p:cNvSpPr>
          <p:nvPr>
            <p:ph type="sldNum" sz="quarter" idx="12"/>
          </p:nvPr>
        </p:nvSpPr>
        <p:spPr>
          <a:ln/>
        </p:spPr>
        <p:txBody>
          <a:bodyPr/>
          <a:lstStyle>
            <a:lvl1pPr>
              <a:defRPr/>
            </a:lvl1pPr>
          </a:lstStyle>
          <a:p>
            <a:pPr>
              <a:defRPr/>
            </a:pPr>
            <a:fld id="{0DF31797-BF83-47D0-B7D6-893C118BD805}" type="slidenum">
              <a:rPr lang="en-GB"/>
              <a:pPr>
                <a:defRPr/>
              </a:pPr>
              <a:t>‹#›</a:t>
            </a:fld>
            <a:endParaRPr lang="en-GB"/>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GB"/>
          </a:p>
        </p:txBody>
      </p:sp>
      <p:sp>
        <p:nvSpPr>
          <p:cNvPr id="6" name="Rectangle 6"/>
          <p:cNvSpPr>
            <a:spLocks noGrp="1" noChangeArrowheads="1"/>
          </p:cNvSpPr>
          <p:nvPr>
            <p:ph type="ftr" sz="quarter" idx="11"/>
          </p:nvPr>
        </p:nvSpPr>
        <p:spPr>
          <a:ln/>
        </p:spPr>
        <p:txBody>
          <a:bodyPr/>
          <a:lstStyle>
            <a:lvl1pPr>
              <a:defRPr/>
            </a:lvl1pPr>
          </a:lstStyle>
          <a:p>
            <a:pPr>
              <a:defRPr/>
            </a:pPr>
            <a:endParaRPr lang="en-GB"/>
          </a:p>
        </p:txBody>
      </p:sp>
      <p:sp>
        <p:nvSpPr>
          <p:cNvPr id="7" name="Rectangle 7"/>
          <p:cNvSpPr>
            <a:spLocks noGrp="1" noChangeArrowheads="1"/>
          </p:cNvSpPr>
          <p:nvPr>
            <p:ph type="sldNum" sz="quarter" idx="12"/>
          </p:nvPr>
        </p:nvSpPr>
        <p:spPr>
          <a:ln/>
        </p:spPr>
        <p:txBody>
          <a:bodyPr/>
          <a:lstStyle>
            <a:lvl1pPr>
              <a:defRPr/>
            </a:lvl1pPr>
          </a:lstStyle>
          <a:p>
            <a:pPr>
              <a:defRPr/>
            </a:pPr>
            <a:fld id="{9CA06F10-4FA5-49E3-ABEF-C0A9916C6F4C}" type="slidenum">
              <a:rPr lang="en-GB"/>
              <a:pPr>
                <a:defRPr/>
              </a:pPr>
              <a:t>‹#›</a:t>
            </a:fld>
            <a:endParaRPr lang="en-GB"/>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GB"/>
          </a:p>
        </p:txBody>
      </p:sp>
      <p:sp>
        <p:nvSpPr>
          <p:cNvPr id="6" name="Rectangle 6"/>
          <p:cNvSpPr>
            <a:spLocks noGrp="1" noChangeArrowheads="1"/>
          </p:cNvSpPr>
          <p:nvPr>
            <p:ph type="ftr" sz="quarter" idx="11"/>
          </p:nvPr>
        </p:nvSpPr>
        <p:spPr>
          <a:ln/>
        </p:spPr>
        <p:txBody>
          <a:bodyPr/>
          <a:lstStyle>
            <a:lvl1pPr>
              <a:defRPr/>
            </a:lvl1pPr>
          </a:lstStyle>
          <a:p>
            <a:pPr>
              <a:defRPr/>
            </a:pPr>
            <a:endParaRPr lang="en-GB"/>
          </a:p>
        </p:txBody>
      </p:sp>
      <p:sp>
        <p:nvSpPr>
          <p:cNvPr id="7" name="Rectangle 7"/>
          <p:cNvSpPr>
            <a:spLocks noGrp="1" noChangeArrowheads="1"/>
          </p:cNvSpPr>
          <p:nvPr>
            <p:ph type="sldNum" sz="quarter" idx="12"/>
          </p:nvPr>
        </p:nvSpPr>
        <p:spPr>
          <a:ln/>
        </p:spPr>
        <p:txBody>
          <a:bodyPr/>
          <a:lstStyle>
            <a:lvl1pPr>
              <a:defRPr/>
            </a:lvl1pPr>
          </a:lstStyle>
          <a:p>
            <a:pPr>
              <a:defRPr/>
            </a:pPr>
            <a:fld id="{1B70219F-D191-4BE2-87D7-935E6936E58C}" type="slidenum">
              <a:rPr lang="en-GB"/>
              <a:pPr>
                <a:defRPr/>
              </a:pPr>
              <a:t>‹#›</a:t>
            </a:fld>
            <a:endParaRPr lang="en-GB"/>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9892FCE4-769B-4017-B876-D1C9414E19D0}" type="slidenum">
              <a:rPr lang="en-GB"/>
              <a:pPr>
                <a:defRPr/>
              </a:pPr>
              <a:t>‹#›</a:t>
            </a:fld>
            <a:endParaRPr lang="en-GB"/>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404813"/>
            <a:ext cx="2062162" cy="603726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19113" y="404813"/>
            <a:ext cx="6035675" cy="60372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0524186D-C1C7-4229-AB4D-4C8BCF171FD1}" type="slidenum">
              <a:rPr lang="en-GB"/>
              <a:pPr>
                <a:defRPr/>
              </a:pPr>
              <a:t>‹#›</a:t>
            </a:fld>
            <a:endParaRPr lang="en-GB"/>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showMasterPhAnim="0" type="title" preserve="1">
  <p:cSld name="1_Title Slide">
    <p:spTree>
      <p:nvGrpSpPr>
        <p:cNvPr id="1" name=""/>
        <p:cNvGrpSpPr/>
        <p:nvPr/>
      </p:nvGrpSpPr>
      <p:grpSpPr>
        <a:xfrm>
          <a:off x="0" y="0"/>
          <a:ext cx="0" cy="0"/>
          <a:chOff x="0" y="0"/>
          <a:chExt cx="0" cy="0"/>
        </a:xfrm>
      </p:grpSpPr>
      <p:pic>
        <p:nvPicPr>
          <p:cNvPr id="4" name="Picture 2" descr="OpenBet Brand PPT presentation8"/>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6147" name="Rectangle 3"/>
          <p:cNvSpPr>
            <a:spLocks noGrp="1" noChangeArrowheads="1"/>
          </p:cNvSpPr>
          <p:nvPr>
            <p:ph type="ctrTitle"/>
          </p:nvPr>
        </p:nvSpPr>
        <p:spPr>
          <a:xfrm>
            <a:off x="544513" y="2463800"/>
            <a:ext cx="7627937" cy="1470025"/>
          </a:xfrm>
        </p:spPr>
        <p:txBody>
          <a:bodyPr/>
          <a:lstStyle>
            <a:lvl1pPr>
              <a:defRPr sz="7200">
                <a:solidFill>
                  <a:srgbClr val="97005E"/>
                </a:solidFill>
              </a:defRPr>
            </a:lvl1pPr>
          </a:lstStyle>
          <a:p>
            <a:r>
              <a:rPr lang="en-GB"/>
              <a:t>Click to edit Master title style</a:t>
            </a:r>
          </a:p>
        </p:txBody>
      </p:sp>
      <p:sp>
        <p:nvSpPr>
          <p:cNvPr id="6148" name="Rectangle 4"/>
          <p:cNvSpPr>
            <a:spLocks noGrp="1" noChangeArrowheads="1"/>
          </p:cNvSpPr>
          <p:nvPr>
            <p:ph type="subTitle" idx="1"/>
          </p:nvPr>
        </p:nvSpPr>
        <p:spPr>
          <a:xfrm>
            <a:off x="552450" y="6021388"/>
            <a:ext cx="6400800" cy="792162"/>
          </a:xfrm>
        </p:spPr>
        <p:txBody>
          <a:bodyPr/>
          <a:lstStyle>
            <a:lvl1pPr marL="0" indent="0">
              <a:buFontTx/>
              <a:buNone/>
              <a:defRPr>
                <a:solidFill>
                  <a:schemeClr val="bg1"/>
                </a:solidFill>
              </a:defRPr>
            </a:lvl1pPr>
          </a:lstStyle>
          <a:p>
            <a:r>
              <a:rPr lang="en-GB"/>
              <a:t>Click to edit Master subtitle style</a:t>
            </a:r>
          </a:p>
        </p:txBody>
      </p:sp>
      <p:sp>
        <p:nvSpPr>
          <p:cNvPr id="5" name="Rectangle 5"/>
          <p:cNvSpPr>
            <a:spLocks noGrp="1" noChangeArrowheads="1"/>
          </p:cNvSpPr>
          <p:nvPr>
            <p:ph type="dt" sz="half" idx="10"/>
          </p:nvPr>
        </p:nvSpPr>
        <p:spPr>
          <a:xfrm>
            <a:off x="457200" y="6245225"/>
            <a:ext cx="2133600" cy="476250"/>
          </a:xfrm>
        </p:spPr>
        <p:txBody>
          <a:bodyPr/>
          <a:lstStyle>
            <a:lvl1pPr>
              <a:defRPr>
                <a:solidFill>
                  <a:schemeClr val="tx1"/>
                </a:solidFill>
              </a:defRPr>
            </a:lvl1pPr>
          </a:lstStyle>
          <a:p>
            <a:pPr>
              <a:defRPr/>
            </a:pPr>
            <a:endParaRPr lang="en-GB">
              <a:solidFill>
                <a:srgbClr val="000000"/>
              </a:solidFill>
            </a:endParaRPr>
          </a:p>
        </p:txBody>
      </p:sp>
      <p:sp>
        <p:nvSpPr>
          <p:cNvPr id="6" name="Rectangle 6"/>
          <p:cNvSpPr>
            <a:spLocks noGrp="1" noChangeArrowheads="1"/>
          </p:cNvSpPr>
          <p:nvPr>
            <p:ph type="ftr" sz="quarter" idx="11"/>
          </p:nvPr>
        </p:nvSpPr>
        <p:spPr>
          <a:xfrm>
            <a:off x="3124200" y="6245225"/>
            <a:ext cx="2895600" cy="476250"/>
          </a:xfrm>
        </p:spPr>
        <p:txBody>
          <a:bodyPr/>
          <a:lstStyle>
            <a:lvl1pPr>
              <a:defRPr>
                <a:solidFill>
                  <a:schemeClr val="tx1"/>
                </a:solidFill>
              </a:defRPr>
            </a:lvl1pPr>
          </a:lstStyle>
          <a:p>
            <a:pPr>
              <a:defRPr/>
            </a:pPr>
            <a:endParaRPr lang="en-GB">
              <a:solidFill>
                <a:srgbClr val="000000"/>
              </a:solidFill>
            </a:endParaRPr>
          </a:p>
        </p:txBody>
      </p:sp>
      <p:sp>
        <p:nvSpPr>
          <p:cNvPr id="7" name="Rectangle 7"/>
          <p:cNvSpPr>
            <a:spLocks noGrp="1" noChangeArrowheads="1"/>
          </p:cNvSpPr>
          <p:nvPr>
            <p:ph type="sldNum" sz="quarter" idx="12"/>
          </p:nvPr>
        </p:nvSpPr>
        <p:spPr>
          <a:xfrm>
            <a:off x="6553200" y="6245225"/>
            <a:ext cx="2133600" cy="476250"/>
          </a:xfrm>
        </p:spPr>
        <p:txBody>
          <a:bodyPr/>
          <a:lstStyle>
            <a:lvl1pPr>
              <a:defRPr>
                <a:solidFill>
                  <a:schemeClr val="tx1"/>
                </a:solidFill>
              </a:defRPr>
            </a:lvl1pPr>
          </a:lstStyle>
          <a:p>
            <a:pPr>
              <a:defRPr/>
            </a:pPr>
            <a:fld id="{A4CAFDCB-2BF8-48AC-9274-6B0BFC6639F0}" type="slidenum">
              <a:rPr lang="en-GB">
                <a:solidFill>
                  <a:srgbClr val="000000"/>
                </a:solidFill>
              </a:rPr>
              <a:pPr>
                <a:defRPr/>
              </a:pPr>
              <a:t>‹#›</a:t>
            </a:fld>
            <a:endParaRPr lang="en-GB">
              <a:solidFill>
                <a:srgbClr val="000000"/>
              </a:solidFill>
            </a:endParaRPr>
          </a:p>
        </p:txBody>
      </p:sp>
    </p:spTree>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Retai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Text Placeholder 4"/>
          <p:cNvSpPr>
            <a:spLocks noGrp="1"/>
          </p:cNvSpPr>
          <p:nvPr>
            <p:ph type="body" sz="quarter" idx="10"/>
          </p:nvPr>
        </p:nvSpPr>
        <p:spPr>
          <a:xfrm>
            <a:off x="357157" y="2071678"/>
            <a:ext cx="4572032" cy="41434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showMasterPhAnim="0" type="title">
  <p:cSld name="2_Title Slide">
    <p:spTree>
      <p:nvGrpSpPr>
        <p:cNvPr id="1" name=""/>
        <p:cNvGrpSpPr/>
        <p:nvPr/>
      </p:nvGrpSpPr>
      <p:grpSpPr>
        <a:xfrm>
          <a:off x="0" y="0"/>
          <a:ext cx="0" cy="0"/>
          <a:chOff x="0" y="0"/>
          <a:chExt cx="0" cy="0"/>
        </a:xfrm>
      </p:grpSpPr>
      <p:pic>
        <p:nvPicPr>
          <p:cNvPr id="3081" name="Picture 9" descr="OpenBet Brand PPT presentation4"/>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CB69283E-7692-48EA-9C51-FA2D83EFAD38}"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endParaRPr lang="en-GB"/>
          </a:p>
        </p:txBody>
      </p:sp>
      <p:sp>
        <p:nvSpPr>
          <p:cNvPr id="8" name="Rectangle 6"/>
          <p:cNvSpPr>
            <a:spLocks noGrp="1" noChangeArrowheads="1"/>
          </p:cNvSpPr>
          <p:nvPr>
            <p:ph type="ftr" sz="quarter" idx="11"/>
          </p:nvPr>
        </p:nvSpPr>
        <p:spPr>
          <a:ln/>
        </p:spPr>
        <p:txBody>
          <a:bodyPr/>
          <a:lstStyle>
            <a:lvl1pPr>
              <a:defRPr/>
            </a:lvl1pPr>
          </a:lstStyle>
          <a:p>
            <a:pPr>
              <a:defRPr/>
            </a:pPr>
            <a:endParaRPr lang="en-GB"/>
          </a:p>
        </p:txBody>
      </p:sp>
      <p:sp>
        <p:nvSpPr>
          <p:cNvPr id="9" name="Rectangle 7"/>
          <p:cNvSpPr>
            <a:spLocks noGrp="1" noChangeArrowheads="1"/>
          </p:cNvSpPr>
          <p:nvPr>
            <p:ph type="sldNum" sz="quarter" idx="12"/>
          </p:nvPr>
        </p:nvSpPr>
        <p:spPr>
          <a:ln/>
        </p:spPr>
        <p:txBody>
          <a:bodyPr/>
          <a:lstStyle>
            <a:lvl1pPr>
              <a:defRPr/>
            </a:lvl1pPr>
          </a:lstStyle>
          <a:p>
            <a:pPr>
              <a:defRPr/>
            </a:pPr>
            <a:fld id="{DCE8AC9A-F5AF-4616-AFDB-AD55FD0DDAB0}" type="slidenum">
              <a:rPr lang="en-GB"/>
              <a:pPr>
                <a:defRPr/>
              </a:pPr>
              <a:t>‹#›</a:t>
            </a:fld>
            <a:endParaRPr lang="en-GB"/>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EF6FCA60-C217-4AF9-8567-2829CDEC48A5}" type="slidenum">
              <a:rPr lang="en-GB"/>
              <a:pPr>
                <a:defRPr/>
              </a:pPr>
              <a:t>‹#›</a:t>
            </a:fld>
            <a:endParaRPr lang="en-GB"/>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66D0BCE1-8768-4521-A8C3-0FA88B01F9A5}" type="slidenum">
              <a:rPr lang="en-GB"/>
              <a:pPr>
                <a:defRPr/>
              </a:pPr>
              <a:t>‹#›</a:t>
            </a:fld>
            <a:endParaRPr lang="en-GB"/>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19113" y="191611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10113" y="191611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endParaRPr lang="en-GB"/>
          </a:p>
        </p:txBody>
      </p:sp>
      <p:sp>
        <p:nvSpPr>
          <p:cNvPr id="6" name="Rectangle 6"/>
          <p:cNvSpPr>
            <a:spLocks noGrp="1" noChangeArrowheads="1"/>
          </p:cNvSpPr>
          <p:nvPr>
            <p:ph type="ftr" sz="quarter" idx="11"/>
          </p:nvPr>
        </p:nvSpPr>
        <p:spPr>
          <a:ln/>
        </p:spPr>
        <p:txBody>
          <a:bodyPr/>
          <a:lstStyle>
            <a:lvl1pPr>
              <a:defRPr/>
            </a:lvl1pPr>
          </a:lstStyle>
          <a:p>
            <a:pPr>
              <a:defRPr/>
            </a:pPr>
            <a:endParaRPr lang="en-GB"/>
          </a:p>
        </p:txBody>
      </p:sp>
      <p:sp>
        <p:nvSpPr>
          <p:cNvPr id="7" name="Rectangle 7"/>
          <p:cNvSpPr>
            <a:spLocks noGrp="1" noChangeArrowheads="1"/>
          </p:cNvSpPr>
          <p:nvPr>
            <p:ph type="sldNum" sz="quarter" idx="12"/>
          </p:nvPr>
        </p:nvSpPr>
        <p:spPr>
          <a:ln/>
        </p:spPr>
        <p:txBody>
          <a:bodyPr/>
          <a:lstStyle>
            <a:lvl1pPr>
              <a:defRPr/>
            </a:lvl1pPr>
          </a:lstStyle>
          <a:p>
            <a:pPr>
              <a:defRPr/>
            </a:pPr>
            <a:fld id="{D3C401AF-377C-46B5-B83A-B5F5B3C8A366}" type="slidenum">
              <a:rPr lang="en-GB"/>
              <a:pPr>
                <a:defRPr/>
              </a:pPr>
              <a:t>‹#›</a:t>
            </a:fld>
            <a:endParaRPr lang="en-GB"/>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endParaRPr lang="en-GB"/>
          </a:p>
        </p:txBody>
      </p:sp>
      <p:sp>
        <p:nvSpPr>
          <p:cNvPr id="8" name="Rectangle 6"/>
          <p:cNvSpPr>
            <a:spLocks noGrp="1" noChangeArrowheads="1"/>
          </p:cNvSpPr>
          <p:nvPr>
            <p:ph type="ftr" sz="quarter" idx="11"/>
          </p:nvPr>
        </p:nvSpPr>
        <p:spPr>
          <a:ln/>
        </p:spPr>
        <p:txBody>
          <a:bodyPr/>
          <a:lstStyle>
            <a:lvl1pPr>
              <a:defRPr/>
            </a:lvl1pPr>
          </a:lstStyle>
          <a:p>
            <a:pPr>
              <a:defRPr/>
            </a:pPr>
            <a:endParaRPr lang="en-GB"/>
          </a:p>
        </p:txBody>
      </p:sp>
      <p:sp>
        <p:nvSpPr>
          <p:cNvPr id="9" name="Rectangle 7"/>
          <p:cNvSpPr>
            <a:spLocks noGrp="1" noChangeArrowheads="1"/>
          </p:cNvSpPr>
          <p:nvPr>
            <p:ph type="sldNum" sz="quarter" idx="12"/>
          </p:nvPr>
        </p:nvSpPr>
        <p:spPr>
          <a:ln/>
        </p:spPr>
        <p:txBody>
          <a:bodyPr/>
          <a:lstStyle>
            <a:lvl1pPr>
              <a:defRPr/>
            </a:lvl1pPr>
          </a:lstStyle>
          <a:p>
            <a:pPr>
              <a:defRPr/>
            </a:pPr>
            <a:fld id="{DCE8AC9A-F5AF-4616-AFDB-AD55FD0DDAB0}" type="slidenum">
              <a:rPr lang="en-GB"/>
              <a:pPr>
                <a:defRPr/>
              </a:pPr>
              <a:t>‹#›</a:t>
            </a:fld>
            <a:endParaRPr lang="en-GB"/>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pPr>
              <a:defRPr/>
            </a:pPr>
            <a:endParaRPr lang="en-GB"/>
          </a:p>
        </p:txBody>
      </p:sp>
      <p:sp>
        <p:nvSpPr>
          <p:cNvPr id="4" name="Rectangle 6"/>
          <p:cNvSpPr>
            <a:spLocks noGrp="1" noChangeArrowheads="1"/>
          </p:cNvSpPr>
          <p:nvPr>
            <p:ph type="ftr" sz="quarter" idx="11"/>
          </p:nvPr>
        </p:nvSpPr>
        <p:spPr>
          <a:ln/>
        </p:spPr>
        <p:txBody>
          <a:bodyPr/>
          <a:lstStyle>
            <a:lvl1pPr>
              <a:defRPr/>
            </a:lvl1pPr>
          </a:lstStyle>
          <a:p>
            <a:pPr>
              <a:defRPr/>
            </a:pPr>
            <a:endParaRPr lang="en-GB"/>
          </a:p>
        </p:txBody>
      </p:sp>
      <p:sp>
        <p:nvSpPr>
          <p:cNvPr id="5" name="Rectangle 7"/>
          <p:cNvSpPr>
            <a:spLocks noGrp="1" noChangeArrowheads="1"/>
          </p:cNvSpPr>
          <p:nvPr>
            <p:ph type="sldNum" sz="quarter" idx="12"/>
          </p:nvPr>
        </p:nvSpPr>
        <p:spPr>
          <a:ln/>
        </p:spPr>
        <p:txBody>
          <a:bodyPr/>
          <a:lstStyle>
            <a:lvl1pPr>
              <a:defRPr/>
            </a:lvl1pPr>
          </a:lstStyle>
          <a:p>
            <a:pPr>
              <a:defRPr/>
            </a:pPr>
            <a:fld id="{473E9A63-8379-4112-AC5E-3745925A03CC}" type="slidenum">
              <a:rPr lang="en-GB"/>
              <a:pPr>
                <a:defRPr/>
              </a:pPr>
              <a:t>‹#›</a:t>
            </a:fld>
            <a:endParaRPr lang="en-GB"/>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GB"/>
          </a:p>
        </p:txBody>
      </p:sp>
      <p:sp>
        <p:nvSpPr>
          <p:cNvPr id="3" name="Rectangle 6"/>
          <p:cNvSpPr>
            <a:spLocks noGrp="1" noChangeArrowheads="1"/>
          </p:cNvSpPr>
          <p:nvPr>
            <p:ph type="ftr" sz="quarter" idx="11"/>
          </p:nvPr>
        </p:nvSpPr>
        <p:spPr>
          <a:ln/>
        </p:spPr>
        <p:txBody>
          <a:bodyPr/>
          <a:lstStyle>
            <a:lvl1pPr>
              <a:defRPr/>
            </a:lvl1pPr>
          </a:lstStyle>
          <a:p>
            <a:pPr>
              <a:defRPr/>
            </a:pPr>
            <a:endParaRPr lang="en-GB"/>
          </a:p>
        </p:txBody>
      </p:sp>
      <p:sp>
        <p:nvSpPr>
          <p:cNvPr id="4" name="Rectangle 7"/>
          <p:cNvSpPr>
            <a:spLocks noGrp="1" noChangeArrowheads="1"/>
          </p:cNvSpPr>
          <p:nvPr>
            <p:ph type="sldNum" sz="quarter" idx="12"/>
          </p:nvPr>
        </p:nvSpPr>
        <p:spPr>
          <a:ln/>
        </p:spPr>
        <p:txBody>
          <a:bodyPr/>
          <a:lstStyle>
            <a:lvl1pPr>
              <a:defRPr/>
            </a:lvl1pPr>
          </a:lstStyle>
          <a:p>
            <a:pPr>
              <a:defRPr/>
            </a:pPr>
            <a:fld id="{0DF31797-BF83-47D0-B7D6-893C118BD805}" type="slidenum">
              <a:rPr lang="en-GB"/>
              <a:pPr>
                <a:defRPr/>
              </a:pPr>
              <a:t>‹#›</a:t>
            </a:fld>
            <a:endParaRPr lang="en-GB"/>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GB"/>
          </a:p>
        </p:txBody>
      </p:sp>
      <p:sp>
        <p:nvSpPr>
          <p:cNvPr id="6" name="Rectangle 6"/>
          <p:cNvSpPr>
            <a:spLocks noGrp="1" noChangeArrowheads="1"/>
          </p:cNvSpPr>
          <p:nvPr>
            <p:ph type="ftr" sz="quarter" idx="11"/>
          </p:nvPr>
        </p:nvSpPr>
        <p:spPr>
          <a:ln/>
        </p:spPr>
        <p:txBody>
          <a:bodyPr/>
          <a:lstStyle>
            <a:lvl1pPr>
              <a:defRPr/>
            </a:lvl1pPr>
          </a:lstStyle>
          <a:p>
            <a:pPr>
              <a:defRPr/>
            </a:pPr>
            <a:endParaRPr lang="en-GB"/>
          </a:p>
        </p:txBody>
      </p:sp>
      <p:sp>
        <p:nvSpPr>
          <p:cNvPr id="7" name="Rectangle 7"/>
          <p:cNvSpPr>
            <a:spLocks noGrp="1" noChangeArrowheads="1"/>
          </p:cNvSpPr>
          <p:nvPr>
            <p:ph type="sldNum" sz="quarter" idx="12"/>
          </p:nvPr>
        </p:nvSpPr>
        <p:spPr>
          <a:ln/>
        </p:spPr>
        <p:txBody>
          <a:bodyPr/>
          <a:lstStyle>
            <a:lvl1pPr>
              <a:defRPr/>
            </a:lvl1pPr>
          </a:lstStyle>
          <a:p>
            <a:pPr>
              <a:defRPr/>
            </a:pPr>
            <a:fld id="{9CA06F10-4FA5-49E3-ABEF-C0A9916C6F4C}" type="slidenum">
              <a:rPr lang="en-GB"/>
              <a:pPr>
                <a:defRPr/>
              </a:pPr>
              <a:t>‹#›</a:t>
            </a:fld>
            <a:endParaRPr lang="en-GB"/>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GB"/>
          </a:p>
        </p:txBody>
      </p:sp>
      <p:sp>
        <p:nvSpPr>
          <p:cNvPr id="6" name="Rectangle 6"/>
          <p:cNvSpPr>
            <a:spLocks noGrp="1" noChangeArrowheads="1"/>
          </p:cNvSpPr>
          <p:nvPr>
            <p:ph type="ftr" sz="quarter" idx="11"/>
          </p:nvPr>
        </p:nvSpPr>
        <p:spPr>
          <a:ln/>
        </p:spPr>
        <p:txBody>
          <a:bodyPr/>
          <a:lstStyle>
            <a:lvl1pPr>
              <a:defRPr/>
            </a:lvl1pPr>
          </a:lstStyle>
          <a:p>
            <a:pPr>
              <a:defRPr/>
            </a:pPr>
            <a:endParaRPr lang="en-GB"/>
          </a:p>
        </p:txBody>
      </p:sp>
      <p:sp>
        <p:nvSpPr>
          <p:cNvPr id="7" name="Rectangle 7"/>
          <p:cNvSpPr>
            <a:spLocks noGrp="1" noChangeArrowheads="1"/>
          </p:cNvSpPr>
          <p:nvPr>
            <p:ph type="sldNum" sz="quarter" idx="12"/>
          </p:nvPr>
        </p:nvSpPr>
        <p:spPr>
          <a:ln/>
        </p:spPr>
        <p:txBody>
          <a:bodyPr/>
          <a:lstStyle>
            <a:lvl1pPr>
              <a:defRPr/>
            </a:lvl1pPr>
          </a:lstStyle>
          <a:p>
            <a:pPr>
              <a:defRPr/>
            </a:pPr>
            <a:fld id="{1B70219F-D191-4BE2-87D7-935E6936E58C}" type="slidenum">
              <a:rPr lang="en-GB"/>
              <a:pPr>
                <a:defRPr/>
              </a:pPr>
              <a:t>‹#›</a:t>
            </a:fld>
            <a:endParaRPr lang="en-GB"/>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9892FCE4-769B-4017-B876-D1C9414E19D0}" type="slidenum">
              <a:rPr lang="en-GB"/>
              <a:pPr>
                <a:defRPr/>
              </a:pPr>
              <a:t>‹#›</a:t>
            </a:fld>
            <a:endParaRPr lang="en-GB"/>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404813"/>
            <a:ext cx="2062162" cy="603726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19113" y="404813"/>
            <a:ext cx="6035675" cy="60372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0524186D-C1C7-4229-AB4D-4C8BCF171FD1}"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pPr>
              <a:defRPr/>
            </a:pPr>
            <a:endParaRPr lang="en-GB"/>
          </a:p>
        </p:txBody>
      </p:sp>
      <p:sp>
        <p:nvSpPr>
          <p:cNvPr id="4" name="Rectangle 6"/>
          <p:cNvSpPr>
            <a:spLocks noGrp="1" noChangeArrowheads="1"/>
          </p:cNvSpPr>
          <p:nvPr>
            <p:ph type="ftr" sz="quarter" idx="11"/>
          </p:nvPr>
        </p:nvSpPr>
        <p:spPr>
          <a:ln/>
        </p:spPr>
        <p:txBody>
          <a:bodyPr/>
          <a:lstStyle>
            <a:lvl1pPr>
              <a:defRPr/>
            </a:lvl1pPr>
          </a:lstStyle>
          <a:p>
            <a:pPr>
              <a:defRPr/>
            </a:pPr>
            <a:endParaRPr lang="en-GB"/>
          </a:p>
        </p:txBody>
      </p:sp>
      <p:sp>
        <p:nvSpPr>
          <p:cNvPr id="5" name="Rectangle 7"/>
          <p:cNvSpPr>
            <a:spLocks noGrp="1" noChangeArrowheads="1"/>
          </p:cNvSpPr>
          <p:nvPr>
            <p:ph type="sldNum" sz="quarter" idx="12"/>
          </p:nvPr>
        </p:nvSpPr>
        <p:spPr>
          <a:ln/>
        </p:spPr>
        <p:txBody>
          <a:bodyPr/>
          <a:lstStyle>
            <a:lvl1pPr>
              <a:defRPr/>
            </a:lvl1pPr>
          </a:lstStyle>
          <a:p>
            <a:pPr>
              <a:defRPr/>
            </a:pPr>
            <a:fld id="{473E9A63-8379-4112-AC5E-3745925A03CC}" type="slidenum">
              <a:rPr lang="en-GB"/>
              <a:pPr>
                <a:defRPr/>
              </a:pPr>
              <a:t>‹#›</a:t>
            </a:fld>
            <a:endParaRPr lang="en-GB"/>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showMasterPhAnim="0" type="title" preserve="1">
  <p:cSld name="1_Title Slide">
    <p:spTree>
      <p:nvGrpSpPr>
        <p:cNvPr id="1" name=""/>
        <p:cNvGrpSpPr/>
        <p:nvPr/>
      </p:nvGrpSpPr>
      <p:grpSpPr>
        <a:xfrm>
          <a:off x="0" y="0"/>
          <a:ext cx="0" cy="0"/>
          <a:chOff x="0" y="0"/>
          <a:chExt cx="0" cy="0"/>
        </a:xfrm>
      </p:grpSpPr>
      <p:pic>
        <p:nvPicPr>
          <p:cNvPr id="4" name="Picture 2" descr="OpenBet Brand PPT presentation8"/>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6147" name="Rectangle 3"/>
          <p:cNvSpPr>
            <a:spLocks noGrp="1" noChangeArrowheads="1"/>
          </p:cNvSpPr>
          <p:nvPr>
            <p:ph type="ctrTitle"/>
          </p:nvPr>
        </p:nvSpPr>
        <p:spPr>
          <a:xfrm>
            <a:off x="544513" y="2463800"/>
            <a:ext cx="7627937" cy="1470025"/>
          </a:xfrm>
        </p:spPr>
        <p:txBody>
          <a:bodyPr/>
          <a:lstStyle>
            <a:lvl1pPr>
              <a:defRPr sz="7200">
                <a:solidFill>
                  <a:srgbClr val="97005E"/>
                </a:solidFill>
              </a:defRPr>
            </a:lvl1pPr>
          </a:lstStyle>
          <a:p>
            <a:r>
              <a:rPr lang="en-GB"/>
              <a:t>Click to edit Master title style</a:t>
            </a:r>
          </a:p>
        </p:txBody>
      </p:sp>
      <p:sp>
        <p:nvSpPr>
          <p:cNvPr id="6148" name="Rectangle 4"/>
          <p:cNvSpPr>
            <a:spLocks noGrp="1" noChangeArrowheads="1"/>
          </p:cNvSpPr>
          <p:nvPr>
            <p:ph type="subTitle" idx="1"/>
          </p:nvPr>
        </p:nvSpPr>
        <p:spPr>
          <a:xfrm>
            <a:off x="552450" y="6021388"/>
            <a:ext cx="6400800" cy="792162"/>
          </a:xfrm>
        </p:spPr>
        <p:txBody>
          <a:bodyPr/>
          <a:lstStyle>
            <a:lvl1pPr marL="0" indent="0">
              <a:buFontTx/>
              <a:buNone/>
              <a:defRPr>
                <a:solidFill>
                  <a:schemeClr val="bg1"/>
                </a:solidFill>
              </a:defRPr>
            </a:lvl1pPr>
          </a:lstStyle>
          <a:p>
            <a:r>
              <a:rPr lang="en-GB"/>
              <a:t>Click to edit Master subtitle style</a:t>
            </a:r>
          </a:p>
        </p:txBody>
      </p:sp>
      <p:sp>
        <p:nvSpPr>
          <p:cNvPr id="5" name="Rectangle 5"/>
          <p:cNvSpPr>
            <a:spLocks noGrp="1" noChangeArrowheads="1"/>
          </p:cNvSpPr>
          <p:nvPr>
            <p:ph type="dt" sz="half" idx="10"/>
          </p:nvPr>
        </p:nvSpPr>
        <p:spPr>
          <a:xfrm>
            <a:off x="457200" y="6245225"/>
            <a:ext cx="2133600" cy="476250"/>
          </a:xfrm>
        </p:spPr>
        <p:txBody>
          <a:bodyPr/>
          <a:lstStyle>
            <a:lvl1pPr>
              <a:defRPr>
                <a:solidFill>
                  <a:schemeClr val="tx1"/>
                </a:solidFill>
              </a:defRPr>
            </a:lvl1pPr>
          </a:lstStyle>
          <a:p>
            <a:pPr>
              <a:defRPr/>
            </a:pPr>
            <a:endParaRPr lang="en-GB">
              <a:solidFill>
                <a:srgbClr val="000000"/>
              </a:solidFill>
            </a:endParaRPr>
          </a:p>
        </p:txBody>
      </p:sp>
      <p:sp>
        <p:nvSpPr>
          <p:cNvPr id="6" name="Rectangle 6"/>
          <p:cNvSpPr>
            <a:spLocks noGrp="1" noChangeArrowheads="1"/>
          </p:cNvSpPr>
          <p:nvPr>
            <p:ph type="ftr" sz="quarter" idx="11"/>
          </p:nvPr>
        </p:nvSpPr>
        <p:spPr>
          <a:xfrm>
            <a:off x="3124200" y="6245225"/>
            <a:ext cx="2895600" cy="476250"/>
          </a:xfrm>
        </p:spPr>
        <p:txBody>
          <a:bodyPr/>
          <a:lstStyle>
            <a:lvl1pPr>
              <a:defRPr>
                <a:solidFill>
                  <a:schemeClr val="tx1"/>
                </a:solidFill>
              </a:defRPr>
            </a:lvl1pPr>
          </a:lstStyle>
          <a:p>
            <a:pPr>
              <a:defRPr/>
            </a:pPr>
            <a:endParaRPr lang="en-GB">
              <a:solidFill>
                <a:srgbClr val="000000"/>
              </a:solidFill>
            </a:endParaRPr>
          </a:p>
        </p:txBody>
      </p:sp>
      <p:sp>
        <p:nvSpPr>
          <p:cNvPr id="7" name="Rectangle 7"/>
          <p:cNvSpPr>
            <a:spLocks noGrp="1" noChangeArrowheads="1"/>
          </p:cNvSpPr>
          <p:nvPr>
            <p:ph type="sldNum" sz="quarter" idx="12"/>
          </p:nvPr>
        </p:nvSpPr>
        <p:spPr>
          <a:xfrm>
            <a:off x="6553200" y="6245225"/>
            <a:ext cx="2133600" cy="476250"/>
          </a:xfrm>
        </p:spPr>
        <p:txBody>
          <a:bodyPr/>
          <a:lstStyle>
            <a:lvl1pPr>
              <a:defRPr>
                <a:solidFill>
                  <a:schemeClr val="tx1"/>
                </a:solidFill>
              </a:defRPr>
            </a:lvl1pPr>
          </a:lstStyle>
          <a:p>
            <a:pPr>
              <a:defRPr/>
            </a:pPr>
            <a:fld id="{A4CAFDCB-2BF8-48AC-9274-6B0BFC6639F0}" type="slidenum">
              <a:rPr lang="en-GB">
                <a:solidFill>
                  <a:srgbClr val="000000"/>
                </a:solidFill>
              </a:rPr>
              <a:pPr>
                <a:defRPr/>
              </a:pPr>
              <a:t>‹#›</a:t>
            </a:fld>
            <a:endParaRPr lang="en-GB">
              <a:solidFill>
                <a:srgbClr val="000000"/>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pic>
        <p:nvPicPr>
          <p:cNvPr id="4" name="Picture 2" descr="OpenBet Brand PPT presentation8"/>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Rectangle 4"/>
          <p:cNvSpPr>
            <a:spLocks noChangeArrowheads="1"/>
          </p:cNvSpPr>
          <p:nvPr/>
        </p:nvSpPr>
        <p:spPr bwMode="auto">
          <a:xfrm>
            <a:off x="7458075" y="336550"/>
            <a:ext cx="1558925" cy="1314450"/>
          </a:xfrm>
          <a:prstGeom prst="rect">
            <a:avLst/>
          </a:prstGeom>
          <a:solidFill>
            <a:schemeClr val="bg1"/>
          </a:solidFill>
          <a:ln w="9525">
            <a:noFill/>
            <a:miter lim="800000"/>
            <a:headEnd/>
            <a:tailEnd/>
          </a:ln>
          <a:effectLst/>
        </p:spPr>
        <p:txBody>
          <a:bodyPr wrap="none" anchor="ctr"/>
          <a:lstStyle/>
          <a:p>
            <a:pPr>
              <a:defRPr/>
            </a:pPr>
            <a:endParaRPr lang="en-GB">
              <a:solidFill>
                <a:srgbClr val="000000"/>
              </a:solidFill>
            </a:endParaRPr>
          </a:p>
        </p:txBody>
      </p:sp>
      <p:pic>
        <p:nvPicPr>
          <p:cNvPr id="6" name="Picture 10" descr="OBRetail_logo"/>
          <p:cNvPicPr>
            <a:picLocks noChangeAspect="1" noChangeArrowheads="1"/>
          </p:cNvPicPr>
          <p:nvPr/>
        </p:nvPicPr>
        <p:blipFill>
          <a:blip r:embed="rId3" cstate="print"/>
          <a:srcRect/>
          <a:stretch>
            <a:fillRect/>
          </a:stretch>
        </p:blipFill>
        <p:spPr bwMode="auto">
          <a:xfrm>
            <a:off x="7167563" y="374650"/>
            <a:ext cx="1776412" cy="1236663"/>
          </a:xfrm>
          <a:prstGeom prst="rect">
            <a:avLst/>
          </a:prstGeom>
          <a:noFill/>
          <a:ln w="9525">
            <a:noFill/>
            <a:miter lim="800000"/>
            <a:headEnd/>
            <a:tailEnd/>
          </a:ln>
        </p:spPr>
      </p:pic>
      <p:sp>
        <p:nvSpPr>
          <p:cNvPr id="6147" name="Rectangle 3"/>
          <p:cNvSpPr>
            <a:spLocks noGrp="1" noChangeArrowheads="1"/>
          </p:cNvSpPr>
          <p:nvPr>
            <p:ph type="ctrTitle"/>
          </p:nvPr>
        </p:nvSpPr>
        <p:spPr>
          <a:xfrm>
            <a:off x="544513" y="2463800"/>
            <a:ext cx="7627937" cy="1470025"/>
          </a:xfrm>
        </p:spPr>
        <p:txBody>
          <a:bodyPr/>
          <a:lstStyle>
            <a:lvl1pPr>
              <a:defRPr sz="7200">
                <a:solidFill>
                  <a:srgbClr val="69D0ED"/>
                </a:solidFill>
              </a:defRPr>
            </a:lvl1pPr>
          </a:lstStyle>
          <a:p>
            <a:r>
              <a:rPr lang="en-GB"/>
              <a:t>Click to edit Master title style</a:t>
            </a:r>
          </a:p>
        </p:txBody>
      </p:sp>
      <p:sp>
        <p:nvSpPr>
          <p:cNvPr id="6148" name="Rectangle 4"/>
          <p:cNvSpPr>
            <a:spLocks noGrp="1" noChangeArrowheads="1"/>
          </p:cNvSpPr>
          <p:nvPr>
            <p:ph type="subTitle" idx="1"/>
          </p:nvPr>
        </p:nvSpPr>
        <p:spPr>
          <a:xfrm>
            <a:off x="552450" y="6021388"/>
            <a:ext cx="6400800" cy="792162"/>
          </a:xfrm>
        </p:spPr>
        <p:txBody>
          <a:bodyPr/>
          <a:lstStyle>
            <a:lvl1pPr marL="0" indent="0">
              <a:buFontTx/>
              <a:buNone/>
              <a:defRPr>
                <a:solidFill>
                  <a:schemeClr val="bg1"/>
                </a:solidFill>
              </a:defRPr>
            </a:lvl1pPr>
          </a:lstStyle>
          <a:p>
            <a:r>
              <a:rPr lang="en-GB"/>
              <a:t>Click to edit Master subtitle style</a:t>
            </a:r>
          </a:p>
        </p:txBody>
      </p:sp>
      <p:sp>
        <p:nvSpPr>
          <p:cNvPr id="7" name="Rectangle 5"/>
          <p:cNvSpPr>
            <a:spLocks noGrp="1" noChangeArrowheads="1"/>
          </p:cNvSpPr>
          <p:nvPr>
            <p:ph type="dt" sz="half" idx="10"/>
          </p:nvPr>
        </p:nvSpPr>
        <p:spPr>
          <a:xfrm>
            <a:off x="457200" y="6245225"/>
            <a:ext cx="2133600" cy="476250"/>
          </a:xfrm>
        </p:spPr>
        <p:txBody>
          <a:bodyPr/>
          <a:lstStyle>
            <a:lvl1pPr>
              <a:defRPr>
                <a:solidFill>
                  <a:schemeClr val="tx1"/>
                </a:solidFill>
              </a:defRPr>
            </a:lvl1pPr>
          </a:lstStyle>
          <a:p>
            <a:pPr>
              <a:defRPr/>
            </a:pPr>
            <a:endParaRPr lang="en-GB">
              <a:solidFill>
                <a:srgbClr val="000000"/>
              </a:solidFill>
            </a:endParaRPr>
          </a:p>
        </p:txBody>
      </p:sp>
      <p:sp>
        <p:nvSpPr>
          <p:cNvPr id="8" name="Rectangle 6"/>
          <p:cNvSpPr>
            <a:spLocks noGrp="1" noChangeArrowheads="1"/>
          </p:cNvSpPr>
          <p:nvPr>
            <p:ph type="ftr" sz="quarter" idx="11"/>
          </p:nvPr>
        </p:nvSpPr>
        <p:spPr>
          <a:xfrm>
            <a:off x="3124200" y="6245225"/>
            <a:ext cx="2895600" cy="476250"/>
          </a:xfrm>
        </p:spPr>
        <p:txBody>
          <a:bodyPr/>
          <a:lstStyle>
            <a:lvl1pPr>
              <a:defRPr>
                <a:solidFill>
                  <a:schemeClr val="tx1"/>
                </a:solidFill>
              </a:defRPr>
            </a:lvl1pPr>
          </a:lstStyle>
          <a:p>
            <a:pPr>
              <a:defRPr/>
            </a:pPr>
            <a:endParaRPr lang="en-GB">
              <a:solidFill>
                <a:srgbClr val="000000"/>
              </a:solidFill>
            </a:endParaRPr>
          </a:p>
        </p:txBody>
      </p:sp>
      <p:sp>
        <p:nvSpPr>
          <p:cNvPr id="9" name="Rectangle 7"/>
          <p:cNvSpPr>
            <a:spLocks noGrp="1" noChangeArrowheads="1"/>
          </p:cNvSpPr>
          <p:nvPr>
            <p:ph type="sldNum" sz="quarter" idx="12"/>
          </p:nvPr>
        </p:nvSpPr>
        <p:spPr>
          <a:xfrm>
            <a:off x="6553200" y="6245225"/>
            <a:ext cx="2133600" cy="476250"/>
          </a:xfrm>
        </p:spPr>
        <p:txBody>
          <a:bodyPr/>
          <a:lstStyle>
            <a:lvl1pPr>
              <a:defRPr>
                <a:solidFill>
                  <a:schemeClr val="tx1"/>
                </a:solidFill>
              </a:defRPr>
            </a:lvl1pPr>
          </a:lstStyle>
          <a:p>
            <a:pPr>
              <a:defRPr/>
            </a:pPr>
            <a:fld id="{326C2DEB-2456-4549-9A5A-19F5B4CF4C40}" type="slidenum">
              <a:rPr lang="en-GB">
                <a:solidFill>
                  <a:srgbClr val="000000"/>
                </a:solidFill>
              </a:rPr>
              <a:pPr>
                <a:defRPr/>
              </a:pPr>
              <a:t>‹#›</a:t>
            </a:fld>
            <a:endParaRPr lang="en-GB">
              <a:solidFill>
                <a:srgbClr val="000000"/>
              </a:solidFill>
            </a:endParaRPr>
          </a:p>
        </p:txBody>
      </p:sp>
      <p:pic>
        <p:nvPicPr>
          <p:cNvPr id="10" name="Picture 9" descr="OB OBR copy.gif"/>
          <p:cNvPicPr>
            <a:picLocks noChangeAspect="1"/>
          </p:cNvPicPr>
          <p:nvPr userDrawn="1"/>
        </p:nvPicPr>
        <p:blipFill>
          <a:blip r:embed="rId4" cstate="print"/>
          <a:stretch>
            <a:fillRect/>
          </a:stretch>
        </p:blipFill>
        <p:spPr>
          <a:xfrm>
            <a:off x="-36001" y="36000"/>
            <a:ext cx="9209619" cy="6912000"/>
          </a:xfrm>
          <a:prstGeom prst="rect">
            <a:avLst/>
          </a:prstGeom>
          <a:ln>
            <a:noFill/>
          </a:ln>
        </p:spPr>
      </p:pic>
    </p:spTree>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GB">
              <a:solidFill>
                <a:srgbClr val="80808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solidFill>
                <a:srgbClr val="80808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C65D1F90-2C49-4708-90D9-F98321D5D004}" type="slidenum">
              <a:rPr lang="en-GB">
                <a:solidFill>
                  <a:srgbClr val="808080"/>
                </a:solidFill>
              </a:rPr>
              <a:pPr>
                <a:defRPr/>
              </a:pPr>
              <a:t>‹#›</a:t>
            </a:fld>
            <a:endParaRPr lang="en-GB">
              <a:solidFill>
                <a:srgbClr val="808080"/>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GB">
              <a:solidFill>
                <a:srgbClr val="80808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solidFill>
                <a:srgbClr val="80808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4D5F19B2-8DFF-4516-BEE7-FF68D111DC01}" type="slidenum">
              <a:rPr lang="en-GB">
                <a:solidFill>
                  <a:srgbClr val="808080"/>
                </a:solidFill>
              </a:rPr>
              <a:pPr>
                <a:defRPr/>
              </a:pPr>
              <a:t>‹#›</a:t>
            </a:fld>
            <a:endParaRPr lang="en-GB">
              <a:solidFill>
                <a:srgbClr val="808080"/>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17525" y="191611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08525" y="191611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endParaRPr lang="en-GB">
              <a:solidFill>
                <a:srgbClr val="80808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GB">
              <a:solidFill>
                <a:srgbClr val="80808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56867F79-4399-4E8F-96A6-802D8BCC8779}" type="slidenum">
              <a:rPr lang="en-GB">
                <a:solidFill>
                  <a:srgbClr val="808080"/>
                </a:solidFill>
              </a:rPr>
              <a:pPr>
                <a:defRPr/>
              </a:pPr>
              <a:t>‹#›</a:t>
            </a:fld>
            <a:endParaRPr lang="en-GB">
              <a:solidFill>
                <a:srgbClr val="808080"/>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endParaRPr lang="en-GB">
              <a:solidFill>
                <a:srgbClr val="808080"/>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GB">
              <a:solidFill>
                <a:srgbClr val="808080"/>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DB47666A-291E-4171-B04E-F12B17AA226B}" type="slidenum">
              <a:rPr lang="en-GB">
                <a:solidFill>
                  <a:srgbClr val="808080"/>
                </a:solidFill>
              </a:rPr>
              <a:pPr>
                <a:defRPr/>
              </a:pPr>
              <a:t>‹#›</a:t>
            </a:fld>
            <a:endParaRPr lang="en-GB">
              <a:solidFill>
                <a:srgbClr val="808080"/>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pPr>
              <a:defRPr/>
            </a:pPr>
            <a:endParaRPr lang="en-GB">
              <a:solidFill>
                <a:srgbClr val="808080"/>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GB">
              <a:solidFill>
                <a:srgbClr val="808080"/>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D769C87F-0FBD-4A91-9C84-949DA5A199A1}" type="slidenum">
              <a:rPr lang="en-GB">
                <a:solidFill>
                  <a:srgbClr val="808080"/>
                </a:solidFill>
              </a:rPr>
              <a:pPr>
                <a:defRPr/>
              </a:pPr>
              <a:t>‹#›</a:t>
            </a:fld>
            <a:endParaRPr lang="en-GB">
              <a:solidFill>
                <a:srgbClr val="808080"/>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GB">
              <a:solidFill>
                <a:srgbClr val="808080"/>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GB">
              <a:solidFill>
                <a:srgbClr val="808080"/>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2CA1974B-F52D-4CA0-8EAA-9FD67099B531}" type="slidenum">
              <a:rPr lang="en-GB">
                <a:solidFill>
                  <a:srgbClr val="808080"/>
                </a:solidFill>
              </a:rPr>
              <a:pPr>
                <a:defRPr/>
              </a:pPr>
              <a:t>‹#›</a:t>
            </a:fld>
            <a:endParaRPr lang="en-GB">
              <a:solidFill>
                <a:srgbClr val="808080"/>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GB">
              <a:solidFill>
                <a:srgbClr val="80808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GB">
              <a:solidFill>
                <a:srgbClr val="80808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9E6AA085-23E2-42C0-B9FE-4019649E83D5}" type="slidenum">
              <a:rPr lang="en-GB">
                <a:solidFill>
                  <a:srgbClr val="808080"/>
                </a:solidFill>
              </a:rPr>
              <a:pPr>
                <a:defRPr/>
              </a:pPr>
              <a:t>‹#›</a:t>
            </a:fld>
            <a:endParaRPr lang="en-GB">
              <a:solidFill>
                <a:srgbClr val="808080"/>
              </a:solidFil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GB">
              <a:solidFill>
                <a:srgbClr val="80808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GB">
              <a:solidFill>
                <a:srgbClr val="80808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D3222BFD-EE39-4BA8-BAEE-293B7A0D62A9}" type="slidenum">
              <a:rPr lang="en-GB">
                <a:solidFill>
                  <a:srgbClr val="808080"/>
                </a:solidFill>
              </a:rPr>
              <a:pPr>
                <a:defRPr/>
              </a:pPr>
              <a:t>‹#›</a:t>
            </a:fld>
            <a:endParaRPr lang="en-GB">
              <a:solidFill>
                <a:srgbClr val="80808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GB"/>
          </a:p>
        </p:txBody>
      </p:sp>
      <p:sp>
        <p:nvSpPr>
          <p:cNvPr id="3" name="Rectangle 6"/>
          <p:cNvSpPr>
            <a:spLocks noGrp="1" noChangeArrowheads="1"/>
          </p:cNvSpPr>
          <p:nvPr>
            <p:ph type="ftr" sz="quarter" idx="11"/>
          </p:nvPr>
        </p:nvSpPr>
        <p:spPr>
          <a:ln/>
        </p:spPr>
        <p:txBody>
          <a:bodyPr/>
          <a:lstStyle>
            <a:lvl1pPr>
              <a:defRPr/>
            </a:lvl1pPr>
          </a:lstStyle>
          <a:p>
            <a:pPr>
              <a:defRPr/>
            </a:pPr>
            <a:endParaRPr lang="en-GB"/>
          </a:p>
        </p:txBody>
      </p:sp>
      <p:sp>
        <p:nvSpPr>
          <p:cNvPr id="4" name="Rectangle 7"/>
          <p:cNvSpPr>
            <a:spLocks noGrp="1" noChangeArrowheads="1"/>
          </p:cNvSpPr>
          <p:nvPr>
            <p:ph type="sldNum" sz="quarter" idx="12"/>
          </p:nvPr>
        </p:nvSpPr>
        <p:spPr>
          <a:ln/>
        </p:spPr>
        <p:txBody>
          <a:bodyPr/>
          <a:lstStyle>
            <a:lvl1pPr>
              <a:defRPr/>
            </a:lvl1pPr>
          </a:lstStyle>
          <a:p>
            <a:pPr>
              <a:defRPr/>
            </a:pPr>
            <a:fld id="{0DF31797-BF83-47D0-B7D6-893C118BD805}" type="slidenum">
              <a:rPr lang="en-GB"/>
              <a:pPr>
                <a:defRPr/>
              </a:pPr>
              <a:t>‹#›</a:t>
            </a:fld>
            <a:endParaRPr lang="en-GB"/>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GB">
              <a:solidFill>
                <a:srgbClr val="80808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solidFill>
                <a:srgbClr val="80808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A2A0FC67-3A35-4369-BFD7-3628D10306EE}" type="slidenum">
              <a:rPr lang="en-GB">
                <a:solidFill>
                  <a:srgbClr val="808080"/>
                </a:solidFill>
              </a:rPr>
              <a:pPr>
                <a:defRPr/>
              </a:pPr>
              <a:t>‹#›</a:t>
            </a:fld>
            <a:endParaRPr lang="en-GB">
              <a:solidFill>
                <a:srgbClr val="808080"/>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404813"/>
            <a:ext cx="2062162" cy="603726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17525" y="404813"/>
            <a:ext cx="6037263" cy="60372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GB">
              <a:solidFill>
                <a:srgbClr val="80808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solidFill>
                <a:srgbClr val="80808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397C5694-5776-421F-B0C7-492C3489F2E9}" type="slidenum">
              <a:rPr lang="en-GB">
                <a:solidFill>
                  <a:srgbClr val="808080"/>
                </a:solidFill>
              </a:rPr>
              <a:pPr>
                <a:defRPr/>
              </a:pPr>
              <a:t>‹#›</a:t>
            </a:fld>
            <a:endParaRPr lang="en-GB">
              <a:solidFill>
                <a:srgbClr val="808080"/>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39750" y="404813"/>
            <a:ext cx="82296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517525" y="1916113"/>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708525" y="1916113"/>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endParaRPr lang="en-GB">
              <a:solidFill>
                <a:srgbClr val="80808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GB">
              <a:solidFill>
                <a:srgbClr val="80808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41DA4087-7348-4277-9851-C9ECE205921B}" type="slidenum">
              <a:rPr lang="en-GB">
                <a:solidFill>
                  <a:srgbClr val="808080"/>
                </a:solidFill>
              </a:rPr>
              <a:pPr>
                <a:defRPr/>
              </a:pPr>
              <a:t>‹#›</a:t>
            </a:fld>
            <a:endParaRPr lang="en-GB">
              <a:solidFill>
                <a:srgbClr val="808080"/>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CB69283E-7692-48EA-9C51-FA2D83EFAD38}" type="slidenum">
              <a:rPr lang="en-GB"/>
              <a:pPr>
                <a:defRPr/>
              </a:pPr>
              <a:t>‹#›</a:t>
            </a:fld>
            <a:endParaRPr lang="en-GB"/>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EF6FCA60-C217-4AF9-8567-2829CDEC48A5}" type="slidenum">
              <a:rPr lang="en-GB"/>
              <a:pPr>
                <a:defRPr/>
              </a:pPr>
              <a:t>‹#›</a:t>
            </a:fld>
            <a:endParaRPr lang="en-GB"/>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66D0BCE1-8768-4521-A8C3-0FA88B01F9A5}" type="slidenum">
              <a:rPr lang="en-GB"/>
              <a:pPr>
                <a:defRPr/>
              </a:pPr>
              <a:t>‹#›</a:t>
            </a:fld>
            <a:endParaRPr lang="en-GB"/>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19113" y="191611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10113" y="191611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endParaRPr lang="en-GB"/>
          </a:p>
        </p:txBody>
      </p:sp>
      <p:sp>
        <p:nvSpPr>
          <p:cNvPr id="6" name="Rectangle 6"/>
          <p:cNvSpPr>
            <a:spLocks noGrp="1" noChangeArrowheads="1"/>
          </p:cNvSpPr>
          <p:nvPr>
            <p:ph type="ftr" sz="quarter" idx="11"/>
          </p:nvPr>
        </p:nvSpPr>
        <p:spPr>
          <a:ln/>
        </p:spPr>
        <p:txBody>
          <a:bodyPr/>
          <a:lstStyle>
            <a:lvl1pPr>
              <a:defRPr/>
            </a:lvl1pPr>
          </a:lstStyle>
          <a:p>
            <a:pPr>
              <a:defRPr/>
            </a:pPr>
            <a:endParaRPr lang="en-GB"/>
          </a:p>
        </p:txBody>
      </p:sp>
      <p:sp>
        <p:nvSpPr>
          <p:cNvPr id="7" name="Rectangle 7"/>
          <p:cNvSpPr>
            <a:spLocks noGrp="1" noChangeArrowheads="1"/>
          </p:cNvSpPr>
          <p:nvPr>
            <p:ph type="sldNum" sz="quarter" idx="12"/>
          </p:nvPr>
        </p:nvSpPr>
        <p:spPr>
          <a:ln/>
        </p:spPr>
        <p:txBody>
          <a:bodyPr/>
          <a:lstStyle>
            <a:lvl1pPr>
              <a:defRPr/>
            </a:lvl1pPr>
          </a:lstStyle>
          <a:p>
            <a:pPr>
              <a:defRPr/>
            </a:pPr>
            <a:fld id="{D3C401AF-377C-46B5-B83A-B5F5B3C8A366}" type="slidenum">
              <a:rPr lang="en-GB"/>
              <a:pPr>
                <a:defRPr/>
              </a:pPr>
              <a:t>‹#›</a:t>
            </a:fld>
            <a:endParaRPr lang="en-GB"/>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endParaRPr lang="en-GB"/>
          </a:p>
        </p:txBody>
      </p:sp>
      <p:sp>
        <p:nvSpPr>
          <p:cNvPr id="8" name="Rectangle 6"/>
          <p:cNvSpPr>
            <a:spLocks noGrp="1" noChangeArrowheads="1"/>
          </p:cNvSpPr>
          <p:nvPr>
            <p:ph type="ftr" sz="quarter" idx="11"/>
          </p:nvPr>
        </p:nvSpPr>
        <p:spPr>
          <a:ln/>
        </p:spPr>
        <p:txBody>
          <a:bodyPr/>
          <a:lstStyle>
            <a:lvl1pPr>
              <a:defRPr/>
            </a:lvl1pPr>
          </a:lstStyle>
          <a:p>
            <a:pPr>
              <a:defRPr/>
            </a:pPr>
            <a:endParaRPr lang="en-GB"/>
          </a:p>
        </p:txBody>
      </p:sp>
      <p:sp>
        <p:nvSpPr>
          <p:cNvPr id="9" name="Rectangle 7"/>
          <p:cNvSpPr>
            <a:spLocks noGrp="1" noChangeArrowheads="1"/>
          </p:cNvSpPr>
          <p:nvPr>
            <p:ph type="sldNum" sz="quarter" idx="12"/>
          </p:nvPr>
        </p:nvSpPr>
        <p:spPr>
          <a:ln/>
        </p:spPr>
        <p:txBody>
          <a:bodyPr/>
          <a:lstStyle>
            <a:lvl1pPr>
              <a:defRPr/>
            </a:lvl1pPr>
          </a:lstStyle>
          <a:p>
            <a:pPr>
              <a:defRPr/>
            </a:pPr>
            <a:fld id="{DCE8AC9A-F5AF-4616-AFDB-AD55FD0DDAB0}" type="slidenum">
              <a:rPr lang="en-GB"/>
              <a:pPr>
                <a:defRPr/>
              </a:pPr>
              <a:t>‹#›</a:t>
            </a:fld>
            <a:endParaRPr lang="en-GB"/>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pPr>
              <a:defRPr/>
            </a:pPr>
            <a:endParaRPr lang="en-GB"/>
          </a:p>
        </p:txBody>
      </p:sp>
      <p:sp>
        <p:nvSpPr>
          <p:cNvPr id="4" name="Rectangle 6"/>
          <p:cNvSpPr>
            <a:spLocks noGrp="1" noChangeArrowheads="1"/>
          </p:cNvSpPr>
          <p:nvPr>
            <p:ph type="ftr" sz="quarter" idx="11"/>
          </p:nvPr>
        </p:nvSpPr>
        <p:spPr>
          <a:ln/>
        </p:spPr>
        <p:txBody>
          <a:bodyPr/>
          <a:lstStyle>
            <a:lvl1pPr>
              <a:defRPr/>
            </a:lvl1pPr>
          </a:lstStyle>
          <a:p>
            <a:pPr>
              <a:defRPr/>
            </a:pPr>
            <a:endParaRPr lang="en-GB"/>
          </a:p>
        </p:txBody>
      </p:sp>
      <p:sp>
        <p:nvSpPr>
          <p:cNvPr id="5" name="Rectangle 7"/>
          <p:cNvSpPr>
            <a:spLocks noGrp="1" noChangeArrowheads="1"/>
          </p:cNvSpPr>
          <p:nvPr>
            <p:ph type="sldNum" sz="quarter" idx="12"/>
          </p:nvPr>
        </p:nvSpPr>
        <p:spPr>
          <a:ln/>
        </p:spPr>
        <p:txBody>
          <a:bodyPr/>
          <a:lstStyle>
            <a:lvl1pPr>
              <a:defRPr/>
            </a:lvl1pPr>
          </a:lstStyle>
          <a:p>
            <a:pPr>
              <a:defRPr/>
            </a:pPr>
            <a:fld id="{473E9A63-8379-4112-AC5E-3745925A03CC}" type="slidenum">
              <a:rPr lang="en-GB"/>
              <a:pPr>
                <a:defRPr/>
              </a:pPr>
              <a:t>‹#›</a:t>
            </a:fld>
            <a:endParaRPr lang="en-GB"/>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GB"/>
          </a:p>
        </p:txBody>
      </p:sp>
      <p:sp>
        <p:nvSpPr>
          <p:cNvPr id="3" name="Rectangle 6"/>
          <p:cNvSpPr>
            <a:spLocks noGrp="1" noChangeArrowheads="1"/>
          </p:cNvSpPr>
          <p:nvPr>
            <p:ph type="ftr" sz="quarter" idx="11"/>
          </p:nvPr>
        </p:nvSpPr>
        <p:spPr>
          <a:ln/>
        </p:spPr>
        <p:txBody>
          <a:bodyPr/>
          <a:lstStyle>
            <a:lvl1pPr>
              <a:defRPr/>
            </a:lvl1pPr>
          </a:lstStyle>
          <a:p>
            <a:pPr>
              <a:defRPr/>
            </a:pPr>
            <a:endParaRPr lang="en-GB"/>
          </a:p>
        </p:txBody>
      </p:sp>
      <p:sp>
        <p:nvSpPr>
          <p:cNvPr id="4" name="Rectangle 7"/>
          <p:cNvSpPr>
            <a:spLocks noGrp="1" noChangeArrowheads="1"/>
          </p:cNvSpPr>
          <p:nvPr>
            <p:ph type="sldNum" sz="quarter" idx="12"/>
          </p:nvPr>
        </p:nvSpPr>
        <p:spPr>
          <a:ln/>
        </p:spPr>
        <p:txBody>
          <a:bodyPr/>
          <a:lstStyle>
            <a:lvl1pPr>
              <a:defRPr/>
            </a:lvl1pPr>
          </a:lstStyle>
          <a:p>
            <a:pPr>
              <a:defRPr/>
            </a:pPr>
            <a:fld id="{0DF31797-BF83-47D0-B7D6-893C118BD805}"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GB"/>
          </a:p>
        </p:txBody>
      </p:sp>
      <p:sp>
        <p:nvSpPr>
          <p:cNvPr id="6" name="Rectangle 6"/>
          <p:cNvSpPr>
            <a:spLocks noGrp="1" noChangeArrowheads="1"/>
          </p:cNvSpPr>
          <p:nvPr>
            <p:ph type="ftr" sz="quarter" idx="11"/>
          </p:nvPr>
        </p:nvSpPr>
        <p:spPr>
          <a:ln/>
        </p:spPr>
        <p:txBody>
          <a:bodyPr/>
          <a:lstStyle>
            <a:lvl1pPr>
              <a:defRPr/>
            </a:lvl1pPr>
          </a:lstStyle>
          <a:p>
            <a:pPr>
              <a:defRPr/>
            </a:pPr>
            <a:endParaRPr lang="en-GB"/>
          </a:p>
        </p:txBody>
      </p:sp>
      <p:sp>
        <p:nvSpPr>
          <p:cNvPr id="7" name="Rectangle 7"/>
          <p:cNvSpPr>
            <a:spLocks noGrp="1" noChangeArrowheads="1"/>
          </p:cNvSpPr>
          <p:nvPr>
            <p:ph type="sldNum" sz="quarter" idx="12"/>
          </p:nvPr>
        </p:nvSpPr>
        <p:spPr>
          <a:ln/>
        </p:spPr>
        <p:txBody>
          <a:bodyPr/>
          <a:lstStyle>
            <a:lvl1pPr>
              <a:defRPr/>
            </a:lvl1pPr>
          </a:lstStyle>
          <a:p>
            <a:pPr>
              <a:defRPr/>
            </a:pPr>
            <a:fld id="{9CA06F10-4FA5-49E3-ABEF-C0A9916C6F4C}" type="slidenum">
              <a:rPr lang="en-GB"/>
              <a:pPr>
                <a:defRPr/>
              </a:pPr>
              <a:t>‹#›</a:t>
            </a:fld>
            <a:endParaRPr lang="en-GB"/>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GB"/>
          </a:p>
        </p:txBody>
      </p:sp>
      <p:sp>
        <p:nvSpPr>
          <p:cNvPr id="6" name="Rectangle 6"/>
          <p:cNvSpPr>
            <a:spLocks noGrp="1" noChangeArrowheads="1"/>
          </p:cNvSpPr>
          <p:nvPr>
            <p:ph type="ftr" sz="quarter" idx="11"/>
          </p:nvPr>
        </p:nvSpPr>
        <p:spPr>
          <a:ln/>
        </p:spPr>
        <p:txBody>
          <a:bodyPr/>
          <a:lstStyle>
            <a:lvl1pPr>
              <a:defRPr/>
            </a:lvl1pPr>
          </a:lstStyle>
          <a:p>
            <a:pPr>
              <a:defRPr/>
            </a:pPr>
            <a:endParaRPr lang="en-GB"/>
          </a:p>
        </p:txBody>
      </p:sp>
      <p:sp>
        <p:nvSpPr>
          <p:cNvPr id="7" name="Rectangle 7"/>
          <p:cNvSpPr>
            <a:spLocks noGrp="1" noChangeArrowheads="1"/>
          </p:cNvSpPr>
          <p:nvPr>
            <p:ph type="sldNum" sz="quarter" idx="12"/>
          </p:nvPr>
        </p:nvSpPr>
        <p:spPr>
          <a:ln/>
        </p:spPr>
        <p:txBody>
          <a:bodyPr/>
          <a:lstStyle>
            <a:lvl1pPr>
              <a:defRPr/>
            </a:lvl1pPr>
          </a:lstStyle>
          <a:p>
            <a:pPr>
              <a:defRPr/>
            </a:pPr>
            <a:fld id="{9CA06F10-4FA5-49E3-ABEF-C0A9916C6F4C}" type="slidenum">
              <a:rPr lang="en-GB"/>
              <a:pPr>
                <a:defRPr/>
              </a:pPr>
              <a:t>‹#›</a:t>
            </a:fld>
            <a:endParaRPr lang="en-GB"/>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GB"/>
          </a:p>
        </p:txBody>
      </p:sp>
      <p:sp>
        <p:nvSpPr>
          <p:cNvPr id="6" name="Rectangle 6"/>
          <p:cNvSpPr>
            <a:spLocks noGrp="1" noChangeArrowheads="1"/>
          </p:cNvSpPr>
          <p:nvPr>
            <p:ph type="ftr" sz="quarter" idx="11"/>
          </p:nvPr>
        </p:nvSpPr>
        <p:spPr>
          <a:ln/>
        </p:spPr>
        <p:txBody>
          <a:bodyPr/>
          <a:lstStyle>
            <a:lvl1pPr>
              <a:defRPr/>
            </a:lvl1pPr>
          </a:lstStyle>
          <a:p>
            <a:pPr>
              <a:defRPr/>
            </a:pPr>
            <a:endParaRPr lang="en-GB"/>
          </a:p>
        </p:txBody>
      </p:sp>
      <p:sp>
        <p:nvSpPr>
          <p:cNvPr id="7" name="Rectangle 7"/>
          <p:cNvSpPr>
            <a:spLocks noGrp="1" noChangeArrowheads="1"/>
          </p:cNvSpPr>
          <p:nvPr>
            <p:ph type="sldNum" sz="quarter" idx="12"/>
          </p:nvPr>
        </p:nvSpPr>
        <p:spPr>
          <a:ln/>
        </p:spPr>
        <p:txBody>
          <a:bodyPr/>
          <a:lstStyle>
            <a:lvl1pPr>
              <a:defRPr/>
            </a:lvl1pPr>
          </a:lstStyle>
          <a:p>
            <a:pPr>
              <a:defRPr/>
            </a:pPr>
            <a:fld id="{1B70219F-D191-4BE2-87D7-935E6936E58C}" type="slidenum">
              <a:rPr lang="en-GB"/>
              <a:pPr>
                <a:defRPr/>
              </a:pPr>
              <a:t>‹#›</a:t>
            </a:fld>
            <a:endParaRPr lang="en-GB"/>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9892FCE4-769B-4017-B876-D1C9414E19D0}" type="slidenum">
              <a:rPr lang="en-GB"/>
              <a:pPr>
                <a:defRPr/>
              </a:pPr>
              <a:t>‹#›</a:t>
            </a:fld>
            <a:endParaRPr lang="en-GB"/>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404813"/>
            <a:ext cx="2062162" cy="603726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19113" y="404813"/>
            <a:ext cx="6035675" cy="60372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0524186D-C1C7-4229-AB4D-4C8BCF171FD1}" type="slidenum">
              <a:rPr lang="en-GB"/>
              <a:pPr>
                <a:defRPr/>
              </a:pPr>
              <a:t>‹#›</a:t>
            </a:fld>
            <a:endParaRPr lang="en-GB"/>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Sportsboo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Text Placeholder 4"/>
          <p:cNvSpPr>
            <a:spLocks noGrp="1"/>
          </p:cNvSpPr>
          <p:nvPr>
            <p:ph type="body" sz="quarter" idx="10"/>
          </p:nvPr>
        </p:nvSpPr>
        <p:spPr>
          <a:xfrm>
            <a:off x="357157" y="2071678"/>
            <a:ext cx="4572032" cy="41434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GB"/>
          </a:p>
        </p:txBody>
      </p:sp>
      <p:sp>
        <p:nvSpPr>
          <p:cNvPr id="6" name="Rectangle 6"/>
          <p:cNvSpPr>
            <a:spLocks noGrp="1" noChangeArrowheads="1"/>
          </p:cNvSpPr>
          <p:nvPr>
            <p:ph type="ftr" sz="quarter" idx="11"/>
          </p:nvPr>
        </p:nvSpPr>
        <p:spPr>
          <a:ln/>
        </p:spPr>
        <p:txBody>
          <a:bodyPr/>
          <a:lstStyle>
            <a:lvl1pPr>
              <a:defRPr/>
            </a:lvl1pPr>
          </a:lstStyle>
          <a:p>
            <a:pPr>
              <a:defRPr/>
            </a:pPr>
            <a:endParaRPr lang="en-GB"/>
          </a:p>
        </p:txBody>
      </p:sp>
      <p:sp>
        <p:nvSpPr>
          <p:cNvPr id="7" name="Rectangle 7"/>
          <p:cNvSpPr>
            <a:spLocks noGrp="1" noChangeArrowheads="1"/>
          </p:cNvSpPr>
          <p:nvPr>
            <p:ph type="sldNum" sz="quarter" idx="12"/>
          </p:nvPr>
        </p:nvSpPr>
        <p:spPr>
          <a:ln/>
        </p:spPr>
        <p:txBody>
          <a:bodyPr/>
          <a:lstStyle>
            <a:lvl1pPr>
              <a:defRPr/>
            </a:lvl1pPr>
          </a:lstStyle>
          <a:p>
            <a:pPr>
              <a:defRPr/>
            </a:pPr>
            <a:fld id="{1B70219F-D191-4BE2-87D7-935E6936E58C}"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3.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image" Target="../media/image2.png"/><Relationship Id="rId2" Type="http://schemas.openxmlformats.org/officeDocument/2006/relationships/slideLayout" Target="../slideLayouts/slideLayout36.xml"/><Relationship Id="rId16" Type="http://schemas.openxmlformats.org/officeDocument/2006/relationships/image" Target="../media/image1.jpeg"/><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theme" Target="../theme/theme4.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image" Target="../media/image2.png"/><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image" Target="../media/image2.png"/><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3.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image" Target="../media/image2.png"/><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6626" name="Picture 8" descr="OpenBet Brand PPT presentation purple"/>
          <p:cNvPicPr>
            <a:picLocks noChangeAspect="1" noChangeArrowheads="1"/>
          </p:cNvPicPr>
          <p:nvPr/>
        </p:nvPicPr>
        <p:blipFill>
          <a:blip r:embed="rId14" cstate="print"/>
          <a:srcRect/>
          <a:stretch>
            <a:fillRect/>
          </a:stretch>
        </p:blipFill>
        <p:spPr bwMode="auto">
          <a:xfrm>
            <a:off x="0" y="0"/>
            <a:ext cx="9144000" cy="6858000"/>
          </a:xfrm>
          <a:prstGeom prst="rect">
            <a:avLst/>
          </a:prstGeom>
          <a:noFill/>
          <a:ln w="9525">
            <a:noFill/>
            <a:miter lim="800000"/>
            <a:headEnd/>
            <a:tailEnd/>
          </a:ln>
        </p:spPr>
      </p:pic>
      <p:sp>
        <p:nvSpPr>
          <p:cNvPr id="26627" name="Rectangle 3"/>
          <p:cNvSpPr>
            <a:spLocks noGrp="1" noChangeArrowheads="1"/>
          </p:cNvSpPr>
          <p:nvPr>
            <p:ph type="title"/>
          </p:nvPr>
        </p:nvSpPr>
        <p:spPr bwMode="auto">
          <a:xfrm>
            <a:off x="539750" y="404813"/>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1508" name="Rectangle 4"/>
          <p:cNvSpPr>
            <a:spLocks noGrp="1" noChangeArrowheads="1"/>
          </p:cNvSpPr>
          <p:nvPr>
            <p:ph type="body" idx="1"/>
          </p:nvPr>
        </p:nvSpPr>
        <p:spPr bwMode="auto">
          <a:xfrm>
            <a:off x="519113" y="1676400"/>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21509" name="Rectangle 5"/>
          <p:cNvSpPr>
            <a:spLocks noGrp="1" noChangeArrowheads="1"/>
          </p:cNvSpPr>
          <p:nvPr>
            <p:ph type="dt" sz="half" idx="2"/>
          </p:nvPr>
        </p:nvSpPr>
        <p:spPr bwMode="auto">
          <a:xfrm>
            <a:off x="457200" y="6524625"/>
            <a:ext cx="2133600" cy="360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FFFFFF"/>
                </a:solidFill>
                <a:ea typeface="ＭＳ Ｐゴシック" charset="-128"/>
                <a:cs typeface="ＭＳ Ｐゴシック" charset="-128"/>
              </a:defRPr>
            </a:lvl1pPr>
          </a:lstStyle>
          <a:p>
            <a:pPr>
              <a:defRPr/>
            </a:pPr>
            <a:endParaRPr lang="en-GB"/>
          </a:p>
        </p:txBody>
      </p:sp>
      <p:sp>
        <p:nvSpPr>
          <p:cNvPr id="21510" name="Rectangle 6"/>
          <p:cNvSpPr>
            <a:spLocks noGrp="1" noChangeArrowheads="1"/>
          </p:cNvSpPr>
          <p:nvPr>
            <p:ph type="ftr" sz="quarter" idx="3"/>
          </p:nvPr>
        </p:nvSpPr>
        <p:spPr bwMode="auto">
          <a:xfrm>
            <a:off x="3124200" y="6524625"/>
            <a:ext cx="2895600" cy="360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FFFFFF"/>
                </a:solidFill>
                <a:ea typeface="ＭＳ Ｐゴシック" charset="-128"/>
                <a:cs typeface="ＭＳ Ｐゴシック" charset="-128"/>
              </a:defRPr>
            </a:lvl1pPr>
          </a:lstStyle>
          <a:p>
            <a:pPr>
              <a:defRPr/>
            </a:pPr>
            <a:endParaRPr lang="en-GB"/>
          </a:p>
        </p:txBody>
      </p:sp>
      <p:sp>
        <p:nvSpPr>
          <p:cNvPr id="21511" name="Rectangle 7"/>
          <p:cNvSpPr>
            <a:spLocks noGrp="1" noChangeArrowheads="1"/>
          </p:cNvSpPr>
          <p:nvPr>
            <p:ph type="sldNum" sz="quarter" idx="4"/>
          </p:nvPr>
        </p:nvSpPr>
        <p:spPr bwMode="auto">
          <a:xfrm>
            <a:off x="6553200" y="6524625"/>
            <a:ext cx="2133600" cy="360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FFFFFF"/>
                </a:solidFill>
                <a:ea typeface="ＭＳ Ｐゴシック" charset="-128"/>
                <a:cs typeface="ＭＳ Ｐゴシック" charset="-128"/>
              </a:defRPr>
            </a:lvl1pPr>
          </a:lstStyle>
          <a:p>
            <a:pPr>
              <a:defRPr/>
            </a:pPr>
            <a:fld id="{3401A4D3-CC90-4F81-BC26-25AA85ADC954}"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2" r:id="rId12"/>
  </p:sldLayoutIdLst>
  <p:timing>
    <p:tnLst>
      <p:par>
        <p:cTn id="1" dur="indefinite" restart="never" nodeType="tmRoot"/>
      </p:par>
    </p:tnLst>
  </p:timing>
  <p:txStyles>
    <p:titleStyle>
      <a:lvl1pPr algn="l" rtl="0" eaLnBrk="0" fontAlgn="base" hangingPunct="0">
        <a:spcBef>
          <a:spcPct val="0"/>
        </a:spcBef>
        <a:spcAft>
          <a:spcPct val="0"/>
        </a:spcAft>
        <a:defRPr sz="3600">
          <a:solidFill>
            <a:srgbClr val="532E63"/>
          </a:solidFill>
          <a:latin typeface="+mj-lt"/>
          <a:ea typeface="+mj-ea"/>
          <a:cs typeface="+mj-cs"/>
        </a:defRPr>
      </a:lvl1pPr>
      <a:lvl2pPr algn="l" rtl="0" eaLnBrk="0" fontAlgn="base" hangingPunct="0">
        <a:spcBef>
          <a:spcPct val="0"/>
        </a:spcBef>
        <a:spcAft>
          <a:spcPct val="0"/>
        </a:spcAft>
        <a:defRPr sz="3600">
          <a:solidFill>
            <a:srgbClr val="532E63"/>
          </a:solidFill>
          <a:latin typeface="Arial" charset="0"/>
          <a:cs typeface="Arial" charset="0"/>
        </a:defRPr>
      </a:lvl2pPr>
      <a:lvl3pPr algn="l" rtl="0" eaLnBrk="0" fontAlgn="base" hangingPunct="0">
        <a:spcBef>
          <a:spcPct val="0"/>
        </a:spcBef>
        <a:spcAft>
          <a:spcPct val="0"/>
        </a:spcAft>
        <a:defRPr sz="3600">
          <a:solidFill>
            <a:srgbClr val="532E63"/>
          </a:solidFill>
          <a:latin typeface="Arial" charset="0"/>
          <a:cs typeface="Arial" charset="0"/>
        </a:defRPr>
      </a:lvl3pPr>
      <a:lvl4pPr algn="l" rtl="0" eaLnBrk="0" fontAlgn="base" hangingPunct="0">
        <a:spcBef>
          <a:spcPct val="0"/>
        </a:spcBef>
        <a:spcAft>
          <a:spcPct val="0"/>
        </a:spcAft>
        <a:defRPr sz="3600">
          <a:solidFill>
            <a:srgbClr val="532E63"/>
          </a:solidFill>
          <a:latin typeface="Arial" charset="0"/>
          <a:cs typeface="Arial" charset="0"/>
        </a:defRPr>
      </a:lvl4pPr>
      <a:lvl5pPr algn="l" rtl="0" eaLnBrk="0" fontAlgn="base" hangingPunct="0">
        <a:spcBef>
          <a:spcPct val="0"/>
        </a:spcBef>
        <a:spcAft>
          <a:spcPct val="0"/>
        </a:spcAft>
        <a:defRPr sz="3600">
          <a:solidFill>
            <a:srgbClr val="532E63"/>
          </a:solidFill>
          <a:latin typeface="Arial" charset="0"/>
          <a:cs typeface="Arial" charset="0"/>
        </a:defRPr>
      </a:lvl5pPr>
      <a:lvl6pPr marL="457200" algn="l" rtl="0" fontAlgn="base">
        <a:spcBef>
          <a:spcPct val="0"/>
        </a:spcBef>
        <a:spcAft>
          <a:spcPct val="0"/>
        </a:spcAft>
        <a:defRPr sz="3600">
          <a:solidFill>
            <a:srgbClr val="532E63"/>
          </a:solidFill>
          <a:latin typeface="Arial" charset="0"/>
          <a:cs typeface="Arial" charset="0"/>
        </a:defRPr>
      </a:lvl6pPr>
      <a:lvl7pPr marL="914400" algn="l" rtl="0" fontAlgn="base">
        <a:spcBef>
          <a:spcPct val="0"/>
        </a:spcBef>
        <a:spcAft>
          <a:spcPct val="0"/>
        </a:spcAft>
        <a:defRPr sz="3600">
          <a:solidFill>
            <a:srgbClr val="532E63"/>
          </a:solidFill>
          <a:latin typeface="Arial" charset="0"/>
          <a:cs typeface="Arial" charset="0"/>
        </a:defRPr>
      </a:lvl7pPr>
      <a:lvl8pPr marL="1371600" algn="l" rtl="0" fontAlgn="base">
        <a:spcBef>
          <a:spcPct val="0"/>
        </a:spcBef>
        <a:spcAft>
          <a:spcPct val="0"/>
        </a:spcAft>
        <a:defRPr sz="3600">
          <a:solidFill>
            <a:srgbClr val="532E63"/>
          </a:solidFill>
          <a:latin typeface="Arial" charset="0"/>
          <a:cs typeface="Arial" charset="0"/>
        </a:defRPr>
      </a:lvl8pPr>
      <a:lvl9pPr marL="1828800" algn="l" rtl="0" fontAlgn="base">
        <a:spcBef>
          <a:spcPct val="0"/>
        </a:spcBef>
        <a:spcAft>
          <a:spcPct val="0"/>
        </a:spcAft>
        <a:defRPr sz="3600">
          <a:solidFill>
            <a:srgbClr val="532E63"/>
          </a:solidFill>
          <a:latin typeface="Arial" charset="0"/>
          <a:cs typeface="Arial" charset="0"/>
        </a:defRPr>
      </a:lvl9pPr>
    </p:titleStyle>
    <p:bodyStyle>
      <a:lvl1pPr marL="273050" indent="-273050" algn="l" rtl="0" eaLnBrk="0" fontAlgn="base" hangingPunct="0">
        <a:spcBef>
          <a:spcPct val="40000"/>
        </a:spcBef>
        <a:spcAft>
          <a:spcPct val="40000"/>
        </a:spcAft>
        <a:buBlip>
          <a:blip r:embed="rId15"/>
        </a:buBlip>
        <a:defRPr sz="2400">
          <a:solidFill>
            <a:srgbClr val="9A185C"/>
          </a:solidFill>
          <a:latin typeface="+mn-lt"/>
          <a:ea typeface="+mn-ea"/>
          <a:cs typeface="+mn-cs"/>
        </a:defRPr>
      </a:lvl1pPr>
      <a:lvl2pPr marL="820738" indent="-285750" algn="l" rtl="0" eaLnBrk="0" fontAlgn="base" hangingPunct="0">
        <a:spcBef>
          <a:spcPct val="40000"/>
        </a:spcBef>
        <a:spcAft>
          <a:spcPct val="40000"/>
        </a:spcAft>
        <a:buChar char="–"/>
        <a:defRPr sz="2000">
          <a:solidFill>
            <a:schemeClr val="bg2"/>
          </a:solidFill>
          <a:latin typeface="+mn-lt"/>
          <a:cs typeface="+mn-cs"/>
        </a:defRPr>
      </a:lvl2pPr>
      <a:lvl3pPr marL="1228725" indent="-228600" algn="l" rtl="0" eaLnBrk="0" fontAlgn="base" hangingPunct="0">
        <a:spcBef>
          <a:spcPct val="40000"/>
        </a:spcBef>
        <a:spcAft>
          <a:spcPct val="40000"/>
        </a:spcAft>
        <a:buBlip>
          <a:blip r:embed="rId15"/>
        </a:buBlip>
        <a:defRPr>
          <a:solidFill>
            <a:schemeClr val="bg2"/>
          </a:solidFill>
          <a:latin typeface="+mn-lt"/>
          <a:cs typeface="+mn-cs"/>
        </a:defRPr>
      </a:lvl3pPr>
      <a:lvl4pPr marL="1636713" indent="-228600" algn="l" rtl="0" eaLnBrk="0" fontAlgn="base" hangingPunct="0">
        <a:spcBef>
          <a:spcPct val="40000"/>
        </a:spcBef>
        <a:spcAft>
          <a:spcPct val="40000"/>
        </a:spcAft>
        <a:buChar char="–"/>
        <a:defRPr sz="1600">
          <a:solidFill>
            <a:schemeClr val="bg2"/>
          </a:solidFill>
          <a:latin typeface="+mn-lt"/>
          <a:cs typeface="+mn-cs"/>
        </a:defRPr>
      </a:lvl4pPr>
      <a:lvl5pPr marL="2057400" indent="-228600" algn="l" rtl="0" eaLnBrk="0" fontAlgn="base" hangingPunct="0">
        <a:spcBef>
          <a:spcPct val="40000"/>
        </a:spcBef>
        <a:spcAft>
          <a:spcPct val="40000"/>
        </a:spcAft>
        <a:buChar char="»"/>
        <a:defRPr sz="1600">
          <a:solidFill>
            <a:schemeClr val="bg2"/>
          </a:solidFill>
          <a:latin typeface="+mn-lt"/>
          <a:cs typeface="+mn-cs"/>
        </a:defRPr>
      </a:lvl5pPr>
      <a:lvl6pPr marL="2514600" indent="-228600" algn="l" rtl="0" fontAlgn="base">
        <a:spcBef>
          <a:spcPct val="40000"/>
        </a:spcBef>
        <a:spcAft>
          <a:spcPct val="40000"/>
        </a:spcAft>
        <a:buChar char="»"/>
        <a:defRPr sz="1600">
          <a:solidFill>
            <a:schemeClr val="bg2"/>
          </a:solidFill>
          <a:latin typeface="+mn-lt"/>
          <a:cs typeface="+mn-cs"/>
        </a:defRPr>
      </a:lvl6pPr>
      <a:lvl7pPr marL="2971800" indent="-228600" algn="l" rtl="0" fontAlgn="base">
        <a:spcBef>
          <a:spcPct val="40000"/>
        </a:spcBef>
        <a:spcAft>
          <a:spcPct val="40000"/>
        </a:spcAft>
        <a:buChar char="»"/>
        <a:defRPr sz="1600">
          <a:solidFill>
            <a:schemeClr val="bg2"/>
          </a:solidFill>
          <a:latin typeface="+mn-lt"/>
          <a:cs typeface="+mn-cs"/>
        </a:defRPr>
      </a:lvl7pPr>
      <a:lvl8pPr marL="3429000" indent="-228600" algn="l" rtl="0" fontAlgn="base">
        <a:spcBef>
          <a:spcPct val="40000"/>
        </a:spcBef>
        <a:spcAft>
          <a:spcPct val="40000"/>
        </a:spcAft>
        <a:buChar char="»"/>
        <a:defRPr sz="1600">
          <a:solidFill>
            <a:schemeClr val="bg2"/>
          </a:solidFill>
          <a:latin typeface="+mn-lt"/>
          <a:cs typeface="+mn-cs"/>
        </a:defRPr>
      </a:lvl8pPr>
      <a:lvl9pPr marL="3886200" indent="-228600" algn="l" rtl="0" fontAlgn="base">
        <a:spcBef>
          <a:spcPct val="40000"/>
        </a:spcBef>
        <a:spcAft>
          <a:spcPct val="40000"/>
        </a:spcAft>
        <a:buChar char="»"/>
        <a:defRPr sz="1600">
          <a:solidFill>
            <a:schemeClr val="bg2"/>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338" name="Picture 2" descr="OpenBet Brand PPT presentation7"/>
          <p:cNvPicPr>
            <a:picLocks noChangeAspect="1" noChangeArrowheads="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14339" name="Rectangle 3"/>
          <p:cNvSpPr>
            <a:spLocks noGrp="1" noChangeArrowheads="1"/>
          </p:cNvSpPr>
          <p:nvPr>
            <p:ph type="title"/>
          </p:nvPr>
        </p:nvSpPr>
        <p:spPr bwMode="auto">
          <a:xfrm>
            <a:off x="539750" y="404813"/>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4340" name="Rectangle 4"/>
          <p:cNvSpPr>
            <a:spLocks noGrp="1" noChangeArrowheads="1"/>
          </p:cNvSpPr>
          <p:nvPr>
            <p:ph type="body" idx="1"/>
          </p:nvPr>
        </p:nvSpPr>
        <p:spPr bwMode="auto">
          <a:xfrm>
            <a:off x="457200" y="1916113"/>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5125" name="Rectangle 5"/>
          <p:cNvSpPr>
            <a:spLocks noGrp="1" noChangeArrowheads="1"/>
          </p:cNvSpPr>
          <p:nvPr>
            <p:ph type="dt" sz="half" idx="2"/>
          </p:nvPr>
        </p:nvSpPr>
        <p:spPr bwMode="auto">
          <a:xfrm>
            <a:off x="457200" y="6524625"/>
            <a:ext cx="2133600" cy="360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FFFFFF"/>
                </a:solidFill>
                <a:ea typeface="ＭＳ Ｐゴシック" charset="-128"/>
                <a:cs typeface="ＭＳ Ｐゴシック" charset="-128"/>
              </a:defRPr>
            </a:lvl1pPr>
          </a:lstStyle>
          <a:p>
            <a:pPr>
              <a:defRPr/>
            </a:pPr>
            <a:endParaRPr lang="en-GB"/>
          </a:p>
        </p:txBody>
      </p:sp>
      <p:sp>
        <p:nvSpPr>
          <p:cNvPr id="5126" name="Rectangle 6"/>
          <p:cNvSpPr>
            <a:spLocks noGrp="1" noChangeArrowheads="1"/>
          </p:cNvSpPr>
          <p:nvPr>
            <p:ph type="ftr" sz="quarter" idx="3"/>
          </p:nvPr>
        </p:nvSpPr>
        <p:spPr bwMode="auto">
          <a:xfrm>
            <a:off x="3124200" y="6524625"/>
            <a:ext cx="2895600" cy="360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FFFFFF"/>
                </a:solidFill>
                <a:ea typeface="ＭＳ Ｐゴシック" charset="-128"/>
                <a:cs typeface="ＭＳ Ｐゴシック" charset="-128"/>
              </a:defRPr>
            </a:lvl1pPr>
          </a:lstStyle>
          <a:p>
            <a:pPr>
              <a:defRPr/>
            </a:pPr>
            <a:endParaRPr lang="en-GB"/>
          </a:p>
        </p:txBody>
      </p:sp>
      <p:sp>
        <p:nvSpPr>
          <p:cNvPr id="5127" name="Rectangle 7"/>
          <p:cNvSpPr>
            <a:spLocks noGrp="1" noChangeArrowheads="1"/>
          </p:cNvSpPr>
          <p:nvPr>
            <p:ph type="sldNum" sz="quarter" idx="4"/>
          </p:nvPr>
        </p:nvSpPr>
        <p:spPr bwMode="auto">
          <a:xfrm>
            <a:off x="6553200" y="6524625"/>
            <a:ext cx="2133600" cy="360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FFFFFF"/>
                </a:solidFill>
                <a:ea typeface="ＭＳ Ｐゴシック" charset="-128"/>
                <a:cs typeface="ＭＳ Ｐゴシック" charset="-128"/>
              </a:defRPr>
            </a:lvl1pPr>
          </a:lstStyle>
          <a:p>
            <a:pPr>
              <a:defRPr/>
            </a:pPr>
            <a:fld id="{F3BEA432-C078-4171-814C-FAF312A12CD9}"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iming>
    <p:tnLst>
      <p:par>
        <p:cTn id="1" dur="indefinite" restart="never" nodeType="tmRoot"/>
      </p:par>
    </p:tnLst>
  </p:timing>
  <p:txStyles>
    <p:titleStyle>
      <a:lvl1pPr algn="l" rtl="0" eaLnBrk="0" fontAlgn="base" hangingPunct="0">
        <a:spcBef>
          <a:spcPct val="0"/>
        </a:spcBef>
        <a:spcAft>
          <a:spcPct val="0"/>
        </a:spcAft>
        <a:defRPr sz="3600">
          <a:solidFill>
            <a:srgbClr val="532E63"/>
          </a:solidFill>
          <a:latin typeface="+mj-lt"/>
          <a:ea typeface="+mj-ea"/>
          <a:cs typeface="+mj-cs"/>
        </a:defRPr>
      </a:lvl1pPr>
      <a:lvl2pPr algn="l" rtl="0" eaLnBrk="0" fontAlgn="base" hangingPunct="0">
        <a:spcBef>
          <a:spcPct val="0"/>
        </a:spcBef>
        <a:spcAft>
          <a:spcPct val="0"/>
        </a:spcAft>
        <a:defRPr sz="3600">
          <a:solidFill>
            <a:srgbClr val="532E63"/>
          </a:solidFill>
          <a:latin typeface="Arial" charset="0"/>
          <a:cs typeface="Arial" charset="0"/>
        </a:defRPr>
      </a:lvl2pPr>
      <a:lvl3pPr algn="l" rtl="0" eaLnBrk="0" fontAlgn="base" hangingPunct="0">
        <a:spcBef>
          <a:spcPct val="0"/>
        </a:spcBef>
        <a:spcAft>
          <a:spcPct val="0"/>
        </a:spcAft>
        <a:defRPr sz="3600">
          <a:solidFill>
            <a:srgbClr val="532E63"/>
          </a:solidFill>
          <a:latin typeface="Arial" charset="0"/>
          <a:cs typeface="Arial" charset="0"/>
        </a:defRPr>
      </a:lvl3pPr>
      <a:lvl4pPr algn="l" rtl="0" eaLnBrk="0" fontAlgn="base" hangingPunct="0">
        <a:spcBef>
          <a:spcPct val="0"/>
        </a:spcBef>
        <a:spcAft>
          <a:spcPct val="0"/>
        </a:spcAft>
        <a:defRPr sz="3600">
          <a:solidFill>
            <a:srgbClr val="532E63"/>
          </a:solidFill>
          <a:latin typeface="Arial" charset="0"/>
          <a:cs typeface="Arial" charset="0"/>
        </a:defRPr>
      </a:lvl4pPr>
      <a:lvl5pPr algn="l" rtl="0" eaLnBrk="0" fontAlgn="base" hangingPunct="0">
        <a:spcBef>
          <a:spcPct val="0"/>
        </a:spcBef>
        <a:spcAft>
          <a:spcPct val="0"/>
        </a:spcAft>
        <a:defRPr sz="3600">
          <a:solidFill>
            <a:srgbClr val="532E63"/>
          </a:solidFill>
          <a:latin typeface="Arial" charset="0"/>
          <a:cs typeface="Arial" charset="0"/>
        </a:defRPr>
      </a:lvl5pPr>
      <a:lvl6pPr marL="457200" algn="l" rtl="0" fontAlgn="base">
        <a:spcBef>
          <a:spcPct val="0"/>
        </a:spcBef>
        <a:spcAft>
          <a:spcPct val="0"/>
        </a:spcAft>
        <a:defRPr sz="3600">
          <a:solidFill>
            <a:srgbClr val="532E63"/>
          </a:solidFill>
          <a:latin typeface="Arial" charset="0"/>
          <a:cs typeface="Arial" charset="0"/>
        </a:defRPr>
      </a:lvl6pPr>
      <a:lvl7pPr marL="914400" algn="l" rtl="0" fontAlgn="base">
        <a:spcBef>
          <a:spcPct val="0"/>
        </a:spcBef>
        <a:spcAft>
          <a:spcPct val="0"/>
        </a:spcAft>
        <a:defRPr sz="3600">
          <a:solidFill>
            <a:srgbClr val="532E63"/>
          </a:solidFill>
          <a:latin typeface="Arial" charset="0"/>
          <a:cs typeface="Arial" charset="0"/>
        </a:defRPr>
      </a:lvl7pPr>
      <a:lvl8pPr marL="1371600" algn="l" rtl="0" fontAlgn="base">
        <a:spcBef>
          <a:spcPct val="0"/>
        </a:spcBef>
        <a:spcAft>
          <a:spcPct val="0"/>
        </a:spcAft>
        <a:defRPr sz="3600">
          <a:solidFill>
            <a:srgbClr val="532E63"/>
          </a:solidFill>
          <a:latin typeface="Arial" charset="0"/>
          <a:cs typeface="Arial" charset="0"/>
        </a:defRPr>
      </a:lvl8pPr>
      <a:lvl9pPr marL="1828800" algn="l" rtl="0" fontAlgn="base">
        <a:spcBef>
          <a:spcPct val="0"/>
        </a:spcBef>
        <a:spcAft>
          <a:spcPct val="0"/>
        </a:spcAft>
        <a:defRPr sz="3600">
          <a:solidFill>
            <a:srgbClr val="532E63"/>
          </a:solidFill>
          <a:latin typeface="Arial" charset="0"/>
          <a:cs typeface="Arial" charset="0"/>
        </a:defRPr>
      </a:lvl9pPr>
    </p:titleStyle>
    <p:bodyStyle>
      <a:lvl1pPr marL="273050" indent="-273050" algn="l" rtl="0" eaLnBrk="0" fontAlgn="base" hangingPunct="0">
        <a:spcBef>
          <a:spcPct val="40000"/>
        </a:spcBef>
        <a:spcAft>
          <a:spcPct val="40000"/>
        </a:spcAft>
        <a:buBlip>
          <a:blip r:embed="rId14"/>
        </a:buBlip>
        <a:defRPr sz="2400">
          <a:solidFill>
            <a:srgbClr val="561E63"/>
          </a:solidFill>
          <a:latin typeface="+mn-lt"/>
          <a:ea typeface="+mn-ea"/>
          <a:cs typeface="+mn-cs"/>
        </a:defRPr>
      </a:lvl1pPr>
      <a:lvl2pPr marL="820738" indent="-285750" algn="l" rtl="0" eaLnBrk="0" fontAlgn="base" hangingPunct="0">
        <a:spcBef>
          <a:spcPct val="40000"/>
        </a:spcBef>
        <a:spcAft>
          <a:spcPct val="40000"/>
        </a:spcAft>
        <a:buChar char="–"/>
        <a:defRPr sz="2000">
          <a:solidFill>
            <a:schemeClr val="bg2"/>
          </a:solidFill>
          <a:latin typeface="+mn-lt"/>
          <a:cs typeface="+mn-cs"/>
        </a:defRPr>
      </a:lvl2pPr>
      <a:lvl3pPr marL="1228725" indent="-228600" algn="l" rtl="0" eaLnBrk="0" fontAlgn="base" hangingPunct="0">
        <a:spcBef>
          <a:spcPct val="40000"/>
        </a:spcBef>
        <a:spcAft>
          <a:spcPct val="40000"/>
        </a:spcAft>
        <a:buBlip>
          <a:blip r:embed="rId14"/>
        </a:buBlip>
        <a:defRPr>
          <a:solidFill>
            <a:schemeClr val="bg2"/>
          </a:solidFill>
          <a:latin typeface="+mn-lt"/>
          <a:cs typeface="+mn-cs"/>
        </a:defRPr>
      </a:lvl3pPr>
      <a:lvl4pPr marL="1636713" indent="-228600" algn="l" rtl="0" eaLnBrk="0" fontAlgn="base" hangingPunct="0">
        <a:spcBef>
          <a:spcPct val="40000"/>
        </a:spcBef>
        <a:spcAft>
          <a:spcPct val="40000"/>
        </a:spcAft>
        <a:buChar char="–"/>
        <a:defRPr sz="1600">
          <a:solidFill>
            <a:schemeClr val="bg2"/>
          </a:solidFill>
          <a:latin typeface="+mn-lt"/>
          <a:cs typeface="+mn-cs"/>
        </a:defRPr>
      </a:lvl4pPr>
      <a:lvl5pPr marL="2057400" indent="-228600" algn="l" rtl="0" eaLnBrk="0" fontAlgn="base" hangingPunct="0">
        <a:spcBef>
          <a:spcPct val="40000"/>
        </a:spcBef>
        <a:spcAft>
          <a:spcPct val="40000"/>
        </a:spcAft>
        <a:buChar char="»"/>
        <a:defRPr sz="1600">
          <a:solidFill>
            <a:schemeClr val="bg2"/>
          </a:solidFill>
          <a:latin typeface="+mn-lt"/>
          <a:cs typeface="+mn-cs"/>
        </a:defRPr>
      </a:lvl5pPr>
      <a:lvl6pPr marL="2514600" indent="-228600" algn="l" rtl="0" fontAlgn="base">
        <a:spcBef>
          <a:spcPct val="40000"/>
        </a:spcBef>
        <a:spcAft>
          <a:spcPct val="40000"/>
        </a:spcAft>
        <a:buChar char="»"/>
        <a:defRPr sz="1600">
          <a:solidFill>
            <a:schemeClr val="bg2"/>
          </a:solidFill>
          <a:latin typeface="+mn-lt"/>
          <a:cs typeface="+mn-cs"/>
        </a:defRPr>
      </a:lvl6pPr>
      <a:lvl7pPr marL="2971800" indent="-228600" algn="l" rtl="0" fontAlgn="base">
        <a:spcBef>
          <a:spcPct val="40000"/>
        </a:spcBef>
        <a:spcAft>
          <a:spcPct val="40000"/>
        </a:spcAft>
        <a:buChar char="»"/>
        <a:defRPr sz="1600">
          <a:solidFill>
            <a:schemeClr val="bg2"/>
          </a:solidFill>
          <a:latin typeface="+mn-lt"/>
          <a:cs typeface="+mn-cs"/>
        </a:defRPr>
      </a:lvl7pPr>
      <a:lvl8pPr marL="3429000" indent="-228600" algn="l" rtl="0" fontAlgn="base">
        <a:spcBef>
          <a:spcPct val="40000"/>
        </a:spcBef>
        <a:spcAft>
          <a:spcPct val="40000"/>
        </a:spcAft>
        <a:buChar char="»"/>
        <a:defRPr sz="1600">
          <a:solidFill>
            <a:schemeClr val="bg2"/>
          </a:solidFill>
          <a:latin typeface="+mn-lt"/>
          <a:cs typeface="+mn-cs"/>
        </a:defRPr>
      </a:lvl8pPr>
      <a:lvl9pPr marL="3886200" indent="-228600" algn="l" rtl="0" fontAlgn="base">
        <a:spcBef>
          <a:spcPct val="40000"/>
        </a:spcBef>
        <a:spcAft>
          <a:spcPct val="40000"/>
        </a:spcAft>
        <a:buChar char="»"/>
        <a:defRPr sz="1600">
          <a:solidFill>
            <a:schemeClr val="bg2"/>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2" descr="OpenBet Brand PPT presentation7"/>
          <p:cNvPicPr>
            <a:picLocks noChangeAspect="1" noChangeArrowheads="1"/>
          </p:cNvPicPr>
          <p:nvPr/>
        </p:nvPicPr>
        <p:blipFill>
          <a:blip r:embed="rId13" cstate="print"/>
          <a:srcRect/>
          <a:stretch>
            <a:fillRect/>
          </a:stretch>
        </p:blipFill>
        <p:spPr bwMode="auto">
          <a:xfrm>
            <a:off x="0" y="0"/>
            <a:ext cx="9144000" cy="6858000"/>
          </a:xfrm>
          <a:prstGeom prst="rect">
            <a:avLst/>
          </a:prstGeom>
          <a:noFill/>
        </p:spPr>
      </p:pic>
      <p:sp>
        <p:nvSpPr>
          <p:cNvPr id="5123" name="Rectangle 3"/>
          <p:cNvSpPr>
            <a:spLocks noGrp="1" noChangeArrowheads="1"/>
          </p:cNvSpPr>
          <p:nvPr>
            <p:ph type="title"/>
          </p:nvPr>
        </p:nvSpPr>
        <p:spPr bwMode="auto">
          <a:xfrm>
            <a:off x="539750" y="404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5124" name="Rectangle 4"/>
          <p:cNvSpPr>
            <a:spLocks noGrp="1" noChangeArrowheads="1"/>
          </p:cNvSpPr>
          <p:nvPr>
            <p:ph type="body" idx="1"/>
          </p:nvPr>
        </p:nvSpPr>
        <p:spPr bwMode="auto">
          <a:xfrm>
            <a:off x="457200" y="1916113"/>
            <a:ext cx="8229600" cy="4525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5125" name="Rectangle 5"/>
          <p:cNvSpPr>
            <a:spLocks noGrp="1" noChangeArrowheads="1"/>
          </p:cNvSpPr>
          <p:nvPr>
            <p:ph type="dt" sz="half" idx="2"/>
          </p:nvPr>
        </p:nvSpPr>
        <p:spPr bwMode="auto">
          <a:xfrm>
            <a:off x="457200" y="6524625"/>
            <a:ext cx="2133600" cy="360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FFFF"/>
                </a:solidFill>
              </a:defRPr>
            </a:lvl1pPr>
          </a:lstStyle>
          <a:p>
            <a:endParaRPr lang="en-GB" dirty="0"/>
          </a:p>
        </p:txBody>
      </p:sp>
      <p:sp>
        <p:nvSpPr>
          <p:cNvPr id="5126" name="Rectangle 6"/>
          <p:cNvSpPr>
            <a:spLocks noGrp="1" noChangeArrowheads="1"/>
          </p:cNvSpPr>
          <p:nvPr>
            <p:ph type="ftr" sz="quarter" idx="3"/>
          </p:nvPr>
        </p:nvSpPr>
        <p:spPr bwMode="auto">
          <a:xfrm>
            <a:off x="3124200" y="6524625"/>
            <a:ext cx="2895600" cy="360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FFFFFF"/>
                </a:solidFill>
              </a:defRPr>
            </a:lvl1pPr>
          </a:lstStyle>
          <a:p>
            <a:endParaRPr lang="en-GB" dirty="0"/>
          </a:p>
        </p:txBody>
      </p:sp>
      <p:sp>
        <p:nvSpPr>
          <p:cNvPr id="5127" name="Rectangle 7"/>
          <p:cNvSpPr>
            <a:spLocks noGrp="1" noChangeArrowheads="1"/>
          </p:cNvSpPr>
          <p:nvPr>
            <p:ph type="sldNum" sz="quarter" idx="4"/>
          </p:nvPr>
        </p:nvSpPr>
        <p:spPr bwMode="auto">
          <a:xfrm>
            <a:off x="6553200" y="6524625"/>
            <a:ext cx="2133600" cy="360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FFFFFF"/>
                </a:solidFill>
              </a:defRPr>
            </a:lvl1pPr>
          </a:lstStyle>
          <a:p>
            <a:fld id="{2DA1E0BC-ACAE-480E-9DDE-4E16FC7ABE41}" type="slidenum">
              <a:rPr lang="en-GB"/>
              <a:pPr/>
              <a:t>‹#›</a:t>
            </a:fld>
            <a:endParaRPr lang="en-GB" dirty="0"/>
          </a:p>
        </p:txBody>
      </p:sp>
    </p:spTree>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iming>
    <p:tnLst>
      <p:par>
        <p:cTn id="1" dur="indefinite" restart="never" nodeType="tmRoot"/>
      </p:par>
    </p:tnLst>
  </p:timing>
  <p:txStyles>
    <p:titleStyle>
      <a:lvl1pPr algn="l" rtl="0" fontAlgn="base">
        <a:spcBef>
          <a:spcPct val="0"/>
        </a:spcBef>
        <a:spcAft>
          <a:spcPct val="0"/>
        </a:spcAft>
        <a:defRPr sz="3600">
          <a:solidFill>
            <a:srgbClr val="532E63"/>
          </a:solidFill>
          <a:latin typeface="+mj-lt"/>
          <a:ea typeface="+mj-ea"/>
          <a:cs typeface="+mj-cs"/>
        </a:defRPr>
      </a:lvl1pPr>
      <a:lvl2pPr algn="l" rtl="0" fontAlgn="base">
        <a:spcBef>
          <a:spcPct val="0"/>
        </a:spcBef>
        <a:spcAft>
          <a:spcPct val="0"/>
        </a:spcAft>
        <a:defRPr sz="3600">
          <a:solidFill>
            <a:srgbClr val="532E63"/>
          </a:solidFill>
          <a:latin typeface="Arial" charset="0"/>
          <a:cs typeface="Arial" charset="0"/>
        </a:defRPr>
      </a:lvl2pPr>
      <a:lvl3pPr algn="l" rtl="0" fontAlgn="base">
        <a:spcBef>
          <a:spcPct val="0"/>
        </a:spcBef>
        <a:spcAft>
          <a:spcPct val="0"/>
        </a:spcAft>
        <a:defRPr sz="3600">
          <a:solidFill>
            <a:srgbClr val="532E63"/>
          </a:solidFill>
          <a:latin typeface="Arial" charset="0"/>
          <a:cs typeface="Arial" charset="0"/>
        </a:defRPr>
      </a:lvl3pPr>
      <a:lvl4pPr algn="l" rtl="0" fontAlgn="base">
        <a:spcBef>
          <a:spcPct val="0"/>
        </a:spcBef>
        <a:spcAft>
          <a:spcPct val="0"/>
        </a:spcAft>
        <a:defRPr sz="3600">
          <a:solidFill>
            <a:srgbClr val="532E63"/>
          </a:solidFill>
          <a:latin typeface="Arial" charset="0"/>
          <a:cs typeface="Arial" charset="0"/>
        </a:defRPr>
      </a:lvl4pPr>
      <a:lvl5pPr algn="l" rtl="0" fontAlgn="base">
        <a:spcBef>
          <a:spcPct val="0"/>
        </a:spcBef>
        <a:spcAft>
          <a:spcPct val="0"/>
        </a:spcAft>
        <a:defRPr sz="3600">
          <a:solidFill>
            <a:srgbClr val="532E63"/>
          </a:solidFill>
          <a:latin typeface="Arial" charset="0"/>
          <a:cs typeface="Arial" charset="0"/>
        </a:defRPr>
      </a:lvl5pPr>
      <a:lvl6pPr marL="457200" algn="l" rtl="0" fontAlgn="base">
        <a:spcBef>
          <a:spcPct val="0"/>
        </a:spcBef>
        <a:spcAft>
          <a:spcPct val="0"/>
        </a:spcAft>
        <a:defRPr sz="3600">
          <a:solidFill>
            <a:srgbClr val="532E63"/>
          </a:solidFill>
          <a:latin typeface="Arial" charset="0"/>
          <a:cs typeface="Arial" charset="0"/>
        </a:defRPr>
      </a:lvl6pPr>
      <a:lvl7pPr marL="914400" algn="l" rtl="0" fontAlgn="base">
        <a:spcBef>
          <a:spcPct val="0"/>
        </a:spcBef>
        <a:spcAft>
          <a:spcPct val="0"/>
        </a:spcAft>
        <a:defRPr sz="3600">
          <a:solidFill>
            <a:srgbClr val="532E63"/>
          </a:solidFill>
          <a:latin typeface="Arial" charset="0"/>
          <a:cs typeface="Arial" charset="0"/>
        </a:defRPr>
      </a:lvl7pPr>
      <a:lvl8pPr marL="1371600" algn="l" rtl="0" fontAlgn="base">
        <a:spcBef>
          <a:spcPct val="0"/>
        </a:spcBef>
        <a:spcAft>
          <a:spcPct val="0"/>
        </a:spcAft>
        <a:defRPr sz="3600">
          <a:solidFill>
            <a:srgbClr val="532E63"/>
          </a:solidFill>
          <a:latin typeface="Arial" charset="0"/>
          <a:cs typeface="Arial" charset="0"/>
        </a:defRPr>
      </a:lvl8pPr>
      <a:lvl9pPr marL="1828800" algn="l" rtl="0" fontAlgn="base">
        <a:spcBef>
          <a:spcPct val="0"/>
        </a:spcBef>
        <a:spcAft>
          <a:spcPct val="0"/>
        </a:spcAft>
        <a:defRPr sz="3600">
          <a:solidFill>
            <a:srgbClr val="532E63"/>
          </a:solidFill>
          <a:latin typeface="Arial" charset="0"/>
          <a:cs typeface="Arial" charset="0"/>
        </a:defRPr>
      </a:lvl9pPr>
    </p:titleStyle>
    <p:bodyStyle>
      <a:lvl1pPr marL="273050" indent="-273050" algn="l" rtl="0" fontAlgn="base">
        <a:spcBef>
          <a:spcPct val="40000"/>
        </a:spcBef>
        <a:spcAft>
          <a:spcPct val="40000"/>
        </a:spcAft>
        <a:buBlip>
          <a:blip r:embed="rId14"/>
        </a:buBlip>
        <a:defRPr sz="2400">
          <a:solidFill>
            <a:schemeClr val="bg2"/>
          </a:solidFill>
          <a:latin typeface="+mn-lt"/>
          <a:ea typeface="+mn-ea"/>
          <a:cs typeface="+mn-cs"/>
        </a:defRPr>
      </a:lvl1pPr>
      <a:lvl2pPr marL="820738" indent="-285750" algn="l" rtl="0" fontAlgn="base">
        <a:spcBef>
          <a:spcPct val="40000"/>
        </a:spcBef>
        <a:spcAft>
          <a:spcPct val="40000"/>
        </a:spcAft>
        <a:buChar char="–"/>
        <a:defRPr sz="2000">
          <a:solidFill>
            <a:schemeClr val="bg2"/>
          </a:solidFill>
          <a:latin typeface="+mn-lt"/>
          <a:cs typeface="+mn-cs"/>
        </a:defRPr>
      </a:lvl2pPr>
      <a:lvl3pPr marL="1228725" indent="-228600" algn="l" rtl="0" fontAlgn="base">
        <a:spcBef>
          <a:spcPct val="40000"/>
        </a:spcBef>
        <a:spcAft>
          <a:spcPct val="40000"/>
        </a:spcAft>
        <a:buBlip>
          <a:blip r:embed="rId14"/>
        </a:buBlip>
        <a:defRPr>
          <a:solidFill>
            <a:schemeClr val="bg2"/>
          </a:solidFill>
          <a:latin typeface="+mn-lt"/>
          <a:cs typeface="+mn-cs"/>
        </a:defRPr>
      </a:lvl3pPr>
      <a:lvl4pPr marL="1636713" indent="-228600" algn="l" rtl="0" fontAlgn="base">
        <a:spcBef>
          <a:spcPct val="40000"/>
        </a:spcBef>
        <a:spcAft>
          <a:spcPct val="40000"/>
        </a:spcAft>
        <a:buChar char="–"/>
        <a:defRPr sz="1600">
          <a:solidFill>
            <a:schemeClr val="bg2"/>
          </a:solidFill>
          <a:latin typeface="+mn-lt"/>
          <a:cs typeface="+mn-cs"/>
        </a:defRPr>
      </a:lvl4pPr>
      <a:lvl5pPr marL="2057400" indent="-228600" algn="l" rtl="0" fontAlgn="base">
        <a:spcBef>
          <a:spcPct val="40000"/>
        </a:spcBef>
        <a:spcAft>
          <a:spcPct val="40000"/>
        </a:spcAft>
        <a:buChar char="»"/>
        <a:defRPr sz="1600">
          <a:solidFill>
            <a:schemeClr val="bg2"/>
          </a:solidFill>
          <a:latin typeface="+mn-lt"/>
          <a:cs typeface="+mn-cs"/>
        </a:defRPr>
      </a:lvl5pPr>
      <a:lvl6pPr marL="2514600" indent="-228600" algn="l" rtl="0" fontAlgn="base">
        <a:spcBef>
          <a:spcPct val="40000"/>
        </a:spcBef>
        <a:spcAft>
          <a:spcPct val="40000"/>
        </a:spcAft>
        <a:buChar char="»"/>
        <a:defRPr sz="1600">
          <a:solidFill>
            <a:schemeClr val="bg2"/>
          </a:solidFill>
          <a:latin typeface="+mn-lt"/>
          <a:cs typeface="+mn-cs"/>
        </a:defRPr>
      </a:lvl6pPr>
      <a:lvl7pPr marL="2971800" indent="-228600" algn="l" rtl="0" fontAlgn="base">
        <a:spcBef>
          <a:spcPct val="40000"/>
        </a:spcBef>
        <a:spcAft>
          <a:spcPct val="40000"/>
        </a:spcAft>
        <a:buChar char="»"/>
        <a:defRPr sz="1600">
          <a:solidFill>
            <a:schemeClr val="bg2"/>
          </a:solidFill>
          <a:latin typeface="+mn-lt"/>
          <a:cs typeface="+mn-cs"/>
        </a:defRPr>
      </a:lvl7pPr>
      <a:lvl8pPr marL="3429000" indent="-228600" algn="l" rtl="0" fontAlgn="base">
        <a:spcBef>
          <a:spcPct val="40000"/>
        </a:spcBef>
        <a:spcAft>
          <a:spcPct val="40000"/>
        </a:spcAft>
        <a:buChar char="»"/>
        <a:defRPr sz="1600">
          <a:solidFill>
            <a:schemeClr val="bg2"/>
          </a:solidFill>
          <a:latin typeface="+mn-lt"/>
          <a:cs typeface="+mn-cs"/>
        </a:defRPr>
      </a:lvl8pPr>
      <a:lvl9pPr marL="3886200" indent="-228600" algn="l" rtl="0" fontAlgn="base">
        <a:spcBef>
          <a:spcPct val="40000"/>
        </a:spcBef>
        <a:spcAft>
          <a:spcPct val="40000"/>
        </a:spcAft>
        <a:buChar char="»"/>
        <a:defRPr sz="1600">
          <a:solidFill>
            <a:schemeClr val="bg2"/>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6626" name="Picture 8" descr="OpenBet Brand PPT presentation purple"/>
          <p:cNvPicPr>
            <a:picLocks noChangeAspect="1" noChangeArrowheads="1"/>
          </p:cNvPicPr>
          <p:nvPr/>
        </p:nvPicPr>
        <p:blipFill>
          <a:blip r:embed="rId16" cstate="print"/>
          <a:srcRect/>
          <a:stretch>
            <a:fillRect/>
          </a:stretch>
        </p:blipFill>
        <p:spPr bwMode="auto">
          <a:xfrm>
            <a:off x="0" y="0"/>
            <a:ext cx="9144000" cy="6858000"/>
          </a:xfrm>
          <a:prstGeom prst="rect">
            <a:avLst/>
          </a:prstGeom>
          <a:noFill/>
          <a:ln w="9525">
            <a:noFill/>
            <a:miter lim="800000"/>
            <a:headEnd/>
            <a:tailEnd/>
          </a:ln>
        </p:spPr>
      </p:pic>
      <p:sp>
        <p:nvSpPr>
          <p:cNvPr id="26627" name="Rectangle 3"/>
          <p:cNvSpPr>
            <a:spLocks noGrp="1" noChangeArrowheads="1"/>
          </p:cNvSpPr>
          <p:nvPr>
            <p:ph type="title"/>
          </p:nvPr>
        </p:nvSpPr>
        <p:spPr bwMode="auto">
          <a:xfrm>
            <a:off x="539750" y="404813"/>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1508" name="Rectangle 4"/>
          <p:cNvSpPr>
            <a:spLocks noGrp="1" noChangeArrowheads="1"/>
          </p:cNvSpPr>
          <p:nvPr>
            <p:ph type="body" idx="1"/>
          </p:nvPr>
        </p:nvSpPr>
        <p:spPr bwMode="auto">
          <a:xfrm>
            <a:off x="519113" y="17986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21509" name="Rectangle 5"/>
          <p:cNvSpPr>
            <a:spLocks noGrp="1" noChangeArrowheads="1"/>
          </p:cNvSpPr>
          <p:nvPr>
            <p:ph type="dt" sz="half" idx="2"/>
          </p:nvPr>
        </p:nvSpPr>
        <p:spPr bwMode="auto">
          <a:xfrm>
            <a:off x="457200" y="6524625"/>
            <a:ext cx="2133600" cy="360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FFFFFF"/>
                </a:solidFill>
                <a:ea typeface="ＭＳ Ｐゴシック" charset="-128"/>
                <a:cs typeface="ＭＳ Ｐゴシック" charset="-128"/>
              </a:defRPr>
            </a:lvl1pPr>
          </a:lstStyle>
          <a:p>
            <a:pPr defTabSz="449263">
              <a:defRPr/>
            </a:pPr>
            <a:endParaRPr lang="en-GB"/>
          </a:p>
        </p:txBody>
      </p:sp>
      <p:sp>
        <p:nvSpPr>
          <p:cNvPr id="21510" name="Rectangle 6"/>
          <p:cNvSpPr>
            <a:spLocks noGrp="1" noChangeArrowheads="1"/>
          </p:cNvSpPr>
          <p:nvPr>
            <p:ph type="ftr" sz="quarter" idx="3"/>
          </p:nvPr>
        </p:nvSpPr>
        <p:spPr bwMode="auto">
          <a:xfrm>
            <a:off x="3124200" y="6524625"/>
            <a:ext cx="2895600" cy="360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FFFFFF"/>
                </a:solidFill>
                <a:ea typeface="ＭＳ Ｐゴシック" charset="-128"/>
                <a:cs typeface="ＭＳ Ｐゴシック" charset="-128"/>
              </a:defRPr>
            </a:lvl1pPr>
          </a:lstStyle>
          <a:p>
            <a:pPr defTabSz="449263">
              <a:defRPr/>
            </a:pPr>
            <a:endParaRPr lang="en-GB"/>
          </a:p>
        </p:txBody>
      </p:sp>
      <p:sp>
        <p:nvSpPr>
          <p:cNvPr id="21511" name="Rectangle 7"/>
          <p:cNvSpPr>
            <a:spLocks noGrp="1" noChangeArrowheads="1"/>
          </p:cNvSpPr>
          <p:nvPr>
            <p:ph type="sldNum" sz="quarter" idx="4"/>
          </p:nvPr>
        </p:nvSpPr>
        <p:spPr bwMode="auto">
          <a:xfrm>
            <a:off x="6553200" y="6524625"/>
            <a:ext cx="2133600" cy="360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FFFFFF"/>
                </a:solidFill>
                <a:ea typeface="ＭＳ Ｐゴシック" charset="-128"/>
                <a:cs typeface="ＭＳ Ｐゴシック" charset="-128"/>
              </a:defRPr>
            </a:lvl1pPr>
          </a:lstStyle>
          <a:p>
            <a:pPr defTabSz="449263">
              <a:defRPr/>
            </a:pPr>
            <a:fld id="{3401A4D3-CC90-4F81-BC26-25AA85ADC954}" type="slidenum">
              <a:rPr lang="en-GB"/>
              <a:pPr defTabSz="449263">
                <a:defRPr/>
              </a:pPr>
              <a:t>‹#›</a:t>
            </a:fld>
            <a:endParaRPr lang="en-GB"/>
          </a:p>
        </p:txBody>
      </p:sp>
    </p:spTree>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Lst>
  <p:timing>
    <p:tnLst>
      <p:par>
        <p:cTn id="1" dur="indefinite" restart="never" nodeType="tmRoot"/>
      </p:par>
    </p:tnLst>
  </p:timing>
  <p:txStyles>
    <p:titleStyle>
      <a:lvl1pPr algn="l" rtl="0" eaLnBrk="0" fontAlgn="base" hangingPunct="0">
        <a:spcBef>
          <a:spcPct val="0"/>
        </a:spcBef>
        <a:spcAft>
          <a:spcPct val="0"/>
        </a:spcAft>
        <a:defRPr sz="3600">
          <a:solidFill>
            <a:srgbClr val="532E63"/>
          </a:solidFill>
          <a:latin typeface="+mj-lt"/>
          <a:ea typeface="+mj-ea"/>
          <a:cs typeface="+mj-cs"/>
        </a:defRPr>
      </a:lvl1pPr>
      <a:lvl2pPr algn="l" rtl="0" eaLnBrk="0" fontAlgn="base" hangingPunct="0">
        <a:spcBef>
          <a:spcPct val="0"/>
        </a:spcBef>
        <a:spcAft>
          <a:spcPct val="0"/>
        </a:spcAft>
        <a:defRPr sz="3600">
          <a:solidFill>
            <a:srgbClr val="532E63"/>
          </a:solidFill>
          <a:latin typeface="Arial" charset="0"/>
          <a:cs typeface="Arial" charset="0"/>
        </a:defRPr>
      </a:lvl2pPr>
      <a:lvl3pPr algn="l" rtl="0" eaLnBrk="0" fontAlgn="base" hangingPunct="0">
        <a:spcBef>
          <a:spcPct val="0"/>
        </a:spcBef>
        <a:spcAft>
          <a:spcPct val="0"/>
        </a:spcAft>
        <a:defRPr sz="3600">
          <a:solidFill>
            <a:srgbClr val="532E63"/>
          </a:solidFill>
          <a:latin typeface="Arial" charset="0"/>
          <a:cs typeface="Arial" charset="0"/>
        </a:defRPr>
      </a:lvl3pPr>
      <a:lvl4pPr algn="l" rtl="0" eaLnBrk="0" fontAlgn="base" hangingPunct="0">
        <a:spcBef>
          <a:spcPct val="0"/>
        </a:spcBef>
        <a:spcAft>
          <a:spcPct val="0"/>
        </a:spcAft>
        <a:defRPr sz="3600">
          <a:solidFill>
            <a:srgbClr val="532E63"/>
          </a:solidFill>
          <a:latin typeface="Arial" charset="0"/>
          <a:cs typeface="Arial" charset="0"/>
        </a:defRPr>
      </a:lvl4pPr>
      <a:lvl5pPr algn="l" rtl="0" eaLnBrk="0" fontAlgn="base" hangingPunct="0">
        <a:spcBef>
          <a:spcPct val="0"/>
        </a:spcBef>
        <a:spcAft>
          <a:spcPct val="0"/>
        </a:spcAft>
        <a:defRPr sz="3600">
          <a:solidFill>
            <a:srgbClr val="532E63"/>
          </a:solidFill>
          <a:latin typeface="Arial" charset="0"/>
          <a:cs typeface="Arial" charset="0"/>
        </a:defRPr>
      </a:lvl5pPr>
      <a:lvl6pPr marL="457200" algn="l" rtl="0" fontAlgn="base">
        <a:spcBef>
          <a:spcPct val="0"/>
        </a:spcBef>
        <a:spcAft>
          <a:spcPct val="0"/>
        </a:spcAft>
        <a:defRPr sz="3600">
          <a:solidFill>
            <a:srgbClr val="532E63"/>
          </a:solidFill>
          <a:latin typeface="Arial" charset="0"/>
          <a:cs typeface="Arial" charset="0"/>
        </a:defRPr>
      </a:lvl6pPr>
      <a:lvl7pPr marL="914400" algn="l" rtl="0" fontAlgn="base">
        <a:spcBef>
          <a:spcPct val="0"/>
        </a:spcBef>
        <a:spcAft>
          <a:spcPct val="0"/>
        </a:spcAft>
        <a:defRPr sz="3600">
          <a:solidFill>
            <a:srgbClr val="532E63"/>
          </a:solidFill>
          <a:latin typeface="Arial" charset="0"/>
          <a:cs typeface="Arial" charset="0"/>
        </a:defRPr>
      </a:lvl7pPr>
      <a:lvl8pPr marL="1371600" algn="l" rtl="0" fontAlgn="base">
        <a:spcBef>
          <a:spcPct val="0"/>
        </a:spcBef>
        <a:spcAft>
          <a:spcPct val="0"/>
        </a:spcAft>
        <a:defRPr sz="3600">
          <a:solidFill>
            <a:srgbClr val="532E63"/>
          </a:solidFill>
          <a:latin typeface="Arial" charset="0"/>
          <a:cs typeface="Arial" charset="0"/>
        </a:defRPr>
      </a:lvl8pPr>
      <a:lvl9pPr marL="1828800" algn="l" rtl="0" fontAlgn="base">
        <a:spcBef>
          <a:spcPct val="0"/>
        </a:spcBef>
        <a:spcAft>
          <a:spcPct val="0"/>
        </a:spcAft>
        <a:defRPr sz="3600">
          <a:solidFill>
            <a:srgbClr val="532E63"/>
          </a:solidFill>
          <a:latin typeface="Arial" charset="0"/>
          <a:cs typeface="Arial" charset="0"/>
        </a:defRPr>
      </a:lvl9pPr>
    </p:titleStyle>
    <p:bodyStyle>
      <a:lvl1pPr marL="273050" indent="-273050" algn="l" rtl="0" eaLnBrk="0" fontAlgn="base" hangingPunct="0">
        <a:spcBef>
          <a:spcPct val="40000"/>
        </a:spcBef>
        <a:spcAft>
          <a:spcPct val="40000"/>
        </a:spcAft>
        <a:buBlip>
          <a:blip r:embed="rId17"/>
        </a:buBlip>
        <a:defRPr sz="1800">
          <a:solidFill>
            <a:srgbClr val="83004C"/>
          </a:solidFill>
          <a:latin typeface="+mn-lt"/>
          <a:ea typeface="+mn-ea"/>
          <a:cs typeface="+mn-cs"/>
        </a:defRPr>
      </a:lvl1pPr>
      <a:lvl2pPr marL="820738" indent="-285750" algn="l" rtl="0" eaLnBrk="0" fontAlgn="base" hangingPunct="0">
        <a:spcBef>
          <a:spcPct val="40000"/>
        </a:spcBef>
        <a:spcAft>
          <a:spcPct val="40000"/>
        </a:spcAft>
        <a:buChar char="–"/>
        <a:defRPr sz="1800">
          <a:solidFill>
            <a:schemeClr val="bg2"/>
          </a:solidFill>
          <a:latin typeface="+mn-lt"/>
          <a:cs typeface="+mn-cs"/>
        </a:defRPr>
      </a:lvl2pPr>
      <a:lvl3pPr marL="1228725" indent="-228600" algn="l" rtl="0" eaLnBrk="0" fontAlgn="base" hangingPunct="0">
        <a:spcBef>
          <a:spcPct val="40000"/>
        </a:spcBef>
        <a:spcAft>
          <a:spcPct val="40000"/>
        </a:spcAft>
        <a:buBlip>
          <a:blip r:embed="rId17"/>
        </a:buBlip>
        <a:defRPr>
          <a:solidFill>
            <a:schemeClr val="bg2"/>
          </a:solidFill>
          <a:latin typeface="+mn-lt"/>
          <a:cs typeface="+mn-cs"/>
        </a:defRPr>
      </a:lvl3pPr>
      <a:lvl4pPr marL="1636713" indent="-228600" algn="l" rtl="0" eaLnBrk="0" fontAlgn="base" hangingPunct="0">
        <a:spcBef>
          <a:spcPct val="40000"/>
        </a:spcBef>
        <a:spcAft>
          <a:spcPct val="40000"/>
        </a:spcAft>
        <a:buChar char="–"/>
        <a:defRPr sz="1600">
          <a:solidFill>
            <a:schemeClr val="bg2"/>
          </a:solidFill>
          <a:latin typeface="+mn-lt"/>
          <a:cs typeface="+mn-cs"/>
        </a:defRPr>
      </a:lvl4pPr>
      <a:lvl5pPr marL="2057400" indent="-228600" algn="l" rtl="0" eaLnBrk="0" fontAlgn="base" hangingPunct="0">
        <a:spcBef>
          <a:spcPct val="40000"/>
        </a:spcBef>
        <a:spcAft>
          <a:spcPct val="40000"/>
        </a:spcAft>
        <a:buChar char="»"/>
        <a:defRPr sz="1600">
          <a:solidFill>
            <a:schemeClr val="bg2"/>
          </a:solidFill>
          <a:latin typeface="+mn-lt"/>
          <a:cs typeface="+mn-cs"/>
        </a:defRPr>
      </a:lvl5pPr>
      <a:lvl6pPr marL="2514600" indent="-228600" algn="l" rtl="0" fontAlgn="base">
        <a:spcBef>
          <a:spcPct val="40000"/>
        </a:spcBef>
        <a:spcAft>
          <a:spcPct val="40000"/>
        </a:spcAft>
        <a:buChar char="»"/>
        <a:defRPr sz="1600">
          <a:solidFill>
            <a:schemeClr val="bg2"/>
          </a:solidFill>
          <a:latin typeface="+mn-lt"/>
          <a:cs typeface="+mn-cs"/>
        </a:defRPr>
      </a:lvl6pPr>
      <a:lvl7pPr marL="2971800" indent="-228600" algn="l" rtl="0" fontAlgn="base">
        <a:spcBef>
          <a:spcPct val="40000"/>
        </a:spcBef>
        <a:spcAft>
          <a:spcPct val="40000"/>
        </a:spcAft>
        <a:buChar char="»"/>
        <a:defRPr sz="1600">
          <a:solidFill>
            <a:schemeClr val="bg2"/>
          </a:solidFill>
          <a:latin typeface="+mn-lt"/>
          <a:cs typeface="+mn-cs"/>
        </a:defRPr>
      </a:lvl7pPr>
      <a:lvl8pPr marL="3429000" indent="-228600" algn="l" rtl="0" fontAlgn="base">
        <a:spcBef>
          <a:spcPct val="40000"/>
        </a:spcBef>
        <a:spcAft>
          <a:spcPct val="40000"/>
        </a:spcAft>
        <a:buChar char="»"/>
        <a:defRPr sz="1600">
          <a:solidFill>
            <a:schemeClr val="bg2"/>
          </a:solidFill>
          <a:latin typeface="+mn-lt"/>
          <a:cs typeface="+mn-cs"/>
        </a:defRPr>
      </a:lvl8pPr>
      <a:lvl9pPr marL="3886200" indent="-228600" algn="l" rtl="0" fontAlgn="base">
        <a:spcBef>
          <a:spcPct val="40000"/>
        </a:spcBef>
        <a:spcAft>
          <a:spcPct val="40000"/>
        </a:spcAft>
        <a:buChar char="»"/>
        <a:defRPr sz="1600">
          <a:solidFill>
            <a:schemeClr val="bg2"/>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6626" name="Picture 8" descr="OpenBet Brand PPT presentation purple"/>
          <p:cNvPicPr>
            <a:picLocks noChangeAspect="1" noChangeArrowheads="1"/>
          </p:cNvPicPr>
          <p:nvPr/>
        </p:nvPicPr>
        <p:blipFill>
          <a:blip r:embed="rId14" cstate="print"/>
          <a:srcRect/>
          <a:stretch>
            <a:fillRect/>
          </a:stretch>
        </p:blipFill>
        <p:spPr bwMode="auto">
          <a:xfrm>
            <a:off x="0" y="0"/>
            <a:ext cx="9144000" cy="6858000"/>
          </a:xfrm>
          <a:prstGeom prst="rect">
            <a:avLst/>
          </a:prstGeom>
          <a:noFill/>
          <a:ln w="9525">
            <a:noFill/>
            <a:miter lim="800000"/>
            <a:headEnd/>
            <a:tailEnd/>
          </a:ln>
        </p:spPr>
      </p:pic>
      <p:sp>
        <p:nvSpPr>
          <p:cNvPr id="26627" name="Rectangle 3"/>
          <p:cNvSpPr>
            <a:spLocks noGrp="1" noChangeArrowheads="1"/>
          </p:cNvSpPr>
          <p:nvPr>
            <p:ph type="title"/>
          </p:nvPr>
        </p:nvSpPr>
        <p:spPr bwMode="auto">
          <a:xfrm>
            <a:off x="539750" y="404813"/>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1508" name="Rectangle 4"/>
          <p:cNvSpPr>
            <a:spLocks noGrp="1" noChangeArrowheads="1"/>
          </p:cNvSpPr>
          <p:nvPr>
            <p:ph type="body" idx="1"/>
          </p:nvPr>
        </p:nvSpPr>
        <p:spPr bwMode="auto">
          <a:xfrm>
            <a:off x="519113" y="17986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21509" name="Rectangle 5"/>
          <p:cNvSpPr>
            <a:spLocks noGrp="1" noChangeArrowheads="1"/>
          </p:cNvSpPr>
          <p:nvPr>
            <p:ph type="dt" sz="half" idx="2"/>
          </p:nvPr>
        </p:nvSpPr>
        <p:spPr bwMode="auto">
          <a:xfrm>
            <a:off x="457200" y="6524625"/>
            <a:ext cx="2133600" cy="360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FFFFFF"/>
                </a:solidFill>
                <a:ea typeface="ＭＳ Ｐゴシック" charset="-128"/>
                <a:cs typeface="ＭＳ Ｐゴシック" charset="-128"/>
              </a:defRPr>
            </a:lvl1pPr>
          </a:lstStyle>
          <a:p>
            <a:pPr>
              <a:defRPr/>
            </a:pPr>
            <a:endParaRPr lang="en-GB"/>
          </a:p>
        </p:txBody>
      </p:sp>
      <p:sp>
        <p:nvSpPr>
          <p:cNvPr id="21510" name="Rectangle 6"/>
          <p:cNvSpPr>
            <a:spLocks noGrp="1" noChangeArrowheads="1"/>
          </p:cNvSpPr>
          <p:nvPr>
            <p:ph type="ftr" sz="quarter" idx="3"/>
          </p:nvPr>
        </p:nvSpPr>
        <p:spPr bwMode="auto">
          <a:xfrm>
            <a:off x="3124200" y="6524625"/>
            <a:ext cx="2895600" cy="360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FFFFFF"/>
                </a:solidFill>
                <a:ea typeface="ＭＳ Ｐゴシック" charset="-128"/>
                <a:cs typeface="ＭＳ Ｐゴシック" charset="-128"/>
              </a:defRPr>
            </a:lvl1pPr>
          </a:lstStyle>
          <a:p>
            <a:pPr>
              <a:defRPr/>
            </a:pPr>
            <a:endParaRPr lang="en-GB"/>
          </a:p>
        </p:txBody>
      </p:sp>
      <p:sp>
        <p:nvSpPr>
          <p:cNvPr id="21511" name="Rectangle 7"/>
          <p:cNvSpPr>
            <a:spLocks noGrp="1" noChangeArrowheads="1"/>
          </p:cNvSpPr>
          <p:nvPr>
            <p:ph type="sldNum" sz="quarter" idx="4"/>
          </p:nvPr>
        </p:nvSpPr>
        <p:spPr bwMode="auto">
          <a:xfrm>
            <a:off x="6553200" y="6524625"/>
            <a:ext cx="2133600" cy="360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FFFFFF"/>
                </a:solidFill>
                <a:ea typeface="ＭＳ Ｐゴシック" charset="-128"/>
                <a:cs typeface="ＭＳ Ｐゴシック" charset="-128"/>
              </a:defRPr>
            </a:lvl1pPr>
          </a:lstStyle>
          <a:p>
            <a:pPr>
              <a:defRPr/>
            </a:pPr>
            <a:fld id="{3401A4D3-CC90-4F81-BC26-25AA85ADC954}"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Lst>
  <p:timing>
    <p:tnLst>
      <p:par>
        <p:cTn id="1" dur="indefinite" restart="never" nodeType="tmRoot"/>
      </p:par>
    </p:tnLst>
  </p:timing>
  <p:txStyles>
    <p:titleStyle>
      <a:lvl1pPr algn="l" rtl="0" eaLnBrk="0" fontAlgn="base" hangingPunct="0">
        <a:spcBef>
          <a:spcPct val="0"/>
        </a:spcBef>
        <a:spcAft>
          <a:spcPct val="0"/>
        </a:spcAft>
        <a:defRPr sz="3600">
          <a:solidFill>
            <a:srgbClr val="532E63"/>
          </a:solidFill>
          <a:latin typeface="+mj-lt"/>
          <a:ea typeface="+mj-ea"/>
          <a:cs typeface="+mj-cs"/>
        </a:defRPr>
      </a:lvl1pPr>
      <a:lvl2pPr algn="l" rtl="0" eaLnBrk="0" fontAlgn="base" hangingPunct="0">
        <a:spcBef>
          <a:spcPct val="0"/>
        </a:spcBef>
        <a:spcAft>
          <a:spcPct val="0"/>
        </a:spcAft>
        <a:defRPr sz="3600">
          <a:solidFill>
            <a:srgbClr val="532E63"/>
          </a:solidFill>
          <a:latin typeface="Arial" charset="0"/>
          <a:cs typeface="Arial" charset="0"/>
        </a:defRPr>
      </a:lvl2pPr>
      <a:lvl3pPr algn="l" rtl="0" eaLnBrk="0" fontAlgn="base" hangingPunct="0">
        <a:spcBef>
          <a:spcPct val="0"/>
        </a:spcBef>
        <a:spcAft>
          <a:spcPct val="0"/>
        </a:spcAft>
        <a:defRPr sz="3600">
          <a:solidFill>
            <a:srgbClr val="532E63"/>
          </a:solidFill>
          <a:latin typeface="Arial" charset="0"/>
          <a:cs typeface="Arial" charset="0"/>
        </a:defRPr>
      </a:lvl3pPr>
      <a:lvl4pPr algn="l" rtl="0" eaLnBrk="0" fontAlgn="base" hangingPunct="0">
        <a:spcBef>
          <a:spcPct val="0"/>
        </a:spcBef>
        <a:spcAft>
          <a:spcPct val="0"/>
        </a:spcAft>
        <a:defRPr sz="3600">
          <a:solidFill>
            <a:srgbClr val="532E63"/>
          </a:solidFill>
          <a:latin typeface="Arial" charset="0"/>
          <a:cs typeface="Arial" charset="0"/>
        </a:defRPr>
      </a:lvl4pPr>
      <a:lvl5pPr algn="l" rtl="0" eaLnBrk="0" fontAlgn="base" hangingPunct="0">
        <a:spcBef>
          <a:spcPct val="0"/>
        </a:spcBef>
        <a:spcAft>
          <a:spcPct val="0"/>
        </a:spcAft>
        <a:defRPr sz="3600">
          <a:solidFill>
            <a:srgbClr val="532E63"/>
          </a:solidFill>
          <a:latin typeface="Arial" charset="0"/>
          <a:cs typeface="Arial" charset="0"/>
        </a:defRPr>
      </a:lvl5pPr>
      <a:lvl6pPr marL="457200" algn="l" rtl="0" fontAlgn="base">
        <a:spcBef>
          <a:spcPct val="0"/>
        </a:spcBef>
        <a:spcAft>
          <a:spcPct val="0"/>
        </a:spcAft>
        <a:defRPr sz="3600">
          <a:solidFill>
            <a:srgbClr val="532E63"/>
          </a:solidFill>
          <a:latin typeface="Arial" charset="0"/>
          <a:cs typeface="Arial" charset="0"/>
        </a:defRPr>
      </a:lvl6pPr>
      <a:lvl7pPr marL="914400" algn="l" rtl="0" fontAlgn="base">
        <a:spcBef>
          <a:spcPct val="0"/>
        </a:spcBef>
        <a:spcAft>
          <a:spcPct val="0"/>
        </a:spcAft>
        <a:defRPr sz="3600">
          <a:solidFill>
            <a:srgbClr val="532E63"/>
          </a:solidFill>
          <a:latin typeface="Arial" charset="0"/>
          <a:cs typeface="Arial" charset="0"/>
        </a:defRPr>
      </a:lvl7pPr>
      <a:lvl8pPr marL="1371600" algn="l" rtl="0" fontAlgn="base">
        <a:spcBef>
          <a:spcPct val="0"/>
        </a:spcBef>
        <a:spcAft>
          <a:spcPct val="0"/>
        </a:spcAft>
        <a:defRPr sz="3600">
          <a:solidFill>
            <a:srgbClr val="532E63"/>
          </a:solidFill>
          <a:latin typeface="Arial" charset="0"/>
          <a:cs typeface="Arial" charset="0"/>
        </a:defRPr>
      </a:lvl8pPr>
      <a:lvl9pPr marL="1828800" algn="l" rtl="0" fontAlgn="base">
        <a:spcBef>
          <a:spcPct val="0"/>
        </a:spcBef>
        <a:spcAft>
          <a:spcPct val="0"/>
        </a:spcAft>
        <a:defRPr sz="3600">
          <a:solidFill>
            <a:srgbClr val="532E63"/>
          </a:solidFill>
          <a:latin typeface="Arial" charset="0"/>
          <a:cs typeface="Arial" charset="0"/>
        </a:defRPr>
      </a:lvl9pPr>
    </p:titleStyle>
    <p:bodyStyle>
      <a:lvl1pPr marL="273050" indent="-273050" algn="l" rtl="0" eaLnBrk="0" fontAlgn="base" hangingPunct="0">
        <a:spcBef>
          <a:spcPct val="40000"/>
        </a:spcBef>
        <a:spcAft>
          <a:spcPct val="40000"/>
        </a:spcAft>
        <a:buBlip>
          <a:blip r:embed="rId15"/>
        </a:buBlip>
        <a:defRPr sz="1800">
          <a:solidFill>
            <a:srgbClr val="83004C"/>
          </a:solidFill>
          <a:latin typeface="+mn-lt"/>
          <a:ea typeface="+mn-ea"/>
          <a:cs typeface="+mn-cs"/>
        </a:defRPr>
      </a:lvl1pPr>
      <a:lvl2pPr marL="820738" indent="-285750" algn="l" rtl="0" eaLnBrk="0" fontAlgn="base" hangingPunct="0">
        <a:spcBef>
          <a:spcPct val="40000"/>
        </a:spcBef>
        <a:spcAft>
          <a:spcPct val="40000"/>
        </a:spcAft>
        <a:buChar char="–"/>
        <a:defRPr sz="1800">
          <a:solidFill>
            <a:schemeClr val="bg2"/>
          </a:solidFill>
          <a:latin typeface="+mn-lt"/>
          <a:cs typeface="+mn-cs"/>
        </a:defRPr>
      </a:lvl2pPr>
      <a:lvl3pPr marL="1228725" indent="-228600" algn="l" rtl="0" eaLnBrk="0" fontAlgn="base" hangingPunct="0">
        <a:spcBef>
          <a:spcPct val="40000"/>
        </a:spcBef>
        <a:spcAft>
          <a:spcPct val="40000"/>
        </a:spcAft>
        <a:buBlip>
          <a:blip r:embed="rId15"/>
        </a:buBlip>
        <a:defRPr>
          <a:solidFill>
            <a:schemeClr val="bg2"/>
          </a:solidFill>
          <a:latin typeface="+mn-lt"/>
          <a:cs typeface="+mn-cs"/>
        </a:defRPr>
      </a:lvl3pPr>
      <a:lvl4pPr marL="1636713" indent="-228600" algn="l" rtl="0" eaLnBrk="0" fontAlgn="base" hangingPunct="0">
        <a:spcBef>
          <a:spcPct val="40000"/>
        </a:spcBef>
        <a:spcAft>
          <a:spcPct val="40000"/>
        </a:spcAft>
        <a:buChar char="–"/>
        <a:defRPr sz="1600">
          <a:solidFill>
            <a:schemeClr val="bg2"/>
          </a:solidFill>
          <a:latin typeface="+mn-lt"/>
          <a:cs typeface="+mn-cs"/>
        </a:defRPr>
      </a:lvl4pPr>
      <a:lvl5pPr marL="2057400" indent="-228600" algn="l" rtl="0" eaLnBrk="0" fontAlgn="base" hangingPunct="0">
        <a:spcBef>
          <a:spcPct val="40000"/>
        </a:spcBef>
        <a:spcAft>
          <a:spcPct val="40000"/>
        </a:spcAft>
        <a:buChar char="»"/>
        <a:defRPr sz="1600">
          <a:solidFill>
            <a:schemeClr val="bg2"/>
          </a:solidFill>
          <a:latin typeface="+mn-lt"/>
          <a:cs typeface="+mn-cs"/>
        </a:defRPr>
      </a:lvl5pPr>
      <a:lvl6pPr marL="2514600" indent="-228600" algn="l" rtl="0" fontAlgn="base">
        <a:spcBef>
          <a:spcPct val="40000"/>
        </a:spcBef>
        <a:spcAft>
          <a:spcPct val="40000"/>
        </a:spcAft>
        <a:buChar char="»"/>
        <a:defRPr sz="1600">
          <a:solidFill>
            <a:schemeClr val="bg2"/>
          </a:solidFill>
          <a:latin typeface="+mn-lt"/>
          <a:cs typeface="+mn-cs"/>
        </a:defRPr>
      </a:lvl6pPr>
      <a:lvl7pPr marL="2971800" indent="-228600" algn="l" rtl="0" fontAlgn="base">
        <a:spcBef>
          <a:spcPct val="40000"/>
        </a:spcBef>
        <a:spcAft>
          <a:spcPct val="40000"/>
        </a:spcAft>
        <a:buChar char="»"/>
        <a:defRPr sz="1600">
          <a:solidFill>
            <a:schemeClr val="bg2"/>
          </a:solidFill>
          <a:latin typeface="+mn-lt"/>
          <a:cs typeface="+mn-cs"/>
        </a:defRPr>
      </a:lvl7pPr>
      <a:lvl8pPr marL="3429000" indent="-228600" algn="l" rtl="0" fontAlgn="base">
        <a:spcBef>
          <a:spcPct val="40000"/>
        </a:spcBef>
        <a:spcAft>
          <a:spcPct val="40000"/>
        </a:spcAft>
        <a:buChar char="»"/>
        <a:defRPr sz="1600">
          <a:solidFill>
            <a:schemeClr val="bg2"/>
          </a:solidFill>
          <a:latin typeface="+mn-lt"/>
          <a:cs typeface="+mn-cs"/>
        </a:defRPr>
      </a:lvl8pPr>
      <a:lvl9pPr marL="3886200" indent="-228600" algn="l" rtl="0" fontAlgn="base">
        <a:spcBef>
          <a:spcPct val="40000"/>
        </a:spcBef>
        <a:spcAft>
          <a:spcPct val="40000"/>
        </a:spcAft>
        <a:buChar char="»"/>
        <a:defRPr sz="1600">
          <a:solidFill>
            <a:schemeClr val="bg2"/>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2" descr="OpenBet Brand PPT presentation7"/>
          <p:cNvPicPr>
            <a:picLocks noChangeAspect="1" noChangeArrowheads="1"/>
          </p:cNvPicPr>
          <p:nvPr/>
        </p:nvPicPr>
        <p:blipFill>
          <a:blip r:embed="rId14" cstate="print"/>
          <a:srcRect b="5672"/>
          <a:stretch>
            <a:fillRect/>
          </a:stretch>
        </p:blipFill>
        <p:spPr bwMode="auto">
          <a:xfrm>
            <a:off x="0" y="0"/>
            <a:ext cx="9144000" cy="6469063"/>
          </a:xfrm>
          <a:prstGeom prst="rect">
            <a:avLst/>
          </a:prstGeom>
          <a:noFill/>
          <a:ln w="9525">
            <a:noFill/>
            <a:miter lim="800000"/>
            <a:headEnd/>
            <a:tailEnd/>
          </a:ln>
        </p:spPr>
      </p:pic>
      <p:sp>
        <p:nvSpPr>
          <p:cNvPr id="5128" name="Rectangle 8"/>
          <p:cNvSpPr>
            <a:spLocks noChangeArrowheads="1"/>
          </p:cNvSpPr>
          <p:nvPr/>
        </p:nvSpPr>
        <p:spPr bwMode="auto">
          <a:xfrm>
            <a:off x="0" y="6469063"/>
            <a:ext cx="9144000" cy="388937"/>
          </a:xfrm>
          <a:prstGeom prst="rect">
            <a:avLst/>
          </a:prstGeom>
          <a:solidFill>
            <a:srgbClr val="69D0ED"/>
          </a:solidFill>
          <a:ln w="9525">
            <a:noFill/>
            <a:miter lim="800000"/>
            <a:headEnd/>
            <a:tailEnd/>
          </a:ln>
          <a:effectLst/>
        </p:spPr>
        <p:txBody>
          <a:bodyPr wrap="none" anchor="ctr"/>
          <a:lstStyle/>
          <a:p>
            <a:pPr>
              <a:defRPr/>
            </a:pPr>
            <a:endParaRPr lang="en-GB">
              <a:solidFill>
                <a:srgbClr val="000000"/>
              </a:solidFill>
            </a:endParaRPr>
          </a:p>
        </p:txBody>
      </p:sp>
      <p:sp>
        <p:nvSpPr>
          <p:cNvPr id="2052" name="Rectangle 3"/>
          <p:cNvSpPr>
            <a:spLocks noGrp="1" noChangeArrowheads="1"/>
          </p:cNvSpPr>
          <p:nvPr>
            <p:ph type="title"/>
          </p:nvPr>
        </p:nvSpPr>
        <p:spPr bwMode="auto">
          <a:xfrm>
            <a:off x="539750" y="404813"/>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053" name="Rectangle 4"/>
          <p:cNvSpPr>
            <a:spLocks noGrp="1" noChangeArrowheads="1"/>
          </p:cNvSpPr>
          <p:nvPr>
            <p:ph type="body" idx="1"/>
          </p:nvPr>
        </p:nvSpPr>
        <p:spPr bwMode="auto">
          <a:xfrm>
            <a:off x="517525" y="1916113"/>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5125" name="Rectangle 5"/>
          <p:cNvSpPr>
            <a:spLocks noGrp="1" noChangeArrowheads="1"/>
          </p:cNvSpPr>
          <p:nvPr>
            <p:ph type="dt" sz="half" idx="2"/>
          </p:nvPr>
        </p:nvSpPr>
        <p:spPr bwMode="auto">
          <a:xfrm>
            <a:off x="457200" y="6524625"/>
            <a:ext cx="2133600" cy="360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2"/>
                </a:solidFill>
              </a:defRPr>
            </a:lvl1pPr>
          </a:lstStyle>
          <a:p>
            <a:pPr>
              <a:defRPr/>
            </a:pPr>
            <a:endParaRPr lang="en-GB">
              <a:solidFill>
                <a:srgbClr val="808080"/>
              </a:solidFill>
            </a:endParaRPr>
          </a:p>
        </p:txBody>
      </p:sp>
      <p:sp>
        <p:nvSpPr>
          <p:cNvPr id="5126" name="Rectangle 6"/>
          <p:cNvSpPr>
            <a:spLocks noGrp="1" noChangeArrowheads="1"/>
          </p:cNvSpPr>
          <p:nvPr>
            <p:ph type="ftr" sz="quarter" idx="3"/>
          </p:nvPr>
        </p:nvSpPr>
        <p:spPr bwMode="auto">
          <a:xfrm>
            <a:off x="3124200" y="6524625"/>
            <a:ext cx="2895600" cy="360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2"/>
                </a:solidFill>
              </a:defRPr>
            </a:lvl1pPr>
          </a:lstStyle>
          <a:p>
            <a:pPr>
              <a:defRPr/>
            </a:pPr>
            <a:endParaRPr lang="en-GB">
              <a:solidFill>
                <a:srgbClr val="808080"/>
              </a:solidFill>
            </a:endParaRPr>
          </a:p>
        </p:txBody>
      </p:sp>
      <p:sp>
        <p:nvSpPr>
          <p:cNvPr id="5127" name="Rectangle 7"/>
          <p:cNvSpPr>
            <a:spLocks noGrp="1" noChangeArrowheads="1"/>
          </p:cNvSpPr>
          <p:nvPr>
            <p:ph type="sldNum" sz="quarter" idx="4"/>
          </p:nvPr>
        </p:nvSpPr>
        <p:spPr bwMode="auto">
          <a:xfrm>
            <a:off x="6553200" y="6524625"/>
            <a:ext cx="2133600" cy="360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2"/>
                </a:solidFill>
              </a:defRPr>
            </a:lvl1pPr>
          </a:lstStyle>
          <a:p>
            <a:pPr>
              <a:defRPr/>
            </a:pPr>
            <a:fld id="{49EC6992-D72C-4535-829E-DBEB1685CA4C}" type="slidenum">
              <a:rPr lang="en-GB">
                <a:solidFill>
                  <a:srgbClr val="808080"/>
                </a:solidFill>
              </a:rPr>
              <a:pPr>
                <a:defRPr/>
              </a:pPr>
              <a:t>‹#›</a:t>
            </a:fld>
            <a:endParaRPr lang="en-GB">
              <a:solidFill>
                <a:srgbClr val="808080"/>
              </a:solidFill>
            </a:endParaRPr>
          </a:p>
        </p:txBody>
      </p:sp>
    </p:spTree>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Lst>
  <p:timing>
    <p:tnLst>
      <p:par>
        <p:cTn id="1" dur="indefinite" restart="never" nodeType="tmRoot"/>
      </p:par>
    </p:tnLst>
  </p:timing>
  <p:txStyles>
    <p:titleStyle>
      <a:lvl1pPr algn="l" rtl="0" eaLnBrk="0" fontAlgn="base" hangingPunct="0">
        <a:spcBef>
          <a:spcPct val="0"/>
        </a:spcBef>
        <a:spcAft>
          <a:spcPct val="0"/>
        </a:spcAft>
        <a:defRPr sz="3600">
          <a:solidFill>
            <a:srgbClr val="532F64"/>
          </a:solidFill>
          <a:latin typeface="+mj-lt"/>
          <a:ea typeface="+mj-ea"/>
          <a:cs typeface="+mj-cs"/>
        </a:defRPr>
      </a:lvl1pPr>
      <a:lvl2pPr algn="l" rtl="0" eaLnBrk="0" fontAlgn="base" hangingPunct="0">
        <a:spcBef>
          <a:spcPct val="0"/>
        </a:spcBef>
        <a:spcAft>
          <a:spcPct val="0"/>
        </a:spcAft>
        <a:defRPr sz="3600">
          <a:solidFill>
            <a:srgbClr val="532F64"/>
          </a:solidFill>
          <a:latin typeface="Arial" charset="0"/>
          <a:cs typeface="Arial" charset="0"/>
        </a:defRPr>
      </a:lvl2pPr>
      <a:lvl3pPr algn="l" rtl="0" eaLnBrk="0" fontAlgn="base" hangingPunct="0">
        <a:spcBef>
          <a:spcPct val="0"/>
        </a:spcBef>
        <a:spcAft>
          <a:spcPct val="0"/>
        </a:spcAft>
        <a:defRPr sz="3600">
          <a:solidFill>
            <a:srgbClr val="532F64"/>
          </a:solidFill>
          <a:latin typeface="Arial" charset="0"/>
          <a:cs typeface="Arial" charset="0"/>
        </a:defRPr>
      </a:lvl3pPr>
      <a:lvl4pPr algn="l" rtl="0" eaLnBrk="0" fontAlgn="base" hangingPunct="0">
        <a:spcBef>
          <a:spcPct val="0"/>
        </a:spcBef>
        <a:spcAft>
          <a:spcPct val="0"/>
        </a:spcAft>
        <a:defRPr sz="3600">
          <a:solidFill>
            <a:srgbClr val="532F64"/>
          </a:solidFill>
          <a:latin typeface="Arial" charset="0"/>
          <a:cs typeface="Arial" charset="0"/>
        </a:defRPr>
      </a:lvl4pPr>
      <a:lvl5pPr algn="l" rtl="0" eaLnBrk="0" fontAlgn="base" hangingPunct="0">
        <a:spcBef>
          <a:spcPct val="0"/>
        </a:spcBef>
        <a:spcAft>
          <a:spcPct val="0"/>
        </a:spcAft>
        <a:defRPr sz="3600">
          <a:solidFill>
            <a:srgbClr val="532F64"/>
          </a:solidFill>
          <a:latin typeface="Arial" charset="0"/>
          <a:cs typeface="Arial" charset="0"/>
        </a:defRPr>
      </a:lvl5pPr>
      <a:lvl6pPr marL="457200" algn="l" rtl="0" fontAlgn="base">
        <a:spcBef>
          <a:spcPct val="0"/>
        </a:spcBef>
        <a:spcAft>
          <a:spcPct val="0"/>
        </a:spcAft>
        <a:defRPr sz="3600">
          <a:solidFill>
            <a:srgbClr val="532F64"/>
          </a:solidFill>
          <a:latin typeface="Arial" charset="0"/>
          <a:cs typeface="Arial" charset="0"/>
        </a:defRPr>
      </a:lvl6pPr>
      <a:lvl7pPr marL="914400" algn="l" rtl="0" fontAlgn="base">
        <a:spcBef>
          <a:spcPct val="0"/>
        </a:spcBef>
        <a:spcAft>
          <a:spcPct val="0"/>
        </a:spcAft>
        <a:defRPr sz="3600">
          <a:solidFill>
            <a:srgbClr val="532F64"/>
          </a:solidFill>
          <a:latin typeface="Arial" charset="0"/>
          <a:cs typeface="Arial" charset="0"/>
        </a:defRPr>
      </a:lvl7pPr>
      <a:lvl8pPr marL="1371600" algn="l" rtl="0" fontAlgn="base">
        <a:spcBef>
          <a:spcPct val="0"/>
        </a:spcBef>
        <a:spcAft>
          <a:spcPct val="0"/>
        </a:spcAft>
        <a:defRPr sz="3600">
          <a:solidFill>
            <a:srgbClr val="532F64"/>
          </a:solidFill>
          <a:latin typeface="Arial" charset="0"/>
          <a:cs typeface="Arial" charset="0"/>
        </a:defRPr>
      </a:lvl8pPr>
      <a:lvl9pPr marL="1828800" algn="l" rtl="0" fontAlgn="base">
        <a:spcBef>
          <a:spcPct val="0"/>
        </a:spcBef>
        <a:spcAft>
          <a:spcPct val="0"/>
        </a:spcAft>
        <a:defRPr sz="3600">
          <a:solidFill>
            <a:srgbClr val="532F64"/>
          </a:solidFill>
          <a:latin typeface="Arial" charset="0"/>
          <a:cs typeface="Arial" charset="0"/>
        </a:defRPr>
      </a:lvl9pPr>
    </p:titleStyle>
    <p:bodyStyle>
      <a:lvl1pPr marL="273050" indent="-273050" algn="l" rtl="0" eaLnBrk="0" fontAlgn="base" hangingPunct="0">
        <a:spcBef>
          <a:spcPct val="40000"/>
        </a:spcBef>
        <a:spcAft>
          <a:spcPct val="40000"/>
        </a:spcAft>
        <a:buBlip>
          <a:blip r:embed="rId15"/>
        </a:buBlip>
        <a:defRPr sz="2400">
          <a:solidFill>
            <a:schemeClr val="bg2"/>
          </a:solidFill>
          <a:latin typeface="+mn-lt"/>
          <a:ea typeface="+mn-ea"/>
          <a:cs typeface="+mn-cs"/>
        </a:defRPr>
      </a:lvl1pPr>
      <a:lvl2pPr marL="820738" indent="-285750" algn="l" rtl="0" eaLnBrk="0" fontAlgn="base" hangingPunct="0">
        <a:spcBef>
          <a:spcPct val="40000"/>
        </a:spcBef>
        <a:spcAft>
          <a:spcPct val="40000"/>
        </a:spcAft>
        <a:buChar char="–"/>
        <a:defRPr sz="2000">
          <a:solidFill>
            <a:schemeClr val="bg2"/>
          </a:solidFill>
          <a:latin typeface="+mn-lt"/>
          <a:cs typeface="+mn-cs"/>
        </a:defRPr>
      </a:lvl2pPr>
      <a:lvl3pPr marL="1228725" indent="-228600" algn="l" rtl="0" eaLnBrk="0" fontAlgn="base" hangingPunct="0">
        <a:spcBef>
          <a:spcPct val="40000"/>
        </a:spcBef>
        <a:spcAft>
          <a:spcPct val="40000"/>
        </a:spcAft>
        <a:buBlip>
          <a:blip r:embed="rId15"/>
        </a:buBlip>
        <a:defRPr>
          <a:solidFill>
            <a:schemeClr val="bg2"/>
          </a:solidFill>
          <a:latin typeface="+mn-lt"/>
          <a:cs typeface="+mn-cs"/>
        </a:defRPr>
      </a:lvl3pPr>
      <a:lvl4pPr marL="1636713" indent="-228600" algn="l" rtl="0" eaLnBrk="0" fontAlgn="base" hangingPunct="0">
        <a:spcBef>
          <a:spcPct val="40000"/>
        </a:spcBef>
        <a:spcAft>
          <a:spcPct val="40000"/>
        </a:spcAft>
        <a:buChar char="–"/>
        <a:defRPr sz="1600">
          <a:solidFill>
            <a:schemeClr val="bg2"/>
          </a:solidFill>
          <a:latin typeface="+mn-lt"/>
          <a:cs typeface="+mn-cs"/>
        </a:defRPr>
      </a:lvl4pPr>
      <a:lvl5pPr marL="2057400" indent="-228600" algn="l" rtl="0" eaLnBrk="0" fontAlgn="base" hangingPunct="0">
        <a:spcBef>
          <a:spcPct val="40000"/>
        </a:spcBef>
        <a:spcAft>
          <a:spcPct val="40000"/>
        </a:spcAft>
        <a:buChar char="»"/>
        <a:defRPr sz="1600">
          <a:solidFill>
            <a:schemeClr val="bg2"/>
          </a:solidFill>
          <a:latin typeface="+mn-lt"/>
          <a:cs typeface="+mn-cs"/>
        </a:defRPr>
      </a:lvl5pPr>
      <a:lvl6pPr marL="2514600" indent="-228600" algn="l" rtl="0" fontAlgn="base">
        <a:spcBef>
          <a:spcPct val="40000"/>
        </a:spcBef>
        <a:spcAft>
          <a:spcPct val="40000"/>
        </a:spcAft>
        <a:buChar char="»"/>
        <a:defRPr sz="1600">
          <a:solidFill>
            <a:schemeClr val="bg2"/>
          </a:solidFill>
          <a:latin typeface="+mn-lt"/>
          <a:cs typeface="+mn-cs"/>
        </a:defRPr>
      </a:lvl6pPr>
      <a:lvl7pPr marL="2971800" indent="-228600" algn="l" rtl="0" fontAlgn="base">
        <a:spcBef>
          <a:spcPct val="40000"/>
        </a:spcBef>
        <a:spcAft>
          <a:spcPct val="40000"/>
        </a:spcAft>
        <a:buChar char="»"/>
        <a:defRPr sz="1600">
          <a:solidFill>
            <a:schemeClr val="bg2"/>
          </a:solidFill>
          <a:latin typeface="+mn-lt"/>
          <a:cs typeface="+mn-cs"/>
        </a:defRPr>
      </a:lvl7pPr>
      <a:lvl8pPr marL="3429000" indent="-228600" algn="l" rtl="0" fontAlgn="base">
        <a:spcBef>
          <a:spcPct val="40000"/>
        </a:spcBef>
        <a:spcAft>
          <a:spcPct val="40000"/>
        </a:spcAft>
        <a:buChar char="»"/>
        <a:defRPr sz="1600">
          <a:solidFill>
            <a:schemeClr val="bg2"/>
          </a:solidFill>
          <a:latin typeface="+mn-lt"/>
          <a:cs typeface="+mn-cs"/>
        </a:defRPr>
      </a:lvl8pPr>
      <a:lvl9pPr marL="3886200" indent="-228600" algn="l" rtl="0" fontAlgn="base">
        <a:spcBef>
          <a:spcPct val="40000"/>
        </a:spcBef>
        <a:spcAft>
          <a:spcPct val="40000"/>
        </a:spcAft>
        <a:buChar char="»"/>
        <a:defRPr sz="1600">
          <a:solidFill>
            <a:schemeClr val="bg2"/>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6626" name="Picture 8" descr="OpenBet Brand PPT presentation purple"/>
          <p:cNvPicPr>
            <a:picLocks noChangeAspect="1" noChangeArrowheads="1"/>
          </p:cNvPicPr>
          <p:nvPr/>
        </p:nvPicPr>
        <p:blipFill>
          <a:blip r:embed="rId14" cstate="print"/>
          <a:srcRect/>
          <a:stretch>
            <a:fillRect/>
          </a:stretch>
        </p:blipFill>
        <p:spPr bwMode="auto">
          <a:xfrm>
            <a:off x="0" y="0"/>
            <a:ext cx="9144000" cy="6858000"/>
          </a:xfrm>
          <a:prstGeom prst="rect">
            <a:avLst/>
          </a:prstGeom>
          <a:noFill/>
          <a:ln w="9525">
            <a:noFill/>
            <a:miter lim="800000"/>
            <a:headEnd/>
            <a:tailEnd/>
          </a:ln>
        </p:spPr>
      </p:pic>
      <p:sp>
        <p:nvSpPr>
          <p:cNvPr id="26627" name="Rectangle 3"/>
          <p:cNvSpPr>
            <a:spLocks noGrp="1" noChangeArrowheads="1"/>
          </p:cNvSpPr>
          <p:nvPr>
            <p:ph type="title"/>
          </p:nvPr>
        </p:nvSpPr>
        <p:spPr bwMode="auto">
          <a:xfrm>
            <a:off x="539750" y="404813"/>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1508" name="Rectangle 4"/>
          <p:cNvSpPr>
            <a:spLocks noGrp="1" noChangeArrowheads="1"/>
          </p:cNvSpPr>
          <p:nvPr>
            <p:ph type="body" idx="1"/>
          </p:nvPr>
        </p:nvSpPr>
        <p:spPr bwMode="auto">
          <a:xfrm>
            <a:off x="519113" y="1676400"/>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21509" name="Rectangle 5"/>
          <p:cNvSpPr>
            <a:spLocks noGrp="1" noChangeArrowheads="1"/>
          </p:cNvSpPr>
          <p:nvPr>
            <p:ph type="dt" sz="half" idx="2"/>
          </p:nvPr>
        </p:nvSpPr>
        <p:spPr bwMode="auto">
          <a:xfrm>
            <a:off x="457200" y="6524625"/>
            <a:ext cx="2133600" cy="360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FFFFFF"/>
                </a:solidFill>
                <a:ea typeface="ＭＳ Ｐゴシック" charset="-128"/>
                <a:cs typeface="ＭＳ Ｐゴシック" charset="-128"/>
              </a:defRPr>
            </a:lvl1pPr>
          </a:lstStyle>
          <a:p>
            <a:pPr>
              <a:defRPr/>
            </a:pPr>
            <a:endParaRPr lang="en-GB"/>
          </a:p>
        </p:txBody>
      </p:sp>
      <p:sp>
        <p:nvSpPr>
          <p:cNvPr id="21510" name="Rectangle 6"/>
          <p:cNvSpPr>
            <a:spLocks noGrp="1" noChangeArrowheads="1"/>
          </p:cNvSpPr>
          <p:nvPr>
            <p:ph type="ftr" sz="quarter" idx="3"/>
          </p:nvPr>
        </p:nvSpPr>
        <p:spPr bwMode="auto">
          <a:xfrm>
            <a:off x="3124200" y="6524625"/>
            <a:ext cx="2895600" cy="360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FFFFFF"/>
                </a:solidFill>
                <a:ea typeface="ＭＳ Ｐゴシック" charset="-128"/>
                <a:cs typeface="ＭＳ Ｐゴシック" charset="-128"/>
              </a:defRPr>
            </a:lvl1pPr>
          </a:lstStyle>
          <a:p>
            <a:pPr>
              <a:defRPr/>
            </a:pPr>
            <a:endParaRPr lang="en-GB"/>
          </a:p>
        </p:txBody>
      </p:sp>
      <p:sp>
        <p:nvSpPr>
          <p:cNvPr id="21511" name="Rectangle 7"/>
          <p:cNvSpPr>
            <a:spLocks noGrp="1" noChangeArrowheads="1"/>
          </p:cNvSpPr>
          <p:nvPr>
            <p:ph type="sldNum" sz="quarter" idx="4"/>
          </p:nvPr>
        </p:nvSpPr>
        <p:spPr bwMode="auto">
          <a:xfrm>
            <a:off x="6553200" y="6524625"/>
            <a:ext cx="2133600" cy="360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FFFFFF"/>
                </a:solidFill>
                <a:ea typeface="ＭＳ Ｐゴシック" charset="-128"/>
                <a:cs typeface="ＭＳ Ｐゴシック" charset="-128"/>
              </a:defRPr>
            </a:lvl1pPr>
          </a:lstStyle>
          <a:p>
            <a:pPr>
              <a:defRPr/>
            </a:pPr>
            <a:fld id="{3401A4D3-CC90-4F81-BC26-25AA85ADC954}"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Lst>
  <p:timing>
    <p:tnLst>
      <p:par>
        <p:cTn id="1" dur="indefinite" restart="never" nodeType="tmRoot"/>
      </p:par>
    </p:tnLst>
  </p:timing>
  <p:txStyles>
    <p:titleStyle>
      <a:lvl1pPr algn="l" rtl="0" eaLnBrk="0" fontAlgn="base" hangingPunct="0">
        <a:spcBef>
          <a:spcPct val="0"/>
        </a:spcBef>
        <a:spcAft>
          <a:spcPct val="0"/>
        </a:spcAft>
        <a:defRPr sz="3600">
          <a:solidFill>
            <a:srgbClr val="532E63"/>
          </a:solidFill>
          <a:latin typeface="+mj-lt"/>
          <a:ea typeface="+mj-ea"/>
          <a:cs typeface="+mj-cs"/>
        </a:defRPr>
      </a:lvl1pPr>
      <a:lvl2pPr algn="l" rtl="0" eaLnBrk="0" fontAlgn="base" hangingPunct="0">
        <a:spcBef>
          <a:spcPct val="0"/>
        </a:spcBef>
        <a:spcAft>
          <a:spcPct val="0"/>
        </a:spcAft>
        <a:defRPr sz="3600">
          <a:solidFill>
            <a:srgbClr val="532E63"/>
          </a:solidFill>
          <a:latin typeface="Arial" charset="0"/>
          <a:cs typeface="Arial" charset="0"/>
        </a:defRPr>
      </a:lvl2pPr>
      <a:lvl3pPr algn="l" rtl="0" eaLnBrk="0" fontAlgn="base" hangingPunct="0">
        <a:spcBef>
          <a:spcPct val="0"/>
        </a:spcBef>
        <a:spcAft>
          <a:spcPct val="0"/>
        </a:spcAft>
        <a:defRPr sz="3600">
          <a:solidFill>
            <a:srgbClr val="532E63"/>
          </a:solidFill>
          <a:latin typeface="Arial" charset="0"/>
          <a:cs typeface="Arial" charset="0"/>
        </a:defRPr>
      </a:lvl3pPr>
      <a:lvl4pPr algn="l" rtl="0" eaLnBrk="0" fontAlgn="base" hangingPunct="0">
        <a:spcBef>
          <a:spcPct val="0"/>
        </a:spcBef>
        <a:spcAft>
          <a:spcPct val="0"/>
        </a:spcAft>
        <a:defRPr sz="3600">
          <a:solidFill>
            <a:srgbClr val="532E63"/>
          </a:solidFill>
          <a:latin typeface="Arial" charset="0"/>
          <a:cs typeface="Arial" charset="0"/>
        </a:defRPr>
      </a:lvl4pPr>
      <a:lvl5pPr algn="l" rtl="0" eaLnBrk="0" fontAlgn="base" hangingPunct="0">
        <a:spcBef>
          <a:spcPct val="0"/>
        </a:spcBef>
        <a:spcAft>
          <a:spcPct val="0"/>
        </a:spcAft>
        <a:defRPr sz="3600">
          <a:solidFill>
            <a:srgbClr val="532E63"/>
          </a:solidFill>
          <a:latin typeface="Arial" charset="0"/>
          <a:cs typeface="Arial" charset="0"/>
        </a:defRPr>
      </a:lvl5pPr>
      <a:lvl6pPr marL="457200" algn="l" rtl="0" fontAlgn="base">
        <a:spcBef>
          <a:spcPct val="0"/>
        </a:spcBef>
        <a:spcAft>
          <a:spcPct val="0"/>
        </a:spcAft>
        <a:defRPr sz="3600">
          <a:solidFill>
            <a:srgbClr val="532E63"/>
          </a:solidFill>
          <a:latin typeface="Arial" charset="0"/>
          <a:cs typeface="Arial" charset="0"/>
        </a:defRPr>
      </a:lvl6pPr>
      <a:lvl7pPr marL="914400" algn="l" rtl="0" fontAlgn="base">
        <a:spcBef>
          <a:spcPct val="0"/>
        </a:spcBef>
        <a:spcAft>
          <a:spcPct val="0"/>
        </a:spcAft>
        <a:defRPr sz="3600">
          <a:solidFill>
            <a:srgbClr val="532E63"/>
          </a:solidFill>
          <a:latin typeface="Arial" charset="0"/>
          <a:cs typeface="Arial" charset="0"/>
        </a:defRPr>
      </a:lvl7pPr>
      <a:lvl8pPr marL="1371600" algn="l" rtl="0" fontAlgn="base">
        <a:spcBef>
          <a:spcPct val="0"/>
        </a:spcBef>
        <a:spcAft>
          <a:spcPct val="0"/>
        </a:spcAft>
        <a:defRPr sz="3600">
          <a:solidFill>
            <a:srgbClr val="532E63"/>
          </a:solidFill>
          <a:latin typeface="Arial" charset="0"/>
          <a:cs typeface="Arial" charset="0"/>
        </a:defRPr>
      </a:lvl8pPr>
      <a:lvl9pPr marL="1828800" algn="l" rtl="0" fontAlgn="base">
        <a:spcBef>
          <a:spcPct val="0"/>
        </a:spcBef>
        <a:spcAft>
          <a:spcPct val="0"/>
        </a:spcAft>
        <a:defRPr sz="3600">
          <a:solidFill>
            <a:srgbClr val="532E63"/>
          </a:solidFill>
          <a:latin typeface="Arial" charset="0"/>
          <a:cs typeface="Arial" charset="0"/>
        </a:defRPr>
      </a:lvl9pPr>
    </p:titleStyle>
    <p:bodyStyle>
      <a:lvl1pPr marL="273050" indent="-273050" algn="l" rtl="0" eaLnBrk="0" fontAlgn="base" hangingPunct="0">
        <a:spcBef>
          <a:spcPct val="40000"/>
        </a:spcBef>
        <a:spcAft>
          <a:spcPct val="40000"/>
        </a:spcAft>
        <a:buBlip>
          <a:blip r:embed="rId15"/>
        </a:buBlip>
        <a:defRPr sz="2400">
          <a:solidFill>
            <a:srgbClr val="9A185C"/>
          </a:solidFill>
          <a:latin typeface="+mn-lt"/>
          <a:ea typeface="+mn-ea"/>
          <a:cs typeface="+mn-cs"/>
        </a:defRPr>
      </a:lvl1pPr>
      <a:lvl2pPr marL="820738" indent="-285750" algn="l" rtl="0" eaLnBrk="0" fontAlgn="base" hangingPunct="0">
        <a:spcBef>
          <a:spcPct val="40000"/>
        </a:spcBef>
        <a:spcAft>
          <a:spcPct val="40000"/>
        </a:spcAft>
        <a:buChar char="–"/>
        <a:defRPr sz="2000">
          <a:solidFill>
            <a:schemeClr val="bg2"/>
          </a:solidFill>
          <a:latin typeface="+mn-lt"/>
          <a:cs typeface="+mn-cs"/>
        </a:defRPr>
      </a:lvl2pPr>
      <a:lvl3pPr marL="1228725" indent="-228600" algn="l" rtl="0" eaLnBrk="0" fontAlgn="base" hangingPunct="0">
        <a:spcBef>
          <a:spcPct val="40000"/>
        </a:spcBef>
        <a:spcAft>
          <a:spcPct val="40000"/>
        </a:spcAft>
        <a:buBlip>
          <a:blip r:embed="rId15"/>
        </a:buBlip>
        <a:defRPr>
          <a:solidFill>
            <a:schemeClr val="bg2"/>
          </a:solidFill>
          <a:latin typeface="+mn-lt"/>
          <a:cs typeface="+mn-cs"/>
        </a:defRPr>
      </a:lvl3pPr>
      <a:lvl4pPr marL="1636713" indent="-228600" algn="l" rtl="0" eaLnBrk="0" fontAlgn="base" hangingPunct="0">
        <a:spcBef>
          <a:spcPct val="40000"/>
        </a:spcBef>
        <a:spcAft>
          <a:spcPct val="40000"/>
        </a:spcAft>
        <a:buChar char="–"/>
        <a:defRPr sz="1600">
          <a:solidFill>
            <a:schemeClr val="bg2"/>
          </a:solidFill>
          <a:latin typeface="+mn-lt"/>
          <a:cs typeface="+mn-cs"/>
        </a:defRPr>
      </a:lvl4pPr>
      <a:lvl5pPr marL="2057400" indent="-228600" algn="l" rtl="0" eaLnBrk="0" fontAlgn="base" hangingPunct="0">
        <a:spcBef>
          <a:spcPct val="40000"/>
        </a:spcBef>
        <a:spcAft>
          <a:spcPct val="40000"/>
        </a:spcAft>
        <a:buChar char="»"/>
        <a:defRPr sz="1600">
          <a:solidFill>
            <a:schemeClr val="bg2"/>
          </a:solidFill>
          <a:latin typeface="+mn-lt"/>
          <a:cs typeface="+mn-cs"/>
        </a:defRPr>
      </a:lvl5pPr>
      <a:lvl6pPr marL="2514600" indent="-228600" algn="l" rtl="0" fontAlgn="base">
        <a:spcBef>
          <a:spcPct val="40000"/>
        </a:spcBef>
        <a:spcAft>
          <a:spcPct val="40000"/>
        </a:spcAft>
        <a:buChar char="»"/>
        <a:defRPr sz="1600">
          <a:solidFill>
            <a:schemeClr val="bg2"/>
          </a:solidFill>
          <a:latin typeface="+mn-lt"/>
          <a:cs typeface="+mn-cs"/>
        </a:defRPr>
      </a:lvl6pPr>
      <a:lvl7pPr marL="2971800" indent="-228600" algn="l" rtl="0" fontAlgn="base">
        <a:spcBef>
          <a:spcPct val="40000"/>
        </a:spcBef>
        <a:spcAft>
          <a:spcPct val="40000"/>
        </a:spcAft>
        <a:buChar char="»"/>
        <a:defRPr sz="1600">
          <a:solidFill>
            <a:schemeClr val="bg2"/>
          </a:solidFill>
          <a:latin typeface="+mn-lt"/>
          <a:cs typeface="+mn-cs"/>
        </a:defRPr>
      </a:lvl7pPr>
      <a:lvl8pPr marL="3429000" indent="-228600" algn="l" rtl="0" fontAlgn="base">
        <a:spcBef>
          <a:spcPct val="40000"/>
        </a:spcBef>
        <a:spcAft>
          <a:spcPct val="40000"/>
        </a:spcAft>
        <a:buChar char="»"/>
        <a:defRPr sz="1600">
          <a:solidFill>
            <a:schemeClr val="bg2"/>
          </a:solidFill>
          <a:latin typeface="+mn-lt"/>
          <a:cs typeface="+mn-cs"/>
        </a:defRPr>
      </a:lvl8pPr>
      <a:lvl9pPr marL="3886200" indent="-228600" algn="l" rtl="0" fontAlgn="base">
        <a:spcBef>
          <a:spcPct val="40000"/>
        </a:spcBef>
        <a:spcAft>
          <a:spcPct val="40000"/>
        </a:spcAft>
        <a:buChar char="»"/>
        <a:defRPr sz="1600">
          <a:solidFill>
            <a:schemeClr val="bg2"/>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jpeg"/><Relationship Id="rId18" Type="http://schemas.openxmlformats.org/officeDocument/2006/relationships/image" Target="../media/image29.png"/><Relationship Id="rId26" Type="http://schemas.openxmlformats.org/officeDocument/2006/relationships/image" Target="../media/image37.png"/><Relationship Id="rId3" Type="http://schemas.openxmlformats.org/officeDocument/2006/relationships/image" Target="../media/image2.png"/><Relationship Id="rId21" Type="http://schemas.openxmlformats.org/officeDocument/2006/relationships/image" Target="../media/image32.png"/><Relationship Id="rId7" Type="http://schemas.openxmlformats.org/officeDocument/2006/relationships/image" Target="../media/image18.png"/><Relationship Id="rId12" Type="http://schemas.openxmlformats.org/officeDocument/2006/relationships/image" Target="../media/image23.jpeg"/><Relationship Id="rId17" Type="http://schemas.openxmlformats.org/officeDocument/2006/relationships/image" Target="../media/image28.jpeg"/><Relationship Id="rId25" Type="http://schemas.openxmlformats.org/officeDocument/2006/relationships/image" Target="../media/image36.png"/><Relationship Id="rId2" Type="http://schemas.openxmlformats.org/officeDocument/2006/relationships/notesSlide" Target="../notesSlides/notesSlide3.xml"/><Relationship Id="rId16" Type="http://schemas.openxmlformats.org/officeDocument/2006/relationships/image" Target="../media/image27.png"/><Relationship Id="rId20" Type="http://schemas.openxmlformats.org/officeDocument/2006/relationships/image" Target="../media/image31.png"/><Relationship Id="rId29" Type="http://schemas.openxmlformats.org/officeDocument/2006/relationships/image" Target="../media/image40.png"/><Relationship Id="rId1" Type="http://schemas.openxmlformats.org/officeDocument/2006/relationships/slideLayout" Target="../slideLayouts/slideLayout25.xml"/><Relationship Id="rId6" Type="http://schemas.openxmlformats.org/officeDocument/2006/relationships/image" Target="../media/image17.png"/><Relationship Id="rId11" Type="http://schemas.openxmlformats.org/officeDocument/2006/relationships/image" Target="../media/image22.jpeg"/><Relationship Id="rId24" Type="http://schemas.openxmlformats.org/officeDocument/2006/relationships/image" Target="../media/image35.jpeg"/><Relationship Id="rId5" Type="http://schemas.openxmlformats.org/officeDocument/2006/relationships/image" Target="../media/image16.jpeg"/><Relationship Id="rId15" Type="http://schemas.openxmlformats.org/officeDocument/2006/relationships/image" Target="../media/image26.jpeg"/><Relationship Id="rId23" Type="http://schemas.openxmlformats.org/officeDocument/2006/relationships/image" Target="../media/image34.png"/><Relationship Id="rId28" Type="http://schemas.openxmlformats.org/officeDocument/2006/relationships/image" Target="../media/image39.jpeg"/><Relationship Id="rId10" Type="http://schemas.openxmlformats.org/officeDocument/2006/relationships/image" Target="../media/image21.jpeg"/><Relationship Id="rId19" Type="http://schemas.openxmlformats.org/officeDocument/2006/relationships/image" Target="../media/image30.jpeg"/><Relationship Id="rId4" Type="http://schemas.openxmlformats.org/officeDocument/2006/relationships/image" Target="../media/image15.gif"/><Relationship Id="rId9" Type="http://schemas.openxmlformats.org/officeDocument/2006/relationships/image" Target="../media/image20.jpeg"/><Relationship Id="rId14" Type="http://schemas.openxmlformats.org/officeDocument/2006/relationships/image" Target="../media/image25.jpeg"/><Relationship Id="rId22" Type="http://schemas.openxmlformats.org/officeDocument/2006/relationships/image" Target="../media/image33.jpeg"/><Relationship Id="rId27" Type="http://schemas.openxmlformats.org/officeDocument/2006/relationships/image" Target="../media/image38.png"/></Relationships>
</file>

<file path=ppt/slides/_rels/slide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42.jpeg"/></Relationships>
</file>

<file path=ppt/slides/_rels/slide5.xml.rels><?xml version="1.0" encoding="UTF-8" standalone="yes"?>
<Relationships xmlns="http://schemas.openxmlformats.org/package/2006/relationships"><Relationship Id="rId13" Type="http://schemas.openxmlformats.org/officeDocument/2006/relationships/image" Target="../media/image53.png"/><Relationship Id="rId18" Type="http://schemas.openxmlformats.org/officeDocument/2006/relationships/image" Target="../media/image58.jpeg"/><Relationship Id="rId26" Type="http://schemas.openxmlformats.org/officeDocument/2006/relationships/image" Target="../media/image66.png"/><Relationship Id="rId39" Type="http://schemas.openxmlformats.org/officeDocument/2006/relationships/image" Target="../media/image79.png"/><Relationship Id="rId21" Type="http://schemas.openxmlformats.org/officeDocument/2006/relationships/image" Target="../media/image61.jpeg"/><Relationship Id="rId34" Type="http://schemas.openxmlformats.org/officeDocument/2006/relationships/image" Target="../media/image74.png"/><Relationship Id="rId42" Type="http://schemas.openxmlformats.org/officeDocument/2006/relationships/image" Target="../media/image82.png"/><Relationship Id="rId47" Type="http://schemas.openxmlformats.org/officeDocument/2006/relationships/image" Target="../media/image17.png"/><Relationship Id="rId50" Type="http://schemas.openxmlformats.org/officeDocument/2006/relationships/image" Target="../media/image25.jpeg"/><Relationship Id="rId55" Type="http://schemas.openxmlformats.org/officeDocument/2006/relationships/image" Target="../media/image31.png"/><Relationship Id="rId7" Type="http://schemas.openxmlformats.org/officeDocument/2006/relationships/image" Target="../media/image47.jpeg"/><Relationship Id="rId12" Type="http://schemas.openxmlformats.org/officeDocument/2006/relationships/image" Target="../media/image52.jpeg"/><Relationship Id="rId17" Type="http://schemas.openxmlformats.org/officeDocument/2006/relationships/image" Target="../media/image57.png"/><Relationship Id="rId25" Type="http://schemas.openxmlformats.org/officeDocument/2006/relationships/image" Target="../media/image65.png"/><Relationship Id="rId33" Type="http://schemas.openxmlformats.org/officeDocument/2006/relationships/image" Target="../media/image73.png"/><Relationship Id="rId38" Type="http://schemas.openxmlformats.org/officeDocument/2006/relationships/image" Target="../media/image78.png"/><Relationship Id="rId46" Type="http://schemas.openxmlformats.org/officeDocument/2006/relationships/image" Target="../media/image16.jpeg"/><Relationship Id="rId59" Type="http://schemas.openxmlformats.org/officeDocument/2006/relationships/image" Target="../media/image86.png"/><Relationship Id="rId2" Type="http://schemas.openxmlformats.org/officeDocument/2006/relationships/notesSlide" Target="../notesSlides/notesSlide5.xml"/><Relationship Id="rId16" Type="http://schemas.openxmlformats.org/officeDocument/2006/relationships/image" Target="../media/image56.jpeg"/><Relationship Id="rId20" Type="http://schemas.openxmlformats.org/officeDocument/2006/relationships/image" Target="../media/image60.jpeg"/><Relationship Id="rId29" Type="http://schemas.openxmlformats.org/officeDocument/2006/relationships/image" Target="../media/image69.png"/><Relationship Id="rId41" Type="http://schemas.openxmlformats.org/officeDocument/2006/relationships/image" Target="../media/image81.png"/><Relationship Id="rId54"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46.png"/><Relationship Id="rId11" Type="http://schemas.openxmlformats.org/officeDocument/2006/relationships/image" Target="../media/image51.png"/><Relationship Id="rId24" Type="http://schemas.openxmlformats.org/officeDocument/2006/relationships/image" Target="../media/image64.png"/><Relationship Id="rId32" Type="http://schemas.openxmlformats.org/officeDocument/2006/relationships/image" Target="../media/image72.png"/><Relationship Id="rId37" Type="http://schemas.openxmlformats.org/officeDocument/2006/relationships/image" Target="../media/image77.png"/><Relationship Id="rId40" Type="http://schemas.openxmlformats.org/officeDocument/2006/relationships/image" Target="../media/image80.png"/><Relationship Id="rId45" Type="http://schemas.openxmlformats.org/officeDocument/2006/relationships/image" Target="../media/image15.gif"/><Relationship Id="rId53" Type="http://schemas.openxmlformats.org/officeDocument/2006/relationships/image" Target="../media/image29.png"/><Relationship Id="rId58" Type="http://schemas.openxmlformats.org/officeDocument/2006/relationships/image" Target="../media/image85.png"/><Relationship Id="rId5" Type="http://schemas.openxmlformats.org/officeDocument/2006/relationships/image" Target="../media/image45.png"/><Relationship Id="rId15" Type="http://schemas.openxmlformats.org/officeDocument/2006/relationships/image" Target="../media/image55.png"/><Relationship Id="rId23" Type="http://schemas.openxmlformats.org/officeDocument/2006/relationships/image" Target="../media/image63.png"/><Relationship Id="rId28" Type="http://schemas.openxmlformats.org/officeDocument/2006/relationships/image" Target="../media/image68.png"/><Relationship Id="rId36" Type="http://schemas.openxmlformats.org/officeDocument/2006/relationships/image" Target="../media/image76.png"/><Relationship Id="rId49" Type="http://schemas.openxmlformats.org/officeDocument/2006/relationships/image" Target="../media/image24.jpeg"/><Relationship Id="rId57" Type="http://schemas.openxmlformats.org/officeDocument/2006/relationships/image" Target="../media/image37.png"/><Relationship Id="rId10" Type="http://schemas.openxmlformats.org/officeDocument/2006/relationships/image" Target="../media/image50.png"/><Relationship Id="rId19" Type="http://schemas.openxmlformats.org/officeDocument/2006/relationships/image" Target="../media/image59.jpeg"/><Relationship Id="rId31" Type="http://schemas.openxmlformats.org/officeDocument/2006/relationships/image" Target="../media/image71.png"/><Relationship Id="rId44" Type="http://schemas.openxmlformats.org/officeDocument/2006/relationships/image" Target="../media/image84.png"/><Relationship Id="rId52" Type="http://schemas.openxmlformats.org/officeDocument/2006/relationships/image" Target="../media/image28.jpeg"/><Relationship Id="rId4" Type="http://schemas.openxmlformats.org/officeDocument/2006/relationships/image" Target="../media/image44.jpeg"/><Relationship Id="rId9" Type="http://schemas.openxmlformats.org/officeDocument/2006/relationships/image" Target="../media/image49.png"/><Relationship Id="rId14" Type="http://schemas.openxmlformats.org/officeDocument/2006/relationships/image" Target="../media/image54.png"/><Relationship Id="rId22" Type="http://schemas.openxmlformats.org/officeDocument/2006/relationships/image" Target="../media/image62.jpeg"/><Relationship Id="rId27" Type="http://schemas.openxmlformats.org/officeDocument/2006/relationships/image" Target="../media/image67.png"/><Relationship Id="rId30" Type="http://schemas.openxmlformats.org/officeDocument/2006/relationships/image" Target="../media/image70.png"/><Relationship Id="rId35" Type="http://schemas.openxmlformats.org/officeDocument/2006/relationships/image" Target="../media/image75.png"/><Relationship Id="rId43" Type="http://schemas.openxmlformats.org/officeDocument/2006/relationships/image" Target="../media/image83.png"/><Relationship Id="rId48" Type="http://schemas.openxmlformats.org/officeDocument/2006/relationships/image" Target="../media/image23.jpeg"/><Relationship Id="rId56" Type="http://schemas.openxmlformats.org/officeDocument/2006/relationships/image" Target="../media/image36.png"/><Relationship Id="rId8" Type="http://schemas.openxmlformats.org/officeDocument/2006/relationships/image" Target="../media/image48.jpeg"/><Relationship Id="rId51" Type="http://schemas.openxmlformats.org/officeDocument/2006/relationships/image" Target="../media/image26.jpeg"/><Relationship Id="rId3" Type="http://schemas.openxmlformats.org/officeDocument/2006/relationships/image" Target="../media/image43.png"/></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87.png"/><Relationship Id="rId7" Type="http://schemas.openxmlformats.org/officeDocument/2006/relationships/image" Target="../media/image91.jpeg"/><Relationship Id="rId2" Type="http://schemas.openxmlformats.org/officeDocument/2006/relationships/notesSlide" Target="../notesSlides/notesSlide6.xml"/><Relationship Id="rId1" Type="http://schemas.openxmlformats.org/officeDocument/2006/relationships/slideLayout" Target="../slideLayouts/slideLayout36.xml"/><Relationship Id="rId6" Type="http://schemas.openxmlformats.org/officeDocument/2006/relationships/image" Target="../media/image90.jpeg"/><Relationship Id="rId11" Type="http://schemas.openxmlformats.org/officeDocument/2006/relationships/image" Target="../media/image94.png"/><Relationship Id="rId5" Type="http://schemas.openxmlformats.org/officeDocument/2006/relationships/image" Target="../media/image89.png"/><Relationship Id="rId10" Type="http://schemas.openxmlformats.org/officeDocument/2006/relationships/image" Target="../media/image93.png"/><Relationship Id="rId4" Type="http://schemas.openxmlformats.org/officeDocument/2006/relationships/image" Target="../media/image88.png"/><Relationship Id="rId9" Type="http://schemas.openxmlformats.org/officeDocument/2006/relationships/image" Target="../media/image92.png"/></Relationships>
</file>

<file path=ppt/slides/_rels/slide7.xml.rels><?xml version="1.0" encoding="UTF-8" standalone="yes"?>
<Relationships xmlns="http://schemas.openxmlformats.org/package/2006/relationships"><Relationship Id="rId8" Type="http://schemas.microsoft.com/office/2007/relationships/media" Target="file:///C:\Movies\Games\Banzai.avi" TargetMode="External"/><Relationship Id="rId13" Type="http://schemas.openxmlformats.org/officeDocument/2006/relationships/image" Target="../media/image23.jpeg"/><Relationship Id="rId18" Type="http://schemas.openxmlformats.org/officeDocument/2006/relationships/image" Target="../media/image28.jpeg"/><Relationship Id="rId26" Type="http://schemas.openxmlformats.org/officeDocument/2006/relationships/image" Target="../media/image98.png"/><Relationship Id="rId3" Type="http://schemas.openxmlformats.org/officeDocument/2006/relationships/slideLayout" Target="../slideLayouts/slideLayout12.xml"/><Relationship Id="rId21" Type="http://schemas.openxmlformats.org/officeDocument/2006/relationships/image" Target="../media/image20.jpeg"/><Relationship Id="rId7" Type="http://schemas.openxmlformats.org/officeDocument/2006/relationships/image" Target="../media/image96.png"/><Relationship Id="rId12" Type="http://schemas.openxmlformats.org/officeDocument/2006/relationships/image" Target="../media/image17.png"/><Relationship Id="rId17" Type="http://schemas.openxmlformats.org/officeDocument/2006/relationships/image" Target="../media/image27.png"/><Relationship Id="rId25" Type="http://schemas.openxmlformats.org/officeDocument/2006/relationships/image" Target="../media/image86.png"/><Relationship Id="rId2" Type="http://schemas.openxmlformats.org/officeDocument/2006/relationships/video" Target="file:///C:\Movies\Games\Banzai.avi" TargetMode="External"/><Relationship Id="rId16" Type="http://schemas.openxmlformats.org/officeDocument/2006/relationships/image" Target="../media/image26.jpeg"/><Relationship Id="rId20" Type="http://schemas.openxmlformats.org/officeDocument/2006/relationships/image" Target="../media/image85.png"/><Relationship Id="rId29" Type="http://schemas.openxmlformats.org/officeDocument/2006/relationships/image" Target="../media/image101.jpeg"/><Relationship Id="rId1" Type="http://schemas.openxmlformats.org/officeDocument/2006/relationships/video" Target="file:///C:\Movies\Games\WWTBAM_Slot20.avi" TargetMode="External"/><Relationship Id="rId6" Type="http://schemas.openxmlformats.org/officeDocument/2006/relationships/image" Target="../media/image95.png"/><Relationship Id="rId11" Type="http://schemas.openxmlformats.org/officeDocument/2006/relationships/image" Target="../media/image16.jpeg"/><Relationship Id="rId24" Type="http://schemas.openxmlformats.org/officeDocument/2006/relationships/image" Target="../media/image34.png"/><Relationship Id="rId5" Type="http://schemas.microsoft.com/office/2007/relationships/media" Target="file:///C:\Movies\Games\WWTBAM_Slot20.avi" TargetMode="External"/><Relationship Id="rId15" Type="http://schemas.openxmlformats.org/officeDocument/2006/relationships/image" Target="../media/image25.jpeg"/><Relationship Id="rId23" Type="http://schemas.openxmlformats.org/officeDocument/2006/relationships/image" Target="../media/image22.jpeg"/><Relationship Id="rId28" Type="http://schemas.openxmlformats.org/officeDocument/2006/relationships/image" Target="../media/image100.jpeg"/><Relationship Id="rId10" Type="http://schemas.openxmlformats.org/officeDocument/2006/relationships/image" Target="../media/image15.gif"/><Relationship Id="rId19" Type="http://schemas.openxmlformats.org/officeDocument/2006/relationships/image" Target="../media/image31.png"/><Relationship Id="rId4" Type="http://schemas.openxmlformats.org/officeDocument/2006/relationships/notesSlide" Target="../notesSlides/notesSlide7.xml"/><Relationship Id="rId9" Type="http://schemas.openxmlformats.org/officeDocument/2006/relationships/image" Target="../media/image97.png"/><Relationship Id="rId14" Type="http://schemas.openxmlformats.org/officeDocument/2006/relationships/image" Target="../media/image24.jpeg"/><Relationship Id="rId22" Type="http://schemas.openxmlformats.org/officeDocument/2006/relationships/image" Target="../media/image21.jpeg"/><Relationship Id="rId27" Type="http://schemas.openxmlformats.org/officeDocument/2006/relationships/image" Target="../media/image99.jpeg"/><Relationship Id="rId30" Type="http://schemas.openxmlformats.org/officeDocument/2006/relationships/image" Target="../media/image102.jpeg"/></Relationships>
</file>

<file path=ppt/slides/_rels/slide8.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03.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6" descr="hero.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 name="Pentagon 2"/>
          <p:cNvSpPr/>
          <p:nvPr/>
        </p:nvSpPr>
        <p:spPr>
          <a:xfrm>
            <a:off x="0" y="1700808"/>
            <a:ext cx="4211960" cy="1224136"/>
          </a:xfrm>
          <a:prstGeom prst="homePlate">
            <a:avLst/>
          </a:prstGeom>
          <a:gradFill flip="none" rotWithShape="1">
            <a:gsLst>
              <a:gs pos="0">
                <a:srgbClr val="532F64">
                  <a:alpha val="36000"/>
                </a:srgbClr>
              </a:gs>
              <a:gs pos="50000">
                <a:srgbClr val="532F64">
                  <a:alpha val="76000"/>
                </a:srgbClr>
              </a:gs>
              <a:gs pos="100000">
                <a:srgbClr val="532F64"/>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4" name="Rectangle 2"/>
          <p:cNvSpPr txBox="1">
            <a:spLocks noChangeArrowheads="1"/>
          </p:cNvSpPr>
          <p:nvPr/>
        </p:nvSpPr>
        <p:spPr>
          <a:xfrm>
            <a:off x="231775" y="1749425"/>
            <a:ext cx="7627938" cy="1247775"/>
          </a:xfrm>
          <a:prstGeom prst="rect">
            <a:avLst/>
          </a:prstGeom>
        </p:spPr>
        <p:txBody>
          <a:bodyPr/>
          <a:lstStyle/>
          <a:p>
            <a:pPr>
              <a:defRPr/>
            </a:pPr>
            <a:r>
              <a:rPr lang="en-GB" sz="6000" kern="0" dirty="0" err="1" smtClean="0">
                <a:solidFill>
                  <a:schemeClr val="bg1"/>
                </a:solidFill>
                <a:latin typeface="Gotham Bold" pitchFamily="50" charset="0"/>
                <a:ea typeface="+mj-ea"/>
                <a:cs typeface="Gotham Bold" pitchFamily="50" charset="0"/>
              </a:rPr>
              <a:t>OpenBet</a:t>
            </a:r>
            <a:endParaRPr lang="en-GB" sz="6000" kern="0" dirty="0">
              <a:solidFill>
                <a:schemeClr val="bg1"/>
              </a:solidFill>
              <a:latin typeface="Gotham Bold" pitchFamily="50" charset="0"/>
              <a:ea typeface="+mj-ea"/>
              <a:cs typeface="Gotham Bold" pitchFamily="50" charset="0"/>
            </a:endParaRPr>
          </a:p>
        </p:txBody>
      </p:sp>
      <p:pic>
        <p:nvPicPr>
          <p:cNvPr id="29703" name="Picture 5" descr="Final RGB Logo_TM.png"/>
          <p:cNvPicPr>
            <a:picLocks noChangeAspect="1"/>
          </p:cNvPicPr>
          <p:nvPr/>
        </p:nvPicPr>
        <p:blipFill>
          <a:blip r:embed="rId4" cstate="print"/>
          <a:srcRect/>
          <a:stretch>
            <a:fillRect/>
          </a:stretch>
        </p:blipFill>
        <p:spPr bwMode="auto">
          <a:xfrm>
            <a:off x="7740650" y="115888"/>
            <a:ext cx="1152525" cy="1296987"/>
          </a:xfrm>
          <a:prstGeom prst="rect">
            <a:avLst/>
          </a:prstGeom>
          <a:noFill/>
          <a:ln w="9525">
            <a:noFill/>
            <a:miter lim="800000"/>
            <a:headEnd/>
            <a:tailEnd/>
          </a:ln>
        </p:spPr>
      </p:pic>
      <p:sp>
        <p:nvSpPr>
          <p:cNvPr id="29704" name="TextBox 1"/>
          <p:cNvSpPr txBox="1">
            <a:spLocks noChangeArrowheads="1"/>
          </p:cNvSpPr>
          <p:nvPr/>
        </p:nvSpPr>
        <p:spPr bwMode="auto">
          <a:xfrm>
            <a:off x="34925" y="4740275"/>
            <a:ext cx="3456955" cy="646331"/>
          </a:xfrm>
          <a:prstGeom prst="rect">
            <a:avLst/>
          </a:prstGeom>
          <a:solidFill>
            <a:schemeClr val="tx1">
              <a:alpha val="69019"/>
            </a:schemeClr>
          </a:solidFill>
          <a:ln w="9525">
            <a:noFill/>
            <a:miter lim="800000"/>
            <a:headEnd/>
            <a:tailEnd/>
          </a:ln>
        </p:spPr>
        <p:txBody>
          <a:bodyPr wrap="square">
            <a:spAutoFit/>
          </a:bodyPr>
          <a:lstStyle/>
          <a:p>
            <a:r>
              <a:rPr lang="en-GB" dirty="0" smtClean="0">
                <a:solidFill>
                  <a:schemeClr val="bg1"/>
                </a:solidFill>
              </a:rPr>
              <a:t>	Peter Miles</a:t>
            </a:r>
            <a:endParaRPr lang="en-GB" dirty="0">
              <a:solidFill>
                <a:schemeClr val="bg1"/>
              </a:solidFill>
            </a:endParaRPr>
          </a:p>
          <a:p>
            <a:r>
              <a:rPr lang="en-GB" dirty="0">
                <a:solidFill>
                  <a:schemeClr val="bg1"/>
                </a:solidFill>
              </a:rPr>
              <a:t>	</a:t>
            </a:r>
            <a:r>
              <a:rPr lang="en-GB" dirty="0" smtClean="0">
                <a:solidFill>
                  <a:schemeClr val="bg1"/>
                </a:solidFill>
              </a:rPr>
              <a:t>Commercial Director</a:t>
            </a:r>
            <a:endParaRPr lang="en-GB"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data:image/jpg;base64,/9j/4AAQSkZJRgABAQAAAQABAAD/2wCEAAkGBhAGDRERERAQFBAQERcVFRUQEhUVEhQSFxAVFhUWExQYGygeGhkkGRQWIC8iIzMtOCwtFh49QTAqQSYrLCkBCQoKDgwOGg8PGjUlHyQvKSwsLyw0LSwsKS0yKi00Ly8sNS8sLCw0KS4sNCksNTIsLzAtLSw0NCosLCwsLCwsKv/AABEIALoBDwMBIgACEQEDEQH/xAAcAAEAAwEBAQEBAAAAAAAAAAAABQYHBAMBAgj/xABIEAABAwIEAwUDBwgGCwAAAAABAAIDBBEFBhIhBxMxIkFRYXEUI4EyQlJ0kaGxFTVicnWUstIWF0NVksMIJCYzNlNUorTBwv/EABoBAQADAQEBAAAAAAAAAAAAAAABAgUDBAb/xAAwEQEBAAECBAMGBAcAAAAAAAAAAQIDEQQSITEFQVEiYYGxwfAjMnGhM0KCkdHh8f/aAAwDAQACEQMRAD8A3FERAREQEREBERAREQEREBERAREQEREBERAREQEREBERAREQEREBERAREQEREBERAREQEREBERAREQEREBERAREQEREBERAREQEREBERAREQEREBERAREQEREBERAREQEREBERAREQEREBERAREQEREBERAREQEREBERAREQEREBERAREQEREBERAREQEREBERAREQEREBERAREQEREBERARLogIiICIiAiIgIiICIiAih8y5nhyrCyWYPLZJmQjQLnW8mxO/TYlcuY89UmVKmmgqXOYasuDX2HLbpLR7x1+yLvG/wBtlaY29kbrEi/IddfSVVL6ihsv5qgzGyd8WsNpp5IHmQBvbjtqI3+Tv1VVq+NFIJXspaWurGRmzpaWLVED32cTv6q8087dpFeaNDRV3K+eaTN0MskBkBg2ljkYWyRkgkBw6fNPTwKgKXjLTV0YkjocUfGb2fHS6mG3Wzg6ymaWd6SJ5o0FFVss8R6DNMphie9lQ0XMNQwxy2tc2B2NvJSGD5qgxyqrKeMScyhkayTU2zSXA20G+47J8FW4ZTvDeVMos/g4y0tUHOjosTkY1xaXR02tl2nftByl8tcSKDNEpgie9lQBcw1DDHLa1zYHY28irZaWePWxEylWlFXc254gydyBLHPI6peWRtp2B7y5oG1rj6Q6KH/rYi/u3GP3I/zJjpZ5TeQuUi9IqpWcRafD8N9vlgrI4+aIuXJDpm1E2B0F3yfO64TxYiAv+TcYt9SP8yTSzvaHNF5RU/CeK2GYrMITK+Cd1rR1cboXEnoAT2b/ABVwVcsbj0sTLKIipGdc7HD9UFMRzej5Ooj/AER4u8+5W0tLLVy5cXDiOIw4fDnzv+0vmfPFHlRvvnkyd0UQ1SHz09w8zZZBmLj5XVDi2lhip29znjmyW+PZH2H1UZV0r6x5d2nPcSS5xJcST1cSudvD6WvN3SMYPIF7vu2+9fRaPh+hp4/idayJ4tp99S7T7+KKn4oYxO4uOIVAJ7mENHwDRZelDxbxmgdcV0j/ACmayQf9wVkZwRfVMuysaHeEkDmj7Q4/gqlmrh3X5QGueMOgJsJoTqiv3BxsC0/rALlqTRt5Y0tHXw1ZvhWqZL4+xYi9sOIRthc4gCaK5huf+Y07s9bkei15jxIAQQQRcEbgjyX8Trc+AWeHVYdhszyTGzXTlx30A9uK/fa4I8tXcAs7ieGmM5sXqlbOiIs9cREQEREBERBn3Gn83037Rp//ALUZxRweLH8cwammBMUzaprrGxtoYQQe4ggEeik+NP5vpv2jT/i9eOeB/tNgPrU/wNXt077OH9X0csvN55Lx2fJ9YMFxB+rb/Uak3DZ4r9mJxPR46AeVvo30lQGc8nw5ypDDJdsjTqhlb8uGUdHNPW3iO8ediIXh/nGapkfhuIDRiVKNyelTEOksZ7zaxPj18QPPlOec07+f+V+3SqfhjJZMuZhEN9ft9T0vfRqZzOn6GpX3hfV0lTg9KKQs0siaJGtI1Nm0+85gHzi65ueqiuD28OJ/tap/Fq9MZ4QUtRKaihlmoKom+ulcRGT17Udxt5NIHkV21MpfYy6dr+0Uxl7rjU0kcLJ3tYwPkjOtwaA5+ljtOojc2ueviqlwU/4epPWb/wAmRc2Ss1VlVJX4ZiGh1ZRRl3NjFmyxObs4gC1+0091w7oCCq9wvyI/GsGp5himJwB5k91TVGiJtpnt7LdJte1z5kqvJthZlfOfVNvXok+LLGR4jgzobDEDWsDdPyzDqGrXbq29hv4u8118Ofz5mD61F/mqay5w2o8u1BqtU9RVkEc+sk5sjQRY6dgBttfrYndQvDn8+Zg+tRf5qtzS6VxnkSbXd68ENsIf9cn/AImqP4ttj/KGDmG35R9tZo0fL5Goatdt9F/Ha2vzURwxyM3MOHSSmvxKC9VM3RS1Jji2I30aTv4rpyrgzOG+P8mrAm9ubakrpbmQP6OgeXEgON7XHW4+lYWu01Mspevp8EeWyZ4m/nbL/wBfP4xLRgVmPF6jOIV2BxCSSMyVjm8yF2mRl+V2mO7nDxUt/VjJ/feNfvQ/lXGyXTx3vqt13uzm44fmdv1yD+MrQW9Fl3FPCTgmX44TUVE5bWwnmVL9cpvK42LrDYXsFqLeirl/Dn636E/Mhc1ZQpc307oamMOuOy8D3kbu5zHdR6dCq1wmxioLKvDat5fUYZKIw8/PgN+Wbnc20n4Fqv5WbZCk/KeY8cqGf7oOihu35LnsBa436EjQf8Xmpw64ZS9om91vzVjJwqCzDaWTZvkO93w/EhY1i2KNpZBEO3M7ew30jxd5lXPirjYwaJ85sS20cTT855B+4WJPos7w6jGCQNmnLnVlW69uryXbhoHd1BJ7r+S3PD9PHHT99fI+IXLV17nqflns4T1vnf0nn8HhX1k1Owhhs494Fz8AqtU0FfWEudHVv8yyU7fYrfWy1Y2pmN5ru8AOcPIF2wXFUYzmHKQbNIamOMnrIxjoib9HWBAv8F7dbU2x26dXp8P5v5Zj/fr8vqq2G4/V4DJqhnmicDuA429HMOx9CFu/DTiDHnyGWkq44+cGHWy3u54jsXBp6dd2+YI8qdiNRTcVMHqaowxxYph7BJIYxYTRDc37yLB3W5aR1s5Urh3Xuw7GaN7T1mDD5tf2XA/A/csvPGauNm21nzbdkk5p0sfnP+Wf6I4nPTNuYwQ6IncmJ41Mue8jp8F7cMKt1FjtA5uxdUNYf1ZAWOH2OKnOOVQJ8YbbqyliB9TqP4EKI4U4ecRx6haPmS80+kbS8/w2+Ktb+Fvl6OuGXNN4/q0L6gRYTuIiICIiAiL4UFE4wUklZQU4jje8jEKdxDGlxDQXXJA7txuvLOdJJNmPA3tje5jDUanNaS1t2NtqcBYfFT+ccemwWOnZTMjdU1lS2niMpIiY5zXOL5LbkBrDsOuy88pYjUVMlTDUVlFUyU7mg+ytcySNx1amzMLiBu3a3g5d8c7MZfTdzs3uyyKo5/yWcyMjnpncrEaQ66eUbEkb8p5+gfPpfwJB5Me4kNwfG6ehtGYXaWzvLhrZLNcQBov07ILttg9vTvlc+5gqMu0bJKaNkkz6mGFrH7Bxkk06b3Fiel+66rjhnjZfVbeVUuF8WIUmEYk4QaK99ZNIyOdhYx0pYw2sbdnVcdfiupnGI0bdFXhWIxVQuOXHCXse4D5jza4J8j8V15X4hzZmxYQCmfDSOo3ytMzSJnSsmZG/a+zWuLmeZaT5KxUmNST4rU0pDeVDSwStIB1apHzNdc3ta0bfvXTO+1efH0qsnTpVSyLgdZVVGIYtWRGGaui0RU/zmQtaNOsdQ46Wi3XY7C4Ck+DlM+jwClZIx7Hgy3bI0tcL1EhFwd1+IuID6bGKqkqIw2mbNHDBOPk891MyTkym+xdqOk7dLKRoc2FuAsxKZgLhR897Y9gXcvUWtve1zt5KM7lcdrO+xNt1nKz/AIf0clPjOOvfG9rJKmIsc5rg1497u0kWPUdPFdmBYzXmrgZWVeGtdVRcwUkbXidjdBLeW8vOu1tyR3Ot0V0XPe4S43zW79VD4MUklHhTmyRvY41c5AkaWmxcN7Hu2Km89ZSZnGgfASGyjtwyd8czfkuv4dx8ifJcOYswVUlcaKkfBC6Kl9pnqKlpe1kReWtaxgIuey4knYBS2A4q+uw8TOmpp36X+8pb8h+kuALbkkdNxfY3U5XLm54jp2ZRi+YavEG4NUVVJVc/Dq57aoRwPc5xYIiHsFrHUBfwuD5K5/1w03/QYv8AuR/mXjwvz9U5xkkZKYJGsp45HPhjki5Ur3OBgeHk6zZurU3ZSVdi+I4zX1NNQupYWUXLEklSx8jpJZIxIGNY1w0sDSLu636Lrn35bO2/mrN/VXuI2MnOGAc2ClrBprYgY5YHNmIa65cGC9272v4qWbxfpzsMPxc+lEf5lPZYzE/HKF00kbWTRPlilY12pgmhe5jtDu9pLbj1UXFnCd+HYRUaY+ZXz08cos7SGyseXFgvseyLXuqbb+zt5/NPv3Q+JZtxfN7XQYbh9RSsf2XVVeOUWNPUxx9dXmL+nerbkrKUWS6FlNGdRuXSSEWMkrranEfAADuAChOJGcZ8rSUjIZIY/aBPd0sEs13RsYWMayIh13F1rq1YFWS4jSQSzRGKWSJrnxnqx5aCW77/AGqMreSbTaVad2R8UY/yxjuFUBPYc8SPB6HXKRuP1YyPioaMvx+vqKiNoc+Ss9gomu3YwAF0kpHg1o1H9ZWDjJGcvYvheKaSY43tZIQPoSF9vUsc+36qg8uy/wBHcQ5LWmV9LXPradrCNVZRVFPy3Op77PkDND2tvv2x1C0tLVsw3x9Pv92fq8LhqdMvub7/APfc2bL2VafL0YaxuqT58rwDI93ef0R5DYJm+KF+G1YmDeUYHh2q1vkG3xBsR52UaeJ+GAECaQyDYxCnn5wPgYyy4PqqDxDzVNmhhgY0xQn5riNbvOS3QeQuvNw/D6uvqTLL42p1+I0eGx5JtLe0+rOcmYj+SabFHnpJRcgeb5ZWgD10tefgvLIFMHYhHM6wipgZnk9AGjs7+tj8F11mDFkLKeO5AOo321yEW1HyA2HgPVdIohhtKYGHd5vK8fPPc0foD719BOHmzwavGc2GUwvXLpPdPX5/e6uZkxZ2PVk07r+8fcX7mjZo+wBa9/o+ZTNOybEJG25g5MN/oBwMjx6uAaP1D4qjZI4dS50rLbtpY3e+k8P0GeLyPsvfyP8ATFDRR4dEyKJoZHG0NY1vRrQLABZvierjj+Hh8fc19CTlm3aPdERYT0iIiAiIgL4V9RBFZhy5DmWERTaxoe2SN8biyWKVvyXxvHRwuftXJlvKDMuyTy+0VM89SGB8lS9rnaYwQwDS0DbUVYEVua7bI2m+6rVPDmhrY6pssfMkrJHyPmeGmdjnWDRDJpuxrNLdI8u9SmKZfjxiKGOV0hEE0MwIcA5z4XhzdRtuCRv6qVROa3zNoi3YBG/EG1t385lO6AC40aHSCQki19V2r0hwWOCslqgXc2aKOJwJ7OmNz3NIFut5Df0CkEUb02QNTkylrBWtlYXtxBzXStcdg5kTY2mMgXaQGA36grqocvQ0NAyi0l9OyDkkSbl8enSQ71ClETmptFTwrh3DhVRBL7TWyNpNXs8U8wfFCHMLCG9nUQGmwuTbZWtfUS5XLuSSIHHsox43MycTVFPUxtLBNSvDHmMm5Y+4LXNvvYjYrowPLsWA0YpY3SOZ2yXSOvI50jnOe4kAC5LidlLIp5rttubTur2FZJp8FkpZInSh9LTez31D30PVrZtt9Lu0CLWJK/GMZHixOpdUx1FXSzyMDJHUkoZzWNuG8wEEEgGwcNwrIic+W++5yzsj8GwOHAaZlPCzTEwHYkuJLiS5zidy4kkk+ahMM4dU+FywuE9W+KleX09PLNqghcQQCxtrmwcQNRNrq1onNZ5m0R9XgsdZVU9S4u5lKJQyxs0iVrWu1C2+zRZSCIqpRuYMAgzNSyU1QzVFIPQtI6Oae5wO4KxvE8h1+WmiCWkGJ4fG4uhMb+XW09zf3RHaG++kam7X7K3Zfl8Yk6i67aercOnk554c06MEmrwRo0Zlbb+ym1OHS9tQ3svxGySUe6pHxA9X1TwHfFgLnE+RIW31WBR1XUuHoR/7Cj/6D0xO5lPlqAH3Baejx2GE6vnOM8N4jUz305Pjb8mQewcnxc93lb4NaFYcA4ZzYyQ+ovDBsbf2zx4BvzR5n7O9ahQ4FT4abxxMDvpWu7/Ed13qmt4nllNtObe96eF8IuF5tbLe+k7OTDMLhwaFsMLGsjYNg0faT4k95K60RZVtt3rdkkm0ERFCRERAREQEREBERAREQEREBERAREQEREBERAREQEREBERAREQEREBERAREQEREBERAREQEREBERAREQEREBERAREQEREBERAREQEREBERAREQEREBERAREQEREBERAREQEREBERAREQEREBERAREQEREBERAREQEREBERAREQEREBERAREQEREBERAREQEREBERAREQEREBERAREQEREBERAREQEREBERAREQERE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defTabSz="914400"/>
            <a:endParaRPr lang="en-GB" sz="1800">
              <a:solidFill>
                <a:srgbClr val="000000"/>
              </a:solidFill>
            </a:endParaRPr>
          </a:p>
        </p:txBody>
      </p:sp>
      <p:sp>
        <p:nvSpPr>
          <p:cNvPr id="2052" name="AutoShape 4" descr="data:image/jpg;base64,/9j/4AAQSkZJRgABAQAAAQABAAD/2wCEAAkGBhAGDRERERAQFBAQERcVFRUQEhUVEhQSFxAVFhUWExQYGygeGhkkGRQWIC8iIzMtOCwtFh49QTAqQSYrLCkBCQoKDgwOGg8PGjUlHyQvKSwsLyw0LSwsKS0yKi00Ly8sNS8sLCw0KS4sNCksNTIsLzAtLSw0NCosLCwsLCwsKv/AABEIALoBDwMBIgACEQEDEQH/xAAcAAEAAwEBAQEBAAAAAAAAAAAABQYHBAMBAgj/xABIEAABAwIEAwUDBwgGCwAAAAABAAIDBBEFBhIhBxMxIkFRYXEUI4EyQlJ0kaGxFTVicnWUstIWF0NVksMIJCYzNlNUorTBwv/EABoBAQADAQEBAAAAAAAAAAAAAAABAgUDBAb/xAAwEQEBAAECBAMGBAcAAAAAAAAAAQIDEQQSITEFQVEiYYGxwfAjMnGhM0KCkdHh8f/aAAwDAQACEQMRAD8A3FERAREQEREBERAREQEREBERAREQEREBERAREQEREBERAREQEREBERAREQEREBERAREQEREBERAREQEREBERAREQEREBERAREQEREBERAREQEREBERAREQEREBERAREQEREBERAREQEREBERAREQEREBERAREQEREBERAREQEREBERAREQEREBERAREQEREBERAREQEREBERAREQEREBERARLogIiICIiAiIgIiICIiAih8y5nhyrCyWYPLZJmQjQLnW8mxO/TYlcuY89UmVKmmgqXOYasuDX2HLbpLR7x1+yLvG/wBtlaY29kbrEi/IddfSVVL6ihsv5qgzGyd8WsNpp5IHmQBvbjtqI3+Tv1VVq+NFIJXspaWurGRmzpaWLVED32cTv6q8087dpFeaNDRV3K+eaTN0MskBkBg2ljkYWyRkgkBw6fNPTwKgKXjLTV0YkjocUfGb2fHS6mG3Wzg6ymaWd6SJ5o0FFVss8R6DNMphie9lQ0XMNQwxy2tc2B2NvJSGD5qgxyqrKeMScyhkayTU2zSXA20G+47J8FW4ZTvDeVMos/g4y0tUHOjosTkY1xaXR02tl2nftByl8tcSKDNEpgie9lQBcw1DDHLa1zYHY28irZaWePWxEylWlFXc254gydyBLHPI6peWRtp2B7y5oG1rj6Q6KH/rYi/u3GP3I/zJjpZ5TeQuUi9IqpWcRafD8N9vlgrI4+aIuXJDpm1E2B0F3yfO64TxYiAv+TcYt9SP8yTSzvaHNF5RU/CeK2GYrMITK+Cd1rR1cboXEnoAT2b/ABVwVcsbj0sTLKIipGdc7HD9UFMRzej5Ooj/AER4u8+5W0tLLVy5cXDiOIw4fDnzv+0vmfPFHlRvvnkyd0UQ1SHz09w8zZZBmLj5XVDi2lhip29znjmyW+PZH2H1UZV0r6x5d2nPcSS5xJcST1cSudvD6WvN3SMYPIF7vu2+9fRaPh+hp4/idayJ4tp99S7T7+KKn4oYxO4uOIVAJ7mENHwDRZelDxbxmgdcV0j/ACmayQf9wVkZwRfVMuysaHeEkDmj7Q4/gqlmrh3X5QGueMOgJsJoTqiv3BxsC0/rALlqTRt5Y0tHXw1ZvhWqZL4+xYi9sOIRthc4gCaK5huf+Y07s9bkei15jxIAQQQRcEbgjyX8Trc+AWeHVYdhszyTGzXTlx30A9uK/fa4I8tXcAs7ieGmM5sXqlbOiIs9cREQEREBERBn3Gn83037Rp//ALUZxRweLH8cwammBMUzaprrGxtoYQQe4ggEeik+NP5vpv2jT/i9eOeB/tNgPrU/wNXt077OH9X0csvN55Lx2fJ9YMFxB+rb/Uak3DZ4r9mJxPR46AeVvo30lQGc8nw5ypDDJdsjTqhlb8uGUdHNPW3iO8ediIXh/nGapkfhuIDRiVKNyelTEOksZ7zaxPj18QPPlOec07+f+V+3SqfhjJZMuZhEN9ft9T0vfRqZzOn6GpX3hfV0lTg9KKQs0siaJGtI1Nm0+85gHzi65ueqiuD28OJ/tap/Fq9MZ4QUtRKaihlmoKom+ulcRGT17Udxt5NIHkV21MpfYy6dr+0Uxl7rjU0kcLJ3tYwPkjOtwaA5+ljtOojc2ueviqlwU/4epPWb/wAmRc2Ss1VlVJX4ZiGh1ZRRl3NjFmyxObs4gC1+0091w7oCCq9wvyI/GsGp5himJwB5k91TVGiJtpnt7LdJte1z5kqvJthZlfOfVNvXok+LLGR4jgzobDEDWsDdPyzDqGrXbq29hv4u8118Ofz5mD61F/mqay5w2o8u1BqtU9RVkEc+sk5sjQRY6dgBttfrYndQvDn8+Zg+tRf5qtzS6VxnkSbXd68ENsIf9cn/AImqP4ttj/KGDmG35R9tZo0fL5Goatdt9F/Ha2vzURwxyM3MOHSSmvxKC9VM3RS1Jji2I30aTv4rpyrgzOG+P8mrAm9ubakrpbmQP6OgeXEgON7XHW4+lYWu01Mspevp8EeWyZ4m/nbL/wBfP4xLRgVmPF6jOIV2BxCSSMyVjm8yF2mRl+V2mO7nDxUt/VjJ/feNfvQ/lXGyXTx3vqt13uzm44fmdv1yD+MrQW9Fl3FPCTgmX44TUVE5bWwnmVL9cpvK42LrDYXsFqLeirl/Dn636E/Mhc1ZQpc307oamMOuOy8D3kbu5zHdR6dCq1wmxioLKvDat5fUYZKIw8/PgN+Wbnc20n4Fqv5WbZCk/KeY8cqGf7oOihu35LnsBa436EjQf8Xmpw64ZS9om91vzVjJwqCzDaWTZvkO93w/EhY1i2KNpZBEO3M7ew30jxd5lXPirjYwaJ85sS20cTT855B+4WJPos7w6jGCQNmnLnVlW69uryXbhoHd1BJ7r+S3PD9PHHT99fI+IXLV17nqflns4T1vnf0nn8HhX1k1Owhhs494Fz8AqtU0FfWEudHVv8yyU7fYrfWy1Y2pmN5ru8AOcPIF2wXFUYzmHKQbNIamOMnrIxjoib9HWBAv8F7dbU2x26dXp8P5v5Zj/fr8vqq2G4/V4DJqhnmicDuA429HMOx9CFu/DTiDHnyGWkq44+cGHWy3u54jsXBp6dd2+YI8qdiNRTcVMHqaowxxYph7BJIYxYTRDc37yLB3W5aR1s5Urh3Xuw7GaN7T1mDD5tf2XA/A/csvPGauNm21nzbdkk5p0sfnP+Wf6I4nPTNuYwQ6IncmJ41Mue8jp8F7cMKt1FjtA5uxdUNYf1ZAWOH2OKnOOVQJ8YbbqyliB9TqP4EKI4U4ecRx6haPmS80+kbS8/w2+Ktb+Fvl6OuGXNN4/q0L6gRYTuIiICIiAiL4UFE4wUklZQU4jje8jEKdxDGlxDQXXJA7txuvLOdJJNmPA3tje5jDUanNaS1t2NtqcBYfFT+ccemwWOnZTMjdU1lS2niMpIiY5zXOL5LbkBrDsOuy88pYjUVMlTDUVlFUyU7mg+ytcySNx1amzMLiBu3a3g5d8c7MZfTdzs3uyyKo5/yWcyMjnpncrEaQ66eUbEkb8p5+gfPpfwJB5Me4kNwfG6ehtGYXaWzvLhrZLNcQBov07ILttg9vTvlc+5gqMu0bJKaNkkz6mGFrH7Bxkk06b3Fiel+66rjhnjZfVbeVUuF8WIUmEYk4QaK99ZNIyOdhYx0pYw2sbdnVcdfiupnGI0bdFXhWIxVQuOXHCXse4D5jza4J8j8V15X4hzZmxYQCmfDSOo3ytMzSJnSsmZG/a+zWuLmeZaT5KxUmNST4rU0pDeVDSwStIB1apHzNdc3ta0bfvXTO+1efH0qsnTpVSyLgdZVVGIYtWRGGaui0RU/zmQtaNOsdQ46Wi3XY7C4Ck+DlM+jwClZIx7Hgy3bI0tcL1EhFwd1+IuID6bGKqkqIw2mbNHDBOPk891MyTkym+xdqOk7dLKRoc2FuAsxKZgLhR897Y9gXcvUWtve1zt5KM7lcdrO+xNt1nKz/AIf0clPjOOvfG9rJKmIsc5rg1497u0kWPUdPFdmBYzXmrgZWVeGtdVRcwUkbXidjdBLeW8vOu1tyR3Ot0V0XPe4S43zW79VD4MUklHhTmyRvY41c5AkaWmxcN7Hu2Km89ZSZnGgfASGyjtwyd8czfkuv4dx8ifJcOYswVUlcaKkfBC6Kl9pnqKlpe1kReWtaxgIuey4knYBS2A4q+uw8TOmpp36X+8pb8h+kuALbkkdNxfY3U5XLm54jp2ZRi+YavEG4NUVVJVc/Dq57aoRwPc5xYIiHsFrHUBfwuD5K5/1w03/QYv8AuR/mXjwvz9U5xkkZKYJGsp45HPhjki5Ur3OBgeHk6zZurU3ZSVdi+I4zX1NNQupYWUXLEklSx8jpJZIxIGNY1w0sDSLu636Lrn35bO2/mrN/VXuI2MnOGAc2ClrBprYgY5YHNmIa65cGC9272v4qWbxfpzsMPxc+lEf5lPZYzE/HKF00kbWTRPlilY12pgmhe5jtDu9pLbj1UXFnCd+HYRUaY+ZXz08cos7SGyseXFgvseyLXuqbb+zt5/NPv3Q+JZtxfN7XQYbh9RSsf2XVVeOUWNPUxx9dXmL+nerbkrKUWS6FlNGdRuXSSEWMkrranEfAADuAChOJGcZ8rSUjIZIY/aBPd0sEs13RsYWMayIh13F1rq1YFWS4jSQSzRGKWSJrnxnqx5aCW77/AGqMreSbTaVad2R8UY/yxjuFUBPYc8SPB6HXKRuP1YyPioaMvx+vqKiNoc+Ss9gomu3YwAF0kpHg1o1H9ZWDjJGcvYvheKaSY43tZIQPoSF9vUsc+36qg8uy/wBHcQ5LWmV9LXPradrCNVZRVFPy3Op77PkDND2tvv2x1C0tLVsw3x9Pv92fq8LhqdMvub7/APfc2bL2VafL0YaxuqT58rwDI93ef0R5DYJm+KF+G1YmDeUYHh2q1vkG3xBsR52UaeJ+GAECaQyDYxCnn5wPgYyy4PqqDxDzVNmhhgY0xQn5riNbvOS3QeQuvNw/D6uvqTLL42p1+I0eGx5JtLe0+rOcmYj+SabFHnpJRcgeb5ZWgD10tefgvLIFMHYhHM6wipgZnk9AGjs7+tj8F11mDFkLKeO5AOo321yEW1HyA2HgPVdIohhtKYGHd5vK8fPPc0foD719BOHmzwavGc2GUwvXLpPdPX5/e6uZkxZ2PVk07r+8fcX7mjZo+wBa9/o+ZTNOybEJG25g5MN/oBwMjx6uAaP1D4qjZI4dS50rLbtpY3e+k8P0GeLyPsvfyP8ATFDRR4dEyKJoZHG0NY1vRrQLABZvierjj+Hh8fc19CTlm3aPdERYT0iIiAiIgL4V9RBFZhy5DmWERTaxoe2SN8biyWKVvyXxvHRwuftXJlvKDMuyTy+0VM89SGB8lS9rnaYwQwDS0DbUVYEVua7bI2m+6rVPDmhrY6pssfMkrJHyPmeGmdjnWDRDJpuxrNLdI8u9SmKZfjxiKGOV0hEE0MwIcA5z4XhzdRtuCRv6qVROa3zNoi3YBG/EG1t385lO6AC40aHSCQki19V2r0hwWOCslqgXc2aKOJwJ7OmNz3NIFut5Df0CkEUb02QNTkylrBWtlYXtxBzXStcdg5kTY2mMgXaQGA36grqocvQ0NAyi0l9OyDkkSbl8enSQ71ClETmptFTwrh3DhVRBL7TWyNpNXs8U8wfFCHMLCG9nUQGmwuTbZWtfUS5XLuSSIHHsox43MycTVFPUxtLBNSvDHmMm5Y+4LXNvvYjYrowPLsWA0YpY3SOZ2yXSOvI50jnOe4kAC5LidlLIp5rttubTur2FZJp8FkpZInSh9LTez31D30PVrZtt9Lu0CLWJK/GMZHixOpdUx1FXSzyMDJHUkoZzWNuG8wEEEgGwcNwrIic+W++5yzsj8GwOHAaZlPCzTEwHYkuJLiS5zidy4kkk+ahMM4dU+FywuE9W+KleX09PLNqghcQQCxtrmwcQNRNrq1onNZ5m0R9XgsdZVU9S4u5lKJQyxs0iVrWu1C2+zRZSCIqpRuYMAgzNSyU1QzVFIPQtI6Oae5wO4KxvE8h1+WmiCWkGJ4fG4uhMb+XW09zf3RHaG++kam7X7K3Zfl8Yk6i67aercOnk554c06MEmrwRo0Zlbb+ym1OHS9tQ3svxGySUe6pHxA9X1TwHfFgLnE+RIW31WBR1XUuHoR/7Cj/6D0xO5lPlqAH3Baejx2GE6vnOM8N4jUz305Pjb8mQewcnxc93lb4NaFYcA4ZzYyQ+ovDBsbf2zx4BvzR5n7O9ahQ4FT4abxxMDvpWu7/Ed13qmt4nllNtObe96eF8IuF5tbLe+k7OTDMLhwaFsMLGsjYNg0faT4k95K60RZVtt3rdkkm0ERFCRERAREQEREBERAREQEREBERAREQEREBERAREQEREBERAREQEREBERAREQEREBERAREQEREBERAREQEREBERAREQEREBERAREQEREBERAREQEREBERAREQEREBERAREQEREBERAREQEREBERAREQEREBERAREQEREBERAREQEREBERAREQEREBERAREQEREBERAREQEREBERAREQEREBERAREQEREBERAREQERE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defTabSz="914400"/>
            <a:endParaRPr lang="en-GB" sz="1800">
              <a:solidFill>
                <a:srgbClr val="000000"/>
              </a:solidFill>
            </a:endParaRPr>
          </a:p>
        </p:txBody>
      </p:sp>
      <p:sp>
        <p:nvSpPr>
          <p:cNvPr id="2054" name="AutoShape 6" descr="data:image/jpg;base64,/9j/4AAQSkZJRgABAQAAAQABAAD/2wCEAAkGBhAGDRERERAQFBAQERcVFRUQEhUVEhQSFxAVFhUWExQYGygeGhkkGRQWIC8iIzMtOCwtFh49QTAqQSYrLCkBCQoKDgwOGg8PGjUlHyQvKSwsLyw0LSwsKS0yKi00Ly8sNS8sLCw0KS4sNCksNTIsLzAtLSw0NCosLCwsLCwsKv/AABEIALoBDwMBIgACEQEDEQH/xAAcAAEAAwEBAQEBAAAAAAAAAAAABQYHBAMBAgj/xABIEAABAwIEAwUDBwgGCwAAAAABAAIDBBEFBhIhBxMxIkFRYXEUI4EyQlJ0kaGxFTVicnWUstIWF0NVksMIJCYzNlNUorTBwv/EABoBAQADAQEBAAAAAAAAAAAAAAABAgUDBAb/xAAwEQEBAAECBAMGBAcAAAAAAAAAAQIDEQQSITEFQVEiYYGxwfAjMnGhM0KCkdHh8f/aAAwDAQACEQMRAD8A3FERAREQEREBERAREQEREBERAREQEREBERAREQEREBERAREQEREBERAREQEREBERAREQEREBERAREQEREBERAREQEREBERAREQEREBERAREQEREBERAREQEREBERAREQEREBERAREQEREBERAREQEREBERAREQEREBERAREQEREBERAREQEREBERAREQEREBERAREQEREBERAREQEREBERARLogIiICIiAiIgIiICIiAih8y5nhyrCyWYPLZJmQjQLnW8mxO/TYlcuY89UmVKmmgqXOYasuDX2HLbpLR7x1+yLvG/wBtlaY29kbrEi/IddfSVVL6ihsv5qgzGyd8WsNpp5IHmQBvbjtqI3+Tv1VVq+NFIJXspaWurGRmzpaWLVED32cTv6q8087dpFeaNDRV3K+eaTN0MskBkBg2ljkYWyRkgkBw6fNPTwKgKXjLTV0YkjocUfGb2fHS6mG3Wzg6ymaWd6SJ5o0FFVss8R6DNMphie9lQ0XMNQwxy2tc2B2NvJSGD5qgxyqrKeMScyhkayTU2zSXA20G+47J8FW4ZTvDeVMos/g4y0tUHOjosTkY1xaXR02tl2nftByl8tcSKDNEpgie9lQBcw1DDHLa1zYHY28irZaWePWxEylWlFXc254gydyBLHPI6peWRtp2B7y5oG1rj6Q6KH/rYi/u3GP3I/zJjpZ5TeQuUi9IqpWcRafD8N9vlgrI4+aIuXJDpm1E2B0F3yfO64TxYiAv+TcYt9SP8yTSzvaHNF5RU/CeK2GYrMITK+Cd1rR1cboXEnoAT2b/ABVwVcsbj0sTLKIipGdc7HD9UFMRzej5Ooj/AER4u8+5W0tLLVy5cXDiOIw4fDnzv+0vmfPFHlRvvnkyd0UQ1SHz09w8zZZBmLj5XVDi2lhip29znjmyW+PZH2H1UZV0r6x5d2nPcSS5xJcST1cSudvD6WvN3SMYPIF7vu2+9fRaPh+hp4/idayJ4tp99S7T7+KKn4oYxO4uOIVAJ7mENHwDRZelDxbxmgdcV0j/ACmayQf9wVkZwRfVMuysaHeEkDmj7Q4/gqlmrh3X5QGueMOgJsJoTqiv3BxsC0/rALlqTRt5Y0tHXw1ZvhWqZL4+xYi9sOIRthc4gCaK5huf+Y07s9bkei15jxIAQQQRcEbgjyX8Trc+AWeHVYdhszyTGzXTlx30A9uK/fa4I8tXcAs7ieGmM5sXqlbOiIs9cREQEREBERBn3Gn83037Rp//ALUZxRweLH8cwammBMUzaprrGxtoYQQe4ggEeik+NP5vpv2jT/i9eOeB/tNgPrU/wNXt077OH9X0csvN55Lx2fJ9YMFxB+rb/Uak3DZ4r9mJxPR46AeVvo30lQGc8nw5ypDDJdsjTqhlb8uGUdHNPW3iO8ediIXh/nGapkfhuIDRiVKNyelTEOksZ7zaxPj18QPPlOec07+f+V+3SqfhjJZMuZhEN9ft9T0vfRqZzOn6GpX3hfV0lTg9KKQs0siaJGtI1Nm0+85gHzi65ueqiuD28OJ/tap/Fq9MZ4QUtRKaihlmoKom+ulcRGT17Udxt5NIHkV21MpfYy6dr+0Uxl7rjU0kcLJ3tYwPkjOtwaA5+ljtOojc2ueviqlwU/4epPWb/wAmRc2Ss1VlVJX4ZiGh1ZRRl3NjFmyxObs4gC1+0091w7oCCq9wvyI/GsGp5himJwB5k91TVGiJtpnt7LdJte1z5kqvJthZlfOfVNvXok+LLGR4jgzobDEDWsDdPyzDqGrXbq29hv4u8118Ofz5mD61F/mqay5w2o8u1BqtU9RVkEc+sk5sjQRY6dgBttfrYndQvDn8+Zg+tRf5qtzS6VxnkSbXd68ENsIf9cn/AImqP4ttj/KGDmG35R9tZo0fL5Goatdt9F/Ha2vzURwxyM3MOHSSmvxKC9VM3RS1Jji2I30aTv4rpyrgzOG+P8mrAm9ubakrpbmQP6OgeXEgON7XHW4+lYWu01Mspevp8EeWyZ4m/nbL/wBfP4xLRgVmPF6jOIV2BxCSSMyVjm8yF2mRl+V2mO7nDxUt/VjJ/feNfvQ/lXGyXTx3vqt13uzm44fmdv1yD+MrQW9Fl3FPCTgmX44TUVE5bWwnmVL9cpvK42LrDYXsFqLeirl/Dn636E/Mhc1ZQpc307oamMOuOy8D3kbu5zHdR6dCq1wmxioLKvDat5fUYZKIw8/PgN+Wbnc20n4Fqv5WbZCk/KeY8cqGf7oOihu35LnsBa436EjQf8Xmpw64ZS9om91vzVjJwqCzDaWTZvkO93w/EhY1i2KNpZBEO3M7ew30jxd5lXPirjYwaJ85sS20cTT855B+4WJPos7w6jGCQNmnLnVlW69uryXbhoHd1BJ7r+S3PD9PHHT99fI+IXLV17nqflns4T1vnf0nn8HhX1k1Owhhs494Fz8AqtU0FfWEudHVv8yyU7fYrfWy1Y2pmN5ru8AOcPIF2wXFUYzmHKQbNIamOMnrIxjoib9HWBAv8F7dbU2x26dXp8P5v5Zj/fr8vqq2G4/V4DJqhnmicDuA429HMOx9CFu/DTiDHnyGWkq44+cGHWy3u54jsXBp6dd2+YI8qdiNRTcVMHqaowxxYph7BJIYxYTRDc37yLB3W5aR1s5Urh3Xuw7GaN7T1mDD5tf2XA/A/csvPGauNm21nzbdkk5p0sfnP+Wf6I4nPTNuYwQ6IncmJ41Mue8jp8F7cMKt1FjtA5uxdUNYf1ZAWOH2OKnOOVQJ8YbbqyliB9TqP4EKI4U4ecRx6haPmS80+kbS8/w2+Ktb+Fvl6OuGXNN4/q0L6gRYTuIiICIiAiL4UFE4wUklZQU4jje8jEKdxDGlxDQXXJA7txuvLOdJJNmPA3tje5jDUanNaS1t2NtqcBYfFT+ccemwWOnZTMjdU1lS2niMpIiY5zXOL5LbkBrDsOuy88pYjUVMlTDUVlFUyU7mg+ytcySNx1amzMLiBu3a3g5d8c7MZfTdzs3uyyKo5/yWcyMjnpncrEaQ66eUbEkb8p5+gfPpfwJB5Me4kNwfG6ehtGYXaWzvLhrZLNcQBov07ILttg9vTvlc+5gqMu0bJKaNkkz6mGFrH7Bxkk06b3Fiel+66rjhnjZfVbeVUuF8WIUmEYk4QaK99ZNIyOdhYx0pYw2sbdnVcdfiupnGI0bdFXhWIxVQuOXHCXse4D5jza4J8j8V15X4hzZmxYQCmfDSOo3ytMzSJnSsmZG/a+zWuLmeZaT5KxUmNST4rU0pDeVDSwStIB1apHzNdc3ta0bfvXTO+1efH0qsnTpVSyLgdZVVGIYtWRGGaui0RU/zmQtaNOsdQ46Wi3XY7C4Ck+DlM+jwClZIx7Hgy3bI0tcL1EhFwd1+IuID6bGKqkqIw2mbNHDBOPk891MyTkym+xdqOk7dLKRoc2FuAsxKZgLhR897Y9gXcvUWtve1zt5KM7lcdrO+xNt1nKz/AIf0clPjOOvfG9rJKmIsc5rg1497u0kWPUdPFdmBYzXmrgZWVeGtdVRcwUkbXidjdBLeW8vOu1tyR3Ot0V0XPe4S43zW79VD4MUklHhTmyRvY41c5AkaWmxcN7Hu2Km89ZSZnGgfASGyjtwyd8czfkuv4dx8ifJcOYswVUlcaKkfBC6Kl9pnqKlpe1kReWtaxgIuey4knYBS2A4q+uw8TOmpp36X+8pb8h+kuALbkkdNxfY3U5XLm54jp2ZRi+YavEG4NUVVJVc/Dq57aoRwPc5xYIiHsFrHUBfwuD5K5/1w03/QYv8AuR/mXjwvz9U5xkkZKYJGsp45HPhjki5Ur3OBgeHk6zZurU3ZSVdi+I4zX1NNQupYWUXLEklSx8jpJZIxIGNY1w0sDSLu636Lrn35bO2/mrN/VXuI2MnOGAc2ClrBprYgY5YHNmIa65cGC9272v4qWbxfpzsMPxc+lEf5lPZYzE/HKF00kbWTRPlilY12pgmhe5jtDu9pLbj1UXFnCd+HYRUaY+ZXz08cos7SGyseXFgvseyLXuqbb+zt5/NPv3Q+JZtxfN7XQYbh9RSsf2XVVeOUWNPUxx9dXmL+nerbkrKUWS6FlNGdRuXSSEWMkrranEfAADuAChOJGcZ8rSUjIZIY/aBPd0sEs13RsYWMayIh13F1rq1YFWS4jSQSzRGKWSJrnxnqx5aCW77/AGqMreSbTaVad2R8UY/yxjuFUBPYc8SPB6HXKRuP1YyPioaMvx+vqKiNoc+Ss9gomu3YwAF0kpHg1o1H9ZWDjJGcvYvheKaSY43tZIQPoSF9vUsc+36qg8uy/wBHcQ5LWmV9LXPradrCNVZRVFPy3Op77PkDND2tvv2x1C0tLVsw3x9Pv92fq8LhqdMvub7/APfc2bL2VafL0YaxuqT58rwDI93ef0R5DYJm+KF+G1YmDeUYHh2q1vkG3xBsR52UaeJ+GAECaQyDYxCnn5wPgYyy4PqqDxDzVNmhhgY0xQn5riNbvOS3QeQuvNw/D6uvqTLL42p1+I0eGx5JtLe0+rOcmYj+SabFHnpJRcgeb5ZWgD10tefgvLIFMHYhHM6wipgZnk9AGjs7+tj8F11mDFkLKeO5AOo321yEW1HyA2HgPVdIohhtKYGHd5vK8fPPc0foD719BOHmzwavGc2GUwvXLpPdPX5/e6uZkxZ2PVk07r+8fcX7mjZo+wBa9/o+ZTNOybEJG25g5MN/oBwMjx6uAaP1D4qjZI4dS50rLbtpY3e+k8P0GeLyPsvfyP8ATFDRR4dEyKJoZHG0NY1vRrQLABZvierjj+Hh8fc19CTlm3aPdERYT0iIiAiIgL4V9RBFZhy5DmWERTaxoe2SN8biyWKVvyXxvHRwuftXJlvKDMuyTy+0VM89SGB8lS9rnaYwQwDS0DbUVYEVua7bI2m+6rVPDmhrY6pssfMkrJHyPmeGmdjnWDRDJpuxrNLdI8u9SmKZfjxiKGOV0hEE0MwIcA5z4XhzdRtuCRv6qVROa3zNoi3YBG/EG1t385lO6AC40aHSCQki19V2r0hwWOCslqgXc2aKOJwJ7OmNz3NIFut5Df0CkEUb02QNTkylrBWtlYXtxBzXStcdg5kTY2mMgXaQGA36grqocvQ0NAyi0l9OyDkkSbl8enSQ71ClETmptFTwrh3DhVRBL7TWyNpNXs8U8wfFCHMLCG9nUQGmwuTbZWtfUS5XLuSSIHHsox43MycTVFPUxtLBNSvDHmMm5Y+4LXNvvYjYrowPLsWA0YpY3SOZ2yXSOvI50jnOe4kAC5LidlLIp5rttubTur2FZJp8FkpZInSh9LTez31D30PVrZtt9Lu0CLWJK/GMZHixOpdUx1FXSzyMDJHUkoZzWNuG8wEEEgGwcNwrIic+W++5yzsj8GwOHAaZlPCzTEwHYkuJLiS5zidy4kkk+ahMM4dU+FywuE9W+KleX09PLNqghcQQCxtrmwcQNRNrq1onNZ5m0R9XgsdZVU9S4u5lKJQyxs0iVrWu1C2+zRZSCIqpRuYMAgzNSyU1QzVFIPQtI6Oae5wO4KxvE8h1+WmiCWkGJ4fG4uhMb+XW09zf3RHaG++kam7X7K3Zfl8Yk6i67aercOnk554c06MEmrwRo0Zlbb+ym1OHS9tQ3svxGySUe6pHxA9X1TwHfFgLnE+RIW31WBR1XUuHoR/7Cj/6D0xO5lPlqAH3Baejx2GE6vnOM8N4jUz305Pjb8mQewcnxc93lb4NaFYcA4ZzYyQ+ovDBsbf2zx4BvzR5n7O9ahQ4FT4abxxMDvpWu7/Ed13qmt4nllNtObe96eF8IuF5tbLe+k7OTDMLhwaFsMLGsjYNg0faT4k95K60RZVtt3rdkkm0ERFCRERAREQEREBERAREQEREBERAREQEREBERAREQEREBERAREQEREBERAREQEREBERAREQEREBERAREQEREBERAREQEREBERAREQEREBERAREQEREBERAREQEREBERAREQEREBERAREQEREBERAREQEREBERAREQEREBERAREQEREBERAREQEREBERAREQEREBERAREQEREBERAREQEREBERAREQEREBERAREQERE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defTabSz="914400"/>
            <a:endParaRPr lang="en-GB" sz="1800">
              <a:solidFill>
                <a:srgbClr val="000000"/>
              </a:solidFill>
            </a:endParaRPr>
          </a:p>
        </p:txBody>
      </p:sp>
      <p:sp>
        <p:nvSpPr>
          <p:cNvPr id="1028" name="AutoShape 4" descr="data:image/jpg;base64,/9j/4AAQSkZJRgABAQAAAQABAAD/2wCEAAkGBhMSERUUEhAVFRUWGBwVFRQWFyUYFRkXHxQWHhwXJRUaHSkeGiUrJR4cKzEgIykpMi0sFx40NTAzOCYtLykBCQoKDgwNGg4PGSkkHR8tLiwtLCk0NSwsKiwsMTU1LCkpLDQsNCksKSkpLC0uKSwpLDUpKTUsLywsLC40KTUpKf/AABEIAFAAoAMBIgACEQEDEQH/xAAbAAEAAwEBAQEAAAAAAAAAAAAABQYHBAMCAf/EAEIQAAEDAwEFBAUGDQUBAAAAAAECAxEABBIhBQYTMUEHIlFhCBRScZEVc5Ohs+MjJCUyMzRVYnSBsuHwNUKSotEY/8QAGAEBAQEBAQAAAAAAAAAAAAAAAAECBAP/xAAeEQEAAgIDAAMAAAAAAAAAAAAAAQIRUQMSMSEyQf/aAAwDAQACEQMRAD8A3GlKUClKUClKUClKUClKUClKUClKUClKUClKUClKUClQW3d4lMOIbQ1mpQnn4mAAANa8nd70tCHQC51Q2csfIrMCfIV6xxWmMxHrznkrE4lYqVA7L3waeWEFKkKOiZggnwkcqj+0Pfw7LQysMcXirUiM8IhMz+aZrFqTWcS1W0W8W6lZO526EWzb/qI77rjWPG5YIZVM4azxOX7vnVo7Pu0ZvaaXBw+E62ZLeWUoPJYMCddDpoY8RWWlwpWW709tZs7t639SC+ErHPi4z3AeWBjn417749tLVo4WWGeM6mOISrFtCoBxkCVEdYgDxoNLpWMbK9IJWY9YtE4dVMr7w88VaK+IqT3g7c0sPqbatQ83ihaHeLjklSAoHHAxziPKg1SlY2j0hdddn6dYe1+tupbavbiylhl5hguFalIcbWvhraUlKSJgKCgZ0I00+AadSsjc7eSGUO+oDvrcRHG5YJZMzw+vE/6+dc3/ANCn9nj6f7ug2WlZvuz21sXSy04wpl0pUW5UFNrUEk4ZwCkmNJFQKfSGMA/J4+n+7oNmpWMn0hj+zx9P93XrcekAUrUn5PBgkTxvu6DYaVjrHpCDIZ2BCepS8Cr4FAB+IrTN2d52L9gPW65TOKkkQtCuqVJ6H/3Sgj95R+GGJKVluFLiShvIjujqtROI/vUXawk4MerpXrCFp4jiiByLsYg+SdPOpjeUSrumFYyT4d1YSrTUAEqE9CoVWtn2JbPEUoCJCSNQCREj21QTCEzrEwBXfx/NHJf7Pa9aS45auNICFPQSlPIKDgEgdOvwqG9IP9BafOr+yqZuLzhHKMXMQ20iZLLfKVH2zrp0k1C+kH+gtPnV/ZV48/kPTh9lltz/AKax/FXH2NpTd3az9g8xdtpMSoD2XEggONz/ADHuJSaXJ/JrH8VcfY2laFuhugNobvKbSBxkPuuMK8FiO7PgoaH3g9K5nQoO/W027jaFw+0cm3ClaT5cJGhHQjUHzFdG82xLnZ94XXGzHF4zTqk5NLBVkJJ7p56pOtVt1BSSlQIIkKB0II0II6EVpDnaxtK2fDN420pKCA4yWwkrRHRWogiCFQQaDke7QLK8WhW0tlpUpIx4tu4UGPNuRl/y01iqxvcLb1pz1L9XxQWtSSJbEjvaggzoeVSW/m8dldrQq0sfViJ4iu6nOYgYIJTprrzM1W76zWyoocQULCQrFQhQCk5JkdNCDB8aC/bd2zsRWz8GLb8b4aQFpbKIchOSismCOfjNZ9wzGUGJxnpMTE+MH663jYvYvs5xllxaXiVtoWocUhMlAJ0Hvqu9tuxWLRixat2ktthTxxT1OLUknmT5mgzh/wDU2fnn/wCi0q47nb27JYsg1eWHGeyWSvgpVIKiUjNRB5fCqc+fxNn55/8AotK1jst3CsbzZqXLi2StxS3ElckKgLIHI9KDNt1djLurz8CgpQ2VPq1nhtJJUBPXonzJqN3d2mi3faecYS8hGqmlxiqUEQZBHWeR5V1bHfVbXycFaodU0T4pKlNqB94rm3b2qm2uGnlspeSjUtLjFUoIgyCOs8jyorRNj9o1i/cMs/IVqniuIbylJjJYTMcLXnyqlXtuk7VWgpGBvSgp6Y+tY4x4RpFXFvtkt0kKTsW2BBkEKSCCORBDOlZ+9tfK7NziAS/6xhMieLxMZ6+E0RsvaX2a2SLB1+3YSy4yMwUaJUARKSmY5cj41XewC6ULu4bB7qmQsjpklxIB+CjULvd2u3N8wWC22y2ojPAkqUAQQmVchPgNau3Ydue6yHbt5Cm+KkNtIUIUUSFFZB1AJCY9xPUUGqOMJUQSkEjkY1HuPSvn1NGWWCcvajvfHnXtSrmWcOVOymQZDLc85wEz48q/NobJZfAD7DboSZSHEBYBjmMhpXXSkzM+mMIo7qWeIT6lb4glQTwk4gkAExESYGvkK7bHZ7TKcGWkNpknFCQlMnmYAiuilRUVcbq2a1KWuyt1KUZUpTSSSTzJJGtRV+q3uQlNxZtOCBjmAQJSSQFEd3kPr8KtVfAZT7I+FarMR7CTE/im7K2RZsrSpjZzAck6pTKhBTyUUmOfOY05103LNs85m7YW7ilQFLWgKUdVJEqKf3epq0oaSOSQPcKcFPsj4VrtXTOLbQjO3YbTi22kQQE5QAEoBjlp4AU24GHA3xrZp0YlwcZIOI7sgSk66j4VNC3T7CfgK+ltg8wD7xNO1c+GLbVR+xsgFpGz7ZQQruJ4aYJJCVmMdDoPfArqstpoaRixbttoBUUoRCAdUQcQIE5VYOCn2Rpy0pwU+yPh/n+CnaujFtqmqyslKyOz7XVRKlKbTkfwkT+bqqdTXtdbDsUOYfJ9rHdklpIJymIGOvLX31Ziyk/7R48q/VNAmSASORipmulxO1Pa2dZkD8m2gJiCptITBSo6ko8v51+nZ1jE/JtrOhxLSJjhFc/m+UTVuLKYjER7vDlQtJmcRMRMdPCr2rpMW2hti7Eto4ibFhpQOiktJBOg1BxBH9qnKAUrE+tQUpSopSlKBSlKBSlKBSlKBSlKBSlKBSlKBSlKBSlKD//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defTabSz="914400"/>
            <a:endParaRPr lang="en-GB" sz="1800">
              <a:solidFill>
                <a:srgbClr val="000000"/>
              </a:solidFill>
            </a:endParaRPr>
          </a:p>
        </p:txBody>
      </p:sp>
      <p:sp>
        <p:nvSpPr>
          <p:cNvPr id="25" name="TextBox 24"/>
          <p:cNvSpPr txBox="1"/>
          <p:nvPr/>
        </p:nvSpPr>
        <p:spPr>
          <a:xfrm>
            <a:off x="179512" y="3462972"/>
            <a:ext cx="1944599" cy="1200329"/>
          </a:xfrm>
          <a:prstGeom prst="rect">
            <a:avLst/>
          </a:prstGeom>
          <a:noFill/>
          <a:ln>
            <a:solidFill>
              <a:schemeClr val="tx1"/>
            </a:solidFill>
          </a:ln>
        </p:spPr>
        <p:txBody>
          <a:bodyPr wrap="square" rtlCol="0">
            <a:spAutoFit/>
          </a:bodyPr>
          <a:lstStyle/>
          <a:p>
            <a:pPr defTabSz="914400"/>
            <a:endParaRPr lang="en-GB" sz="800" dirty="0" smtClean="0">
              <a:solidFill>
                <a:srgbClr val="000000"/>
              </a:solidFill>
            </a:endParaRPr>
          </a:p>
          <a:p>
            <a:pPr defTabSz="914400"/>
            <a:endParaRPr lang="en-GB" sz="800" dirty="0" smtClean="0">
              <a:solidFill>
                <a:srgbClr val="000000"/>
              </a:solidFill>
            </a:endParaRPr>
          </a:p>
          <a:p>
            <a:pPr defTabSz="914400"/>
            <a:endParaRPr lang="en-GB" sz="800" dirty="0" smtClean="0">
              <a:solidFill>
                <a:srgbClr val="000000"/>
              </a:solidFill>
            </a:endParaRPr>
          </a:p>
          <a:p>
            <a:pPr defTabSz="914400"/>
            <a:r>
              <a:rPr lang="en-GB" sz="800" dirty="0" smtClean="0">
                <a:solidFill>
                  <a:srgbClr val="000000"/>
                </a:solidFill>
              </a:rPr>
              <a:t>Vitruvian Partners is an independent private equity firm that specialises in middle-market buyouts, growth buyouts and growth capital investments in the UK and elsewhere in Northern Europe</a:t>
            </a:r>
            <a:endParaRPr lang="en-GB" sz="1800" dirty="0" smtClean="0">
              <a:solidFill>
                <a:srgbClr val="000000"/>
              </a:solidFill>
            </a:endParaRPr>
          </a:p>
        </p:txBody>
      </p:sp>
      <p:pic>
        <p:nvPicPr>
          <p:cNvPr id="26" name="Picture 2"/>
          <p:cNvPicPr>
            <a:picLocks noChangeAspect="1" noChangeArrowheads="1"/>
          </p:cNvPicPr>
          <p:nvPr/>
        </p:nvPicPr>
        <p:blipFill>
          <a:blip r:embed="rId3" cstate="print"/>
          <a:srcRect/>
          <a:stretch>
            <a:fillRect/>
          </a:stretch>
        </p:blipFill>
        <p:spPr bwMode="auto">
          <a:xfrm>
            <a:off x="179895" y="3462248"/>
            <a:ext cx="1944216" cy="319616"/>
          </a:xfrm>
          <a:prstGeom prst="rect">
            <a:avLst/>
          </a:prstGeom>
          <a:noFill/>
          <a:ln w="9525">
            <a:noFill/>
            <a:miter lim="800000"/>
            <a:headEnd/>
            <a:tailEnd/>
          </a:ln>
        </p:spPr>
      </p:pic>
      <p:grpSp>
        <p:nvGrpSpPr>
          <p:cNvPr id="2" name="Group 22"/>
          <p:cNvGrpSpPr/>
          <p:nvPr/>
        </p:nvGrpSpPr>
        <p:grpSpPr>
          <a:xfrm>
            <a:off x="3707904" y="1124744"/>
            <a:ext cx="3248296" cy="3118498"/>
            <a:chOff x="3488656" y="548680"/>
            <a:chExt cx="5677377" cy="5450515"/>
          </a:xfrm>
        </p:grpSpPr>
        <p:pic>
          <p:nvPicPr>
            <p:cNvPr id="21" name="Content Placeholder 6" descr="world_map.jpg"/>
            <p:cNvPicPr>
              <a:picLocks noChangeAspect="1"/>
            </p:cNvPicPr>
            <p:nvPr/>
          </p:nvPicPr>
          <p:blipFill>
            <a:blip r:embed="rId4" cstate="print"/>
            <a:stretch>
              <a:fillRect/>
            </a:stretch>
          </p:blipFill>
          <p:spPr bwMode="auto">
            <a:xfrm>
              <a:off x="3488656" y="548680"/>
              <a:ext cx="5475832" cy="4464496"/>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22" name="Picture 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698003" y="1004546"/>
              <a:ext cx="5468030" cy="4994649"/>
            </a:xfrm>
            <a:prstGeom prst="rect">
              <a:avLst/>
            </a:prstGeom>
            <a:noFill/>
            <a:ln w="9525">
              <a:noFill/>
              <a:miter lim="800000"/>
              <a:headEnd/>
              <a:tailEnd/>
            </a:ln>
          </p:spPr>
        </p:pic>
      </p:grpSp>
      <p:sp>
        <p:nvSpPr>
          <p:cNvPr id="44" name="Round Same Side Corner Rectangle 43"/>
          <p:cNvSpPr/>
          <p:nvPr/>
        </p:nvSpPr>
        <p:spPr>
          <a:xfrm rot="5400000">
            <a:off x="6408203" y="3825044"/>
            <a:ext cx="3960441" cy="1296144"/>
          </a:xfrm>
          <a:prstGeom prst="round2SameRect">
            <a:avLst>
              <a:gd name="adj1" fmla="val 9463"/>
              <a:gd name="adj2" fmla="val 0"/>
            </a:avLst>
          </a:prstGeom>
          <a:solidFill>
            <a:srgbClr val="561E63">
              <a:alpha val="19000"/>
            </a:srgb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vert="vert270"/>
          <a:lstStyle/>
          <a:p>
            <a:endParaRPr lang="en-GB" sz="1600" dirty="0"/>
          </a:p>
        </p:txBody>
      </p:sp>
      <p:sp>
        <p:nvSpPr>
          <p:cNvPr id="46" name="Round Same Side Corner Rectangle 45"/>
          <p:cNvSpPr/>
          <p:nvPr/>
        </p:nvSpPr>
        <p:spPr>
          <a:xfrm rot="16200000">
            <a:off x="5496151" y="4233036"/>
            <a:ext cx="3960439" cy="480151"/>
          </a:xfrm>
          <a:prstGeom prst="round2SameRect">
            <a:avLst/>
          </a:prstGeom>
          <a:solidFill>
            <a:srgbClr val="561E6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vert="horz" anchor="ctr" anchorCtr="0"/>
          <a:lstStyle/>
          <a:p>
            <a:pPr algn="ctr"/>
            <a:r>
              <a:rPr lang="en-GB" sz="1600" b="1" dirty="0" smtClean="0"/>
              <a:t>Operator Jurisdictions</a:t>
            </a:r>
            <a:endParaRPr lang="en-GB" sz="1600" b="1" dirty="0"/>
          </a:p>
        </p:txBody>
      </p:sp>
      <p:sp>
        <p:nvSpPr>
          <p:cNvPr id="27" name="Content Placeholder 2"/>
          <p:cNvSpPr txBox="1">
            <a:spLocks/>
          </p:cNvSpPr>
          <p:nvPr/>
        </p:nvSpPr>
        <p:spPr>
          <a:xfrm>
            <a:off x="7812360" y="2564904"/>
            <a:ext cx="1080120" cy="3888432"/>
          </a:xfrm>
          <a:prstGeom prst="rect">
            <a:avLst/>
          </a:prstGeom>
        </p:spPr>
        <p:txBody>
          <a:bodyPr numCol="1">
            <a:noAutofit/>
          </a:bodyPr>
          <a:lstStyle/>
          <a:p>
            <a:pPr marL="77788" indent="-285750" defTabSz="914400" eaLnBrk="0" hangingPunct="0">
              <a:spcBef>
                <a:spcPct val="40000"/>
              </a:spcBef>
              <a:spcAft>
                <a:spcPct val="40000"/>
              </a:spcAft>
            </a:pPr>
            <a:r>
              <a:rPr kumimoji="0" lang="en-GB" sz="1000" b="0" i="0" u="none" strike="noStrike" kern="0" cap="none" spc="0" normalizeH="0" baseline="0" noProof="0" dirty="0" smtClean="0">
                <a:ln>
                  <a:noFill/>
                </a:ln>
                <a:solidFill>
                  <a:schemeClr val="tx1"/>
                </a:solidFill>
                <a:effectLst/>
                <a:uLnTx/>
                <a:uFillTx/>
                <a:latin typeface="+mn-lt"/>
                <a:cs typeface="+mn-cs"/>
              </a:rPr>
              <a:t>UK</a:t>
            </a:r>
          </a:p>
          <a:p>
            <a:pPr marL="77788" indent="-285750" defTabSz="914400" eaLnBrk="0" hangingPunct="0">
              <a:spcBef>
                <a:spcPct val="40000"/>
              </a:spcBef>
              <a:spcAft>
                <a:spcPct val="40000"/>
              </a:spcAft>
            </a:pPr>
            <a:r>
              <a:rPr kumimoji="0" lang="en-GB" sz="1000" b="0" i="0" u="none" strike="noStrike" kern="0" cap="none" spc="0" normalizeH="0" baseline="0" noProof="0" dirty="0" smtClean="0">
                <a:ln>
                  <a:noFill/>
                </a:ln>
                <a:solidFill>
                  <a:schemeClr val="tx1"/>
                </a:solidFill>
                <a:effectLst/>
                <a:uLnTx/>
                <a:uFillTx/>
                <a:latin typeface="+mn-lt"/>
                <a:cs typeface="+mn-cs"/>
              </a:rPr>
              <a:t>Gibraltar</a:t>
            </a:r>
          </a:p>
          <a:p>
            <a:pPr marL="77788" indent="-285750" defTabSz="914400" eaLnBrk="0" hangingPunct="0">
              <a:spcBef>
                <a:spcPct val="40000"/>
              </a:spcBef>
              <a:spcAft>
                <a:spcPct val="40000"/>
              </a:spcAft>
            </a:pPr>
            <a:r>
              <a:rPr kumimoji="0" lang="en-GB" sz="1000" b="0" i="0" u="none" strike="noStrike" kern="0" cap="none" spc="0" normalizeH="0" baseline="0" noProof="0" dirty="0" smtClean="0">
                <a:ln>
                  <a:noFill/>
                </a:ln>
                <a:solidFill>
                  <a:schemeClr val="tx1"/>
                </a:solidFill>
                <a:effectLst/>
                <a:uLnTx/>
                <a:uFillTx/>
                <a:latin typeface="+mn-lt"/>
                <a:cs typeface="+mn-cs"/>
              </a:rPr>
              <a:t>Alderney</a:t>
            </a:r>
          </a:p>
          <a:p>
            <a:pPr marL="77788" indent="-285750" defTabSz="914400" eaLnBrk="0" hangingPunct="0">
              <a:spcBef>
                <a:spcPct val="40000"/>
              </a:spcBef>
              <a:spcAft>
                <a:spcPct val="40000"/>
              </a:spcAft>
            </a:pPr>
            <a:r>
              <a:rPr kumimoji="0" lang="en-GB" sz="1000" b="0" i="0" u="none" strike="noStrike" kern="0" cap="none" spc="0" normalizeH="0" baseline="0" noProof="0" dirty="0" smtClean="0">
                <a:ln>
                  <a:noFill/>
                </a:ln>
                <a:solidFill>
                  <a:schemeClr val="tx1"/>
                </a:solidFill>
                <a:effectLst/>
                <a:uLnTx/>
                <a:uFillTx/>
                <a:latin typeface="+mn-lt"/>
                <a:cs typeface="+mn-cs"/>
              </a:rPr>
              <a:t>Isle of Man</a:t>
            </a:r>
          </a:p>
          <a:p>
            <a:pPr marL="77788" indent="-285750" defTabSz="914400" eaLnBrk="0" hangingPunct="0">
              <a:spcBef>
                <a:spcPct val="40000"/>
              </a:spcBef>
              <a:spcAft>
                <a:spcPct val="40000"/>
              </a:spcAft>
            </a:pPr>
            <a:r>
              <a:rPr kumimoji="0" lang="en-GB" sz="1000" b="0" i="0" u="none" strike="noStrike" kern="0" cap="none" spc="0" normalizeH="0" baseline="0" noProof="0" dirty="0" smtClean="0">
                <a:ln>
                  <a:noFill/>
                </a:ln>
                <a:solidFill>
                  <a:schemeClr val="tx1"/>
                </a:solidFill>
                <a:effectLst/>
                <a:uLnTx/>
                <a:uFillTx/>
                <a:latin typeface="+mn-lt"/>
                <a:cs typeface="+mn-cs"/>
              </a:rPr>
              <a:t>Macau</a:t>
            </a:r>
          </a:p>
          <a:p>
            <a:pPr marL="77788" indent="-285750" defTabSz="914400" eaLnBrk="0" hangingPunct="0">
              <a:spcBef>
                <a:spcPct val="40000"/>
              </a:spcBef>
              <a:spcAft>
                <a:spcPct val="40000"/>
              </a:spcAft>
            </a:pPr>
            <a:r>
              <a:rPr kumimoji="0" lang="en-GB" sz="1000" b="0" i="0" u="none" strike="noStrike" kern="0" cap="none" spc="0" normalizeH="0" baseline="0" noProof="0" dirty="0" smtClean="0">
                <a:ln>
                  <a:noFill/>
                </a:ln>
                <a:solidFill>
                  <a:schemeClr val="tx1"/>
                </a:solidFill>
                <a:effectLst/>
                <a:uLnTx/>
                <a:uFillTx/>
                <a:latin typeface="+mn-lt"/>
                <a:cs typeface="+mn-cs"/>
              </a:rPr>
              <a:t>Canada</a:t>
            </a:r>
          </a:p>
          <a:p>
            <a:pPr marL="77788" indent="-285750" defTabSz="914400" eaLnBrk="0" hangingPunct="0">
              <a:spcBef>
                <a:spcPct val="40000"/>
              </a:spcBef>
              <a:spcAft>
                <a:spcPct val="40000"/>
              </a:spcAft>
            </a:pPr>
            <a:r>
              <a:rPr kumimoji="0" lang="en-GB" sz="1000" b="0" i="0" u="none" strike="noStrike" kern="0" cap="none" spc="0" normalizeH="0" baseline="0" noProof="0" dirty="0" smtClean="0">
                <a:ln>
                  <a:noFill/>
                </a:ln>
                <a:solidFill>
                  <a:schemeClr val="tx1"/>
                </a:solidFill>
                <a:effectLst/>
                <a:uLnTx/>
                <a:uFillTx/>
                <a:latin typeface="+mn-lt"/>
                <a:cs typeface="+mn-cs"/>
              </a:rPr>
              <a:t>France</a:t>
            </a:r>
          </a:p>
          <a:p>
            <a:pPr marL="77788" indent="-285750" defTabSz="914400" eaLnBrk="0" hangingPunct="0">
              <a:spcBef>
                <a:spcPct val="40000"/>
              </a:spcBef>
              <a:spcAft>
                <a:spcPct val="40000"/>
              </a:spcAft>
            </a:pPr>
            <a:r>
              <a:rPr kumimoji="0" lang="en-GB" sz="1000" b="0" i="0" u="none" strike="noStrike" kern="0" cap="none" spc="0" normalizeH="0" baseline="0" noProof="0" dirty="0" smtClean="0">
                <a:ln>
                  <a:noFill/>
                </a:ln>
                <a:solidFill>
                  <a:schemeClr val="tx1"/>
                </a:solidFill>
                <a:effectLst/>
                <a:uLnTx/>
                <a:uFillTx/>
                <a:latin typeface="+mn-lt"/>
                <a:cs typeface="+mn-cs"/>
              </a:rPr>
              <a:t>Italy</a:t>
            </a:r>
          </a:p>
          <a:p>
            <a:pPr marL="77788" indent="-285750" defTabSz="914400" eaLnBrk="0" hangingPunct="0">
              <a:spcBef>
                <a:spcPct val="40000"/>
              </a:spcBef>
              <a:spcAft>
                <a:spcPct val="40000"/>
              </a:spcAft>
            </a:pPr>
            <a:r>
              <a:rPr kumimoji="0" lang="en-GB" sz="1000" b="0" i="0" u="none" strike="noStrike" kern="0" cap="none" spc="0" normalizeH="0" baseline="0" noProof="0" dirty="0" smtClean="0">
                <a:ln>
                  <a:noFill/>
                </a:ln>
                <a:solidFill>
                  <a:schemeClr val="tx1"/>
                </a:solidFill>
                <a:effectLst/>
                <a:uLnTx/>
                <a:uFillTx/>
                <a:latin typeface="+mn-lt"/>
                <a:cs typeface="+mn-cs"/>
              </a:rPr>
              <a:t>China</a:t>
            </a:r>
          </a:p>
          <a:p>
            <a:pPr marL="77788" indent="-285750" defTabSz="914400" eaLnBrk="0" hangingPunct="0">
              <a:spcBef>
                <a:spcPct val="40000"/>
              </a:spcBef>
              <a:spcAft>
                <a:spcPct val="40000"/>
              </a:spcAft>
            </a:pPr>
            <a:r>
              <a:rPr kumimoji="0" lang="en-GB" sz="1000" b="0" i="0" u="none" strike="noStrike" kern="0" cap="none" spc="0" normalizeH="0" baseline="0" noProof="0" dirty="0" smtClean="0">
                <a:ln>
                  <a:noFill/>
                </a:ln>
                <a:solidFill>
                  <a:schemeClr val="tx1"/>
                </a:solidFill>
                <a:effectLst/>
                <a:uLnTx/>
                <a:uFillTx/>
                <a:latin typeface="+mn-lt"/>
                <a:cs typeface="+mn-cs"/>
              </a:rPr>
              <a:t>Spain</a:t>
            </a:r>
          </a:p>
          <a:p>
            <a:pPr marL="77788" indent="-285750" defTabSz="914400" eaLnBrk="0" hangingPunct="0">
              <a:spcBef>
                <a:spcPct val="40000"/>
              </a:spcBef>
              <a:spcAft>
                <a:spcPct val="40000"/>
              </a:spcAft>
            </a:pPr>
            <a:r>
              <a:rPr kumimoji="0" lang="en-GB" sz="1000" b="0" i="0" u="none" strike="noStrike" kern="0" cap="none" spc="0" normalizeH="0" baseline="0" noProof="0" dirty="0" smtClean="0">
                <a:ln>
                  <a:noFill/>
                </a:ln>
                <a:solidFill>
                  <a:schemeClr val="tx1"/>
                </a:solidFill>
                <a:effectLst/>
                <a:uLnTx/>
                <a:uFillTx/>
                <a:latin typeface="+mn-lt"/>
                <a:cs typeface="+mn-cs"/>
              </a:rPr>
              <a:t>Malta</a:t>
            </a:r>
          </a:p>
          <a:p>
            <a:pPr marL="77788" indent="-285750" defTabSz="914400" eaLnBrk="0" hangingPunct="0">
              <a:spcBef>
                <a:spcPct val="40000"/>
              </a:spcBef>
              <a:spcAft>
                <a:spcPct val="40000"/>
              </a:spcAft>
            </a:pPr>
            <a:r>
              <a:rPr kumimoji="0" lang="en-GB" sz="1000" b="0" i="0" u="none" strike="noStrike" kern="0" cap="none" spc="0" normalizeH="0" baseline="0" noProof="0" dirty="0" smtClean="0">
                <a:ln>
                  <a:noFill/>
                </a:ln>
                <a:solidFill>
                  <a:schemeClr val="tx1"/>
                </a:solidFill>
                <a:effectLst/>
                <a:uLnTx/>
                <a:uFillTx/>
                <a:latin typeface="+mn-lt"/>
                <a:cs typeface="+mn-cs"/>
              </a:rPr>
              <a:t>South Africa</a:t>
            </a:r>
          </a:p>
          <a:p>
            <a:pPr marL="77788" indent="-285750" defTabSz="914400" eaLnBrk="0" hangingPunct="0">
              <a:spcBef>
                <a:spcPct val="40000"/>
              </a:spcBef>
              <a:spcAft>
                <a:spcPct val="40000"/>
              </a:spcAft>
            </a:pPr>
            <a:r>
              <a:rPr kumimoji="0" lang="en-GB" sz="1000" b="0" i="0" u="none" strike="noStrike" kern="0" cap="none" spc="0" normalizeH="0" baseline="0" noProof="0" dirty="0" smtClean="0">
                <a:ln>
                  <a:noFill/>
                </a:ln>
                <a:solidFill>
                  <a:schemeClr val="tx1"/>
                </a:solidFill>
                <a:effectLst/>
                <a:uLnTx/>
                <a:uFillTx/>
                <a:latin typeface="+mn-lt"/>
                <a:cs typeface="+mn-cs"/>
              </a:rPr>
              <a:t>Australia</a:t>
            </a:r>
          </a:p>
          <a:p>
            <a:pPr marL="77788" indent="-285750" defTabSz="914400" eaLnBrk="0" hangingPunct="0">
              <a:spcBef>
                <a:spcPct val="40000"/>
              </a:spcBef>
              <a:spcAft>
                <a:spcPct val="40000"/>
              </a:spcAft>
            </a:pPr>
            <a:r>
              <a:rPr kumimoji="0" lang="en-GB" sz="1000" b="0" i="0" u="none" strike="noStrike" kern="0" cap="none" spc="0" normalizeH="0" baseline="0" noProof="0" dirty="0" smtClean="0">
                <a:ln>
                  <a:noFill/>
                </a:ln>
                <a:solidFill>
                  <a:schemeClr val="tx1"/>
                </a:solidFill>
                <a:effectLst/>
                <a:uLnTx/>
                <a:uFillTx/>
                <a:latin typeface="+mn-lt"/>
                <a:cs typeface="+mn-cs"/>
              </a:rPr>
              <a:t>Denmark</a:t>
            </a:r>
          </a:p>
        </p:txBody>
      </p:sp>
      <p:sp>
        <p:nvSpPr>
          <p:cNvPr id="42" name="Title 1"/>
          <p:cNvSpPr txBox="1">
            <a:spLocks/>
          </p:cNvSpPr>
          <p:nvPr/>
        </p:nvSpPr>
        <p:spPr>
          <a:xfrm>
            <a:off x="179512" y="404664"/>
            <a:ext cx="8229600" cy="78296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600" b="1" i="0" u="none" strike="noStrike" kern="0" cap="none" spc="0" normalizeH="0" baseline="0" noProof="0" dirty="0" smtClean="0">
                <a:ln>
                  <a:noFill/>
                </a:ln>
                <a:solidFill>
                  <a:srgbClr val="9A185C"/>
                </a:solidFill>
                <a:effectLst/>
                <a:uLnTx/>
                <a:uFillTx/>
                <a:latin typeface="+mj-lt"/>
                <a:ea typeface="+mj-ea"/>
                <a:cs typeface="+mj-cs"/>
              </a:rPr>
              <a:t>Company</a:t>
            </a:r>
            <a:r>
              <a:rPr kumimoji="0" lang="en-GB" sz="3600" b="1" i="0" u="none" strike="noStrike" kern="0" cap="none" spc="0" normalizeH="0" noProof="0" dirty="0" smtClean="0">
                <a:ln>
                  <a:noFill/>
                </a:ln>
                <a:solidFill>
                  <a:srgbClr val="9A185C"/>
                </a:solidFill>
                <a:effectLst/>
                <a:uLnTx/>
                <a:uFillTx/>
                <a:latin typeface="+mj-lt"/>
                <a:ea typeface="+mj-ea"/>
                <a:cs typeface="+mj-cs"/>
              </a:rPr>
              <a:t> Profile</a:t>
            </a:r>
            <a:endParaRPr kumimoji="0" lang="en-GB" sz="3600" b="1" i="0" u="none" strike="noStrike" kern="0" cap="none" spc="0" normalizeH="0" baseline="0" noProof="0" dirty="0" smtClean="0">
              <a:ln>
                <a:noFill/>
              </a:ln>
              <a:solidFill>
                <a:srgbClr val="9A185C"/>
              </a:solidFill>
              <a:effectLst/>
              <a:uLnTx/>
              <a:uFillTx/>
              <a:latin typeface="+mj-lt"/>
              <a:ea typeface="+mj-ea"/>
              <a:cs typeface="+mj-cs"/>
            </a:endParaRPr>
          </a:p>
        </p:txBody>
      </p:sp>
      <p:grpSp>
        <p:nvGrpSpPr>
          <p:cNvPr id="50" name="Group 49"/>
          <p:cNvGrpSpPr/>
          <p:nvPr/>
        </p:nvGrpSpPr>
        <p:grpSpPr>
          <a:xfrm>
            <a:off x="2627784" y="4121071"/>
            <a:ext cx="3816424" cy="1972225"/>
            <a:chOff x="2339752" y="4049063"/>
            <a:chExt cx="3816424" cy="1972225"/>
          </a:xfrm>
        </p:grpSpPr>
        <p:sp>
          <p:nvSpPr>
            <p:cNvPr id="3" name="Rounded Rectangle 2"/>
            <p:cNvSpPr/>
            <p:nvPr/>
          </p:nvSpPr>
          <p:spPr>
            <a:xfrm>
              <a:off x="4499992" y="5445224"/>
              <a:ext cx="1656184" cy="574323"/>
            </a:xfrm>
            <a:prstGeom prst="roundRect">
              <a:avLst/>
            </a:prstGeom>
            <a:gradFill flip="none" rotWithShape="1">
              <a:gsLst>
                <a:gs pos="0">
                  <a:schemeClr val="bg2">
                    <a:lumMod val="40000"/>
                    <a:lumOff val="60000"/>
                    <a:alpha val="46000"/>
                  </a:schemeClr>
                </a:gs>
                <a:gs pos="50000">
                  <a:srgbClr val="532F64"/>
                </a:gs>
              </a:gsLst>
              <a:lin ang="13500000" scaled="1"/>
              <a:tileRect/>
            </a:gradFill>
            <a:ln>
              <a:solidFill>
                <a:srgbClr val="532F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1400" dirty="0" smtClean="0">
                  <a:solidFill>
                    <a:srgbClr val="FFFFFF"/>
                  </a:solidFill>
                </a:rPr>
                <a:t>OpenBet Technologies Ltd</a:t>
              </a:r>
            </a:p>
          </p:txBody>
        </p:sp>
        <p:sp>
          <p:nvSpPr>
            <p:cNvPr id="4" name="Rounded Rectangle 3"/>
            <p:cNvSpPr/>
            <p:nvPr/>
          </p:nvSpPr>
          <p:spPr>
            <a:xfrm>
              <a:off x="3419872" y="4049063"/>
              <a:ext cx="1656184" cy="460057"/>
            </a:xfrm>
            <a:prstGeom prst="roundRect">
              <a:avLst/>
            </a:prstGeom>
            <a:gradFill flip="none" rotWithShape="1">
              <a:gsLst>
                <a:gs pos="0">
                  <a:schemeClr val="bg2">
                    <a:lumMod val="40000"/>
                    <a:lumOff val="60000"/>
                    <a:alpha val="46000"/>
                  </a:schemeClr>
                </a:gs>
                <a:gs pos="50000">
                  <a:schemeClr val="tx1"/>
                </a:gs>
              </a:gsLst>
              <a:lin ang="135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1400" dirty="0" err="1" smtClean="0">
                  <a:solidFill>
                    <a:srgbClr val="FFFFFF"/>
                  </a:solidFill>
                </a:rPr>
                <a:t>Vitruvian</a:t>
              </a:r>
              <a:endParaRPr lang="en-GB" sz="1400" dirty="0" smtClean="0">
                <a:solidFill>
                  <a:srgbClr val="FFFFFF"/>
                </a:solidFill>
              </a:endParaRPr>
            </a:p>
          </p:txBody>
        </p:sp>
        <p:cxnSp>
          <p:nvCxnSpPr>
            <p:cNvPr id="6" name="Straight Connector 5"/>
            <p:cNvCxnSpPr>
              <a:stCxn id="4" idx="2"/>
              <a:endCxn id="7" idx="0"/>
            </p:cNvCxnSpPr>
            <p:nvPr/>
          </p:nvCxnSpPr>
          <p:spPr>
            <a:xfrm>
              <a:off x="4247964" y="4509120"/>
              <a:ext cx="1023860" cy="36099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891528" y="4870111"/>
              <a:ext cx="760592" cy="307777"/>
            </a:xfrm>
            <a:prstGeom prst="rect">
              <a:avLst/>
            </a:prstGeom>
            <a:noFill/>
          </p:spPr>
          <p:txBody>
            <a:bodyPr wrap="square" rtlCol="0">
              <a:spAutoFit/>
            </a:bodyPr>
            <a:lstStyle/>
            <a:p>
              <a:pPr algn="r" defTabSz="914400"/>
              <a:r>
                <a:rPr lang="en-GB" sz="1400" dirty="0" smtClean="0">
                  <a:solidFill>
                    <a:srgbClr val="000000"/>
                  </a:solidFill>
                </a:rPr>
                <a:t>100%</a:t>
              </a:r>
              <a:endParaRPr lang="en-GB" sz="1400" dirty="0">
                <a:solidFill>
                  <a:srgbClr val="000000"/>
                </a:solidFill>
              </a:endParaRPr>
            </a:p>
          </p:txBody>
        </p:sp>
        <p:cxnSp>
          <p:nvCxnSpPr>
            <p:cNvPr id="8" name="Straight Connector 7"/>
            <p:cNvCxnSpPr/>
            <p:nvPr/>
          </p:nvCxnSpPr>
          <p:spPr>
            <a:xfrm flipV="1">
              <a:off x="5314698" y="5110585"/>
              <a:ext cx="1" cy="31003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2875304" y="4869160"/>
              <a:ext cx="760592" cy="307777"/>
            </a:xfrm>
            <a:prstGeom prst="rect">
              <a:avLst/>
            </a:prstGeom>
            <a:noFill/>
          </p:spPr>
          <p:txBody>
            <a:bodyPr wrap="square" rtlCol="0">
              <a:spAutoFit/>
            </a:bodyPr>
            <a:lstStyle/>
            <a:p>
              <a:pPr defTabSz="914400"/>
              <a:r>
                <a:rPr lang="en-GB" sz="1400" dirty="0" smtClean="0">
                  <a:solidFill>
                    <a:srgbClr val="000000"/>
                  </a:solidFill>
                </a:rPr>
                <a:t>100%</a:t>
              </a:r>
              <a:endParaRPr lang="en-GB" sz="1400" dirty="0">
                <a:solidFill>
                  <a:srgbClr val="000000"/>
                </a:solidFill>
              </a:endParaRPr>
            </a:p>
          </p:txBody>
        </p:sp>
        <p:cxnSp>
          <p:nvCxnSpPr>
            <p:cNvPr id="58" name="Straight Connector 57"/>
            <p:cNvCxnSpPr>
              <a:stCxn id="57" idx="0"/>
              <a:endCxn id="4" idx="2"/>
            </p:cNvCxnSpPr>
            <p:nvPr/>
          </p:nvCxnSpPr>
          <p:spPr>
            <a:xfrm flipV="1">
              <a:off x="3255600" y="4509120"/>
              <a:ext cx="992364" cy="36004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3172213" y="5128341"/>
              <a:ext cx="1" cy="31003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Rounded Rectangle 37"/>
            <p:cNvSpPr/>
            <p:nvPr/>
          </p:nvSpPr>
          <p:spPr>
            <a:xfrm>
              <a:off x="2339752" y="5445224"/>
              <a:ext cx="1656184" cy="576064"/>
            </a:xfrm>
            <a:prstGeom prst="roundRect">
              <a:avLst/>
            </a:prstGeom>
            <a:gradFill flip="none" rotWithShape="1">
              <a:gsLst>
                <a:gs pos="0">
                  <a:schemeClr val="bg2">
                    <a:lumMod val="40000"/>
                    <a:lumOff val="60000"/>
                    <a:alpha val="46000"/>
                  </a:schemeClr>
                </a:gs>
                <a:gs pos="50000">
                  <a:srgbClr val="0070C0"/>
                </a:gs>
              </a:gsLst>
              <a:lin ang="13500000" scaled="1"/>
              <a:tileRect/>
            </a:gra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1400" dirty="0" smtClean="0">
                  <a:solidFill>
                    <a:srgbClr val="FFFFFF"/>
                  </a:solidFill>
                </a:rPr>
                <a:t>Inspired Gaming Group</a:t>
              </a:r>
            </a:p>
          </p:txBody>
        </p:sp>
      </p:grpSp>
      <p:grpSp>
        <p:nvGrpSpPr>
          <p:cNvPr id="5" name="Group 38"/>
          <p:cNvGrpSpPr/>
          <p:nvPr/>
        </p:nvGrpSpPr>
        <p:grpSpPr>
          <a:xfrm>
            <a:off x="179512" y="4807317"/>
            <a:ext cx="1944216" cy="1296144"/>
            <a:chOff x="107505" y="1124744"/>
            <a:chExt cx="1944216" cy="1296144"/>
          </a:xfrm>
        </p:grpSpPr>
        <p:sp>
          <p:nvSpPr>
            <p:cNvPr id="51" name="Rounded Rectangle 50"/>
            <p:cNvSpPr/>
            <p:nvPr/>
          </p:nvSpPr>
          <p:spPr>
            <a:xfrm>
              <a:off x="107505" y="1125694"/>
              <a:ext cx="1944216" cy="535710"/>
            </a:xfrm>
            <a:prstGeom prst="roundRect">
              <a:avLst>
                <a:gd name="adj" fmla="val 0"/>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sz="1400" dirty="0" smtClean="0">
                <a:solidFill>
                  <a:srgbClr val="FFFFFF"/>
                </a:solidFill>
              </a:endParaRPr>
            </a:p>
          </p:txBody>
        </p:sp>
        <p:sp>
          <p:nvSpPr>
            <p:cNvPr id="37" name="TextBox 36"/>
            <p:cNvSpPr txBox="1"/>
            <p:nvPr/>
          </p:nvSpPr>
          <p:spPr>
            <a:xfrm>
              <a:off x="118452" y="1700808"/>
              <a:ext cx="1930399" cy="707886"/>
            </a:xfrm>
            <a:prstGeom prst="rect">
              <a:avLst/>
            </a:prstGeom>
            <a:noFill/>
            <a:ln>
              <a:noFill/>
            </a:ln>
          </p:spPr>
          <p:txBody>
            <a:bodyPr wrap="square" rtlCol="0">
              <a:spAutoFit/>
            </a:bodyPr>
            <a:lstStyle/>
            <a:p>
              <a:pPr defTabSz="914400"/>
              <a:r>
                <a:rPr lang="en-GB" sz="800" dirty="0" smtClean="0">
                  <a:solidFill>
                    <a:srgbClr val="000000"/>
                  </a:solidFill>
                </a:rPr>
                <a:t>Provides land-based gaming products, principally to high street licensed betting shops, bingo operators and casinos. They also operate UK amusement arcades.</a:t>
              </a:r>
            </a:p>
          </p:txBody>
        </p:sp>
        <p:sp>
          <p:nvSpPr>
            <p:cNvPr id="35" name="Rounded Rectangle 34"/>
            <p:cNvSpPr/>
            <p:nvPr/>
          </p:nvSpPr>
          <p:spPr>
            <a:xfrm>
              <a:off x="107505" y="1124744"/>
              <a:ext cx="1944216" cy="1296144"/>
            </a:xfrm>
            <a:prstGeom prst="roundRect">
              <a:avLst>
                <a:gd name="adj" fmla="val 0"/>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sz="1400" dirty="0" smtClean="0">
                <a:solidFill>
                  <a:srgbClr val="FFFFFF"/>
                </a:solidFill>
              </a:endParaRPr>
            </a:p>
          </p:txBody>
        </p:sp>
        <p:pic>
          <p:nvPicPr>
            <p:cNvPr id="26627" name="Picture 3"/>
            <p:cNvPicPr>
              <a:picLocks noChangeAspect="1" noChangeArrowheads="1"/>
            </p:cNvPicPr>
            <p:nvPr/>
          </p:nvPicPr>
          <p:blipFill>
            <a:blip r:embed="rId6" cstate="print">
              <a:clrChange>
                <a:clrFrom>
                  <a:srgbClr val="FEFFFF"/>
                </a:clrFrom>
                <a:clrTo>
                  <a:srgbClr val="FEFFFF">
                    <a:alpha val="0"/>
                  </a:srgbClr>
                </a:clrTo>
              </a:clrChange>
            </a:blip>
            <a:srcRect/>
            <a:stretch>
              <a:fillRect/>
            </a:stretch>
          </p:blipFill>
          <p:spPr bwMode="auto">
            <a:xfrm>
              <a:off x="179512" y="1133211"/>
              <a:ext cx="1728192" cy="509697"/>
            </a:xfrm>
            <a:prstGeom prst="rect">
              <a:avLst/>
            </a:prstGeom>
            <a:noFill/>
            <a:ln w="9525">
              <a:noFill/>
              <a:miter lim="800000"/>
              <a:headEnd/>
              <a:tailEnd/>
            </a:ln>
          </p:spPr>
        </p:pic>
      </p:grpSp>
      <p:pic>
        <p:nvPicPr>
          <p:cNvPr id="40" name="Picture 6"/>
          <p:cNvPicPr>
            <a:picLocks noChangeAspect="1" noChangeArrowheads="1"/>
          </p:cNvPicPr>
          <p:nvPr/>
        </p:nvPicPr>
        <p:blipFill>
          <a:blip r:embed="rId7" cstate="print">
            <a:extLst>
              <a:ext uri="{BEBA8EAE-BF5A-486C-A8C5-ECC9F3942E4B}">
                <a14:imgProps xmlns="" xmlns:a14="http://schemas.microsoft.com/office/drawing/2010/main">
                  <a14:imgLayer r:embed="rId8">
                    <a14:imgEffect>
                      <a14:backgroundRemoval t="10000" b="90000" l="3636" r="90000">
                        <a14:foregroundMark x1="6818" y1="25714" x2="5909" y2="64286"/>
                        <a14:foregroundMark x1="6818" y1="67143" x2="85455" y2="64286"/>
                        <a14:foregroundMark x1="85455" y1="64286" x2="85455" y2="11429"/>
                        <a14:foregroundMark x1="85455" y1="22857" x2="5909" y2="25714"/>
                        <a14:foregroundMark x1="66364" y1="50000" x2="66364" y2="50000"/>
                        <a14:foregroundMark x1="38182" y1="50000" x2="38182" y2="50000"/>
                        <a14:foregroundMark x1="28636" y1="50000" x2="28636" y2="50000"/>
                        <a14:foregroundMark x1="13182" y1="47143" x2="13182" y2="47143"/>
                        <a14:foregroundMark x1="23636" y1="78571" x2="23636" y2="78571"/>
                      </a14:backgroundRemoval>
                    </a14:imgEffect>
                  </a14:imgLayer>
                </a14:imgProps>
              </a:ext>
            </a:extLst>
          </a:blip>
          <a:srcRect/>
          <a:stretch>
            <a:fillRect/>
          </a:stretch>
        </p:blipFill>
        <p:spPr bwMode="auto">
          <a:xfrm>
            <a:off x="755576" y="1239956"/>
            <a:ext cx="1584180" cy="460852"/>
          </a:xfrm>
          <a:prstGeom prst="rect">
            <a:avLst/>
          </a:prstGeom>
          <a:noFill/>
          <a:ln>
            <a:noFill/>
          </a:ln>
        </p:spPr>
      </p:pic>
      <p:sp>
        <p:nvSpPr>
          <p:cNvPr id="41" name="TextBox 40"/>
          <p:cNvSpPr txBox="1"/>
          <p:nvPr/>
        </p:nvSpPr>
        <p:spPr>
          <a:xfrm>
            <a:off x="179512" y="1700808"/>
            <a:ext cx="3240360" cy="1685077"/>
          </a:xfrm>
          <a:prstGeom prst="rect">
            <a:avLst/>
          </a:prstGeom>
          <a:noFill/>
          <a:ln>
            <a:solidFill>
              <a:schemeClr val="tx1"/>
            </a:solidFill>
          </a:ln>
        </p:spPr>
        <p:txBody>
          <a:bodyPr wrap="square" rtlCol="0">
            <a:spAutoFit/>
          </a:bodyPr>
          <a:lstStyle/>
          <a:p>
            <a:pPr defTabSz="914400"/>
            <a:endParaRPr lang="en-GB" sz="900" dirty="0" smtClean="0">
              <a:solidFill>
                <a:srgbClr val="532F64"/>
              </a:solidFill>
            </a:endParaRPr>
          </a:p>
          <a:p>
            <a:pPr defTabSz="914400"/>
            <a:r>
              <a:rPr lang="en-GB" sz="1050" dirty="0" smtClean="0">
                <a:solidFill>
                  <a:srgbClr val="532F64"/>
                </a:solidFill>
              </a:rPr>
              <a:t>1996: </a:t>
            </a:r>
            <a:r>
              <a:rPr lang="en-GB" sz="1050" dirty="0" smtClean="0">
                <a:solidFill>
                  <a:srgbClr val="000000"/>
                </a:solidFill>
              </a:rPr>
              <a:t>Founded  as Orbis Technologies</a:t>
            </a:r>
          </a:p>
          <a:p>
            <a:pPr defTabSz="914400"/>
            <a:r>
              <a:rPr lang="en-GB" sz="1050" dirty="0" smtClean="0">
                <a:solidFill>
                  <a:srgbClr val="532F64"/>
                </a:solidFill>
              </a:rPr>
              <a:t>1998: </a:t>
            </a:r>
            <a:r>
              <a:rPr lang="en-GB" sz="1050" dirty="0" smtClean="0">
                <a:solidFill>
                  <a:srgbClr val="000000"/>
                </a:solidFill>
              </a:rPr>
              <a:t>First sportsbook live with Rank Interactive</a:t>
            </a:r>
          </a:p>
          <a:p>
            <a:pPr defTabSz="914400"/>
            <a:r>
              <a:rPr lang="en-GB" sz="1050" dirty="0" smtClean="0">
                <a:solidFill>
                  <a:srgbClr val="532F64"/>
                </a:solidFill>
              </a:rPr>
              <a:t>2000: </a:t>
            </a:r>
            <a:r>
              <a:rPr lang="en-GB" sz="1050" dirty="0" smtClean="0"/>
              <a:t>Purchased by </a:t>
            </a:r>
            <a:r>
              <a:rPr lang="en-GB" sz="1050" dirty="0" smtClean="0"/>
              <a:t>NDS - </a:t>
            </a:r>
            <a:r>
              <a:rPr lang="en-GB" sz="1050" b="1" dirty="0" smtClean="0"/>
              <a:t>News </a:t>
            </a:r>
            <a:r>
              <a:rPr lang="en-GB" sz="1050" b="1" dirty="0"/>
              <a:t>C</a:t>
            </a:r>
            <a:r>
              <a:rPr lang="en-GB" sz="1050" b="1" dirty="0" smtClean="0"/>
              <a:t>orp</a:t>
            </a:r>
            <a:r>
              <a:rPr lang="en-GB" sz="1050" dirty="0" smtClean="0"/>
              <a:t> </a:t>
            </a:r>
            <a:r>
              <a:rPr lang="en-GB" sz="1050" dirty="0"/>
              <a:t>c</a:t>
            </a:r>
            <a:r>
              <a:rPr lang="en-GB" sz="1050" dirty="0" smtClean="0"/>
              <a:t>ompany </a:t>
            </a:r>
          </a:p>
          <a:p>
            <a:pPr defTabSz="914400"/>
            <a:r>
              <a:rPr lang="en-GB" sz="1050" dirty="0" smtClean="0">
                <a:solidFill>
                  <a:srgbClr val="532F64"/>
                </a:solidFill>
              </a:rPr>
              <a:t>2003: </a:t>
            </a:r>
            <a:r>
              <a:rPr lang="en-GB" sz="1050" dirty="0" smtClean="0"/>
              <a:t>OpenBet casino launches with BlueSquare</a:t>
            </a:r>
          </a:p>
          <a:p>
            <a:r>
              <a:rPr lang="en-GB" sz="1050" dirty="0" smtClean="0">
                <a:solidFill>
                  <a:srgbClr val="532F64"/>
                </a:solidFill>
              </a:rPr>
              <a:t>2006: </a:t>
            </a:r>
            <a:r>
              <a:rPr lang="en-GB" sz="1050" dirty="0" smtClean="0"/>
              <a:t>OpenBet Poker launches with </a:t>
            </a:r>
            <a:r>
              <a:rPr lang="en-GB" sz="1050" dirty="0" err="1" smtClean="0"/>
              <a:t>SkyBet</a:t>
            </a:r>
            <a:endParaRPr lang="en-GB" sz="1050" dirty="0" smtClean="0"/>
          </a:p>
          <a:p>
            <a:pPr defTabSz="914400"/>
            <a:r>
              <a:rPr lang="en-GB" sz="1050" dirty="0" smtClean="0">
                <a:solidFill>
                  <a:srgbClr val="532F64"/>
                </a:solidFill>
              </a:rPr>
              <a:t>2010: </a:t>
            </a:r>
            <a:r>
              <a:rPr lang="en-GB" sz="1050" dirty="0" smtClean="0"/>
              <a:t>OpenBet launches </a:t>
            </a:r>
            <a:r>
              <a:rPr lang="en-GB" sz="1050" b="1" dirty="0" smtClean="0"/>
              <a:t>first</a:t>
            </a:r>
            <a:r>
              <a:rPr lang="en-GB" sz="1050" dirty="0" smtClean="0"/>
              <a:t> North American casino </a:t>
            </a:r>
          </a:p>
          <a:p>
            <a:pPr defTabSz="914400"/>
            <a:endParaRPr lang="en-GB" sz="1050" dirty="0" smtClean="0">
              <a:solidFill>
                <a:srgbClr val="000000"/>
              </a:solidFill>
            </a:endParaRPr>
          </a:p>
          <a:p>
            <a:pPr defTabSz="914400"/>
            <a:r>
              <a:rPr lang="en-GB" sz="1050" b="1" dirty="0" smtClean="0">
                <a:solidFill>
                  <a:srgbClr val="000000"/>
                </a:solidFill>
              </a:rPr>
              <a:t>Currently </a:t>
            </a:r>
            <a:r>
              <a:rPr lang="en-GB" sz="1050" b="1" dirty="0" smtClean="0">
                <a:solidFill>
                  <a:srgbClr val="000000"/>
                </a:solidFill>
              </a:rPr>
              <a:t>Status: </a:t>
            </a:r>
            <a:r>
              <a:rPr lang="en-GB" sz="1050" dirty="0" smtClean="0">
                <a:solidFill>
                  <a:srgbClr val="000000"/>
                </a:solidFill>
              </a:rPr>
              <a:t>690 </a:t>
            </a:r>
            <a:r>
              <a:rPr lang="en-GB" sz="1050" dirty="0" smtClean="0">
                <a:solidFill>
                  <a:srgbClr val="000000"/>
                </a:solidFill>
              </a:rPr>
              <a:t>Employees</a:t>
            </a:r>
          </a:p>
        </p:txBody>
      </p:sp>
      <p:sp>
        <p:nvSpPr>
          <p:cNvPr id="45" name="Rounded Rectangle 44"/>
          <p:cNvSpPr/>
          <p:nvPr/>
        </p:nvSpPr>
        <p:spPr>
          <a:xfrm>
            <a:off x="179512" y="1196752"/>
            <a:ext cx="3240360" cy="504056"/>
          </a:xfrm>
          <a:prstGeom prst="roundRect">
            <a:avLst>
              <a:gd name="adj" fmla="val 0"/>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sz="1400" dirty="0" smtClean="0">
              <a:solidFill>
                <a:srgbClr val="FFFFFF"/>
              </a:solidFill>
            </a:endParaRPr>
          </a:p>
        </p:txBody>
      </p:sp>
      <p:sp>
        <p:nvSpPr>
          <p:cNvPr id="43" name="Round Same Side Corner Rectangle 42"/>
          <p:cNvSpPr/>
          <p:nvPr/>
        </p:nvSpPr>
        <p:spPr>
          <a:xfrm rot="5400000">
            <a:off x="7224341" y="608735"/>
            <a:ext cx="2304260" cy="1320050"/>
          </a:xfrm>
          <a:prstGeom prst="round2SameRect">
            <a:avLst>
              <a:gd name="adj1" fmla="val 7904"/>
              <a:gd name="adj2" fmla="val 0"/>
            </a:avLst>
          </a:prstGeom>
          <a:solidFill>
            <a:srgbClr val="9A185C">
              <a:alpha val="19000"/>
            </a:srgb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vert="vert270"/>
          <a:lstStyle/>
          <a:p>
            <a:endParaRPr lang="en-GB" sz="1100" dirty="0"/>
          </a:p>
        </p:txBody>
      </p:sp>
      <p:sp>
        <p:nvSpPr>
          <p:cNvPr id="24" name="Content Placeholder 2"/>
          <p:cNvSpPr txBox="1">
            <a:spLocks/>
          </p:cNvSpPr>
          <p:nvPr/>
        </p:nvSpPr>
        <p:spPr bwMode="auto">
          <a:xfrm>
            <a:off x="7740352" y="260648"/>
            <a:ext cx="1296144" cy="201622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36000">
              <a:spcBef>
                <a:spcPct val="40000"/>
              </a:spcBef>
              <a:spcAft>
                <a:spcPct val="40000"/>
              </a:spcAft>
              <a:defRPr/>
            </a:pPr>
            <a:r>
              <a:rPr lang="en-GB" sz="1050" kern="0" dirty="0" smtClean="0">
                <a:solidFill>
                  <a:srgbClr val="000000"/>
                </a:solidFill>
                <a:latin typeface="Arial"/>
                <a:cs typeface="Arial"/>
              </a:rPr>
              <a:t>UK</a:t>
            </a:r>
          </a:p>
          <a:p>
            <a:pPr marL="36000">
              <a:spcBef>
                <a:spcPct val="40000"/>
              </a:spcBef>
              <a:spcAft>
                <a:spcPct val="40000"/>
              </a:spcAft>
              <a:defRPr/>
            </a:pPr>
            <a:r>
              <a:rPr lang="en-GB" sz="1050" kern="0" dirty="0" smtClean="0">
                <a:solidFill>
                  <a:srgbClr val="000000"/>
                </a:solidFill>
                <a:latin typeface="Arial"/>
                <a:cs typeface="Arial"/>
              </a:rPr>
              <a:t>Canada</a:t>
            </a:r>
          </a:p>
          <a:p>
            <a:pPr marL="36000">
              <a:spcBef>
                <a:spcPct val="40000"/>
              </a:spcBef>
              <a:spcAft>
                <a:spcPct val="40000"/>
              </a:spcAft>
              <a:defRPr/>
            </a:pPr>
            <a:r>
              <a:rPr lang="en-GB" sz="1050" kern="0" dirty="0" smtClean="0">
                <a:solidFill>
                  <a:srgbClr val="000000"/>
                </a:solidFill>
                <a:latin typeface="Arial"/>
                <a:cs typeface="Arial"/>
              </a:rPr>
              <a:t>Australia</a:t>
            </a:r>
          </a:p>
          <a:p>
            <a:pPr marL="36000">
              <a:spcBef>
                <a:spcPct val="40000"/>
              </a:spcBef>
              <a:spcAft>
                <a:spcPct val="40000"/>
              </a:spcAft>
              <a:defRPr/>
            </a:pPr>
            <a:r>
              <a:rPr lang="en-GB" sz="1050" kern="0" dirty="0" smtClean="0">
                <a:solidFill>
                  <a:srgbClr val="000000"/>
                </a:solidFill>
                <a:latin typeface="Arial"/>
                <a:cs typeface="Arial"/>
              </a:rPr>
              <a:t>Hong Kong</a:t>
            </a:r>
          </a:p>
          <a:p>
            <a:pPr marL="36000">
              <a:spcBef>
                <a:spcPts val="0"/>
              </a:spcBef>
              <a:spcAft>
                <a:spcPts val="0"/>
              </a:spcAft>
              <a:defRPr/>
            </a:pPr>
            <a:r>
              <a:rPr lang="en-GB" sz="1050" kern="0" dirty="0" smtClean="0">
                <a:solidFill>
                  <a:srgbClr val="97005E"/>
                </a:solidFill>
                <a:latin typeface="Arial"/>
                <a:cs typeface="Arial"/>
              </a:rPr>
              <a:t>Local teams work better with operators</a:t>
            </a:r>
          </a:p>
          <a:p>
            <a:pPr marL="36000">
              <a:spcBef>
                <a:spcPts val="0"/>
              </a:spcBef>
              <a:spcAft>
                <a:spcPts val="0"/>
              </a:spcAft>
              <a:defRPr/>
            </a:pPr>
            <a:endParaRPr lang="en-GB" sz="1050" kern="0" dirty="0" smtClean="0">
              <a:solidFill>
                <a:srgbClr val="97005E"/>
              </a:solidFill>
              <a:latin typeface="Arial"/>
              <a:cs typeface="Arial"/>
            </a:endParaRPr>
          </a:p>
          <a:p>
            <a:pPr marL="36000">
              <a:spcBef>
                <a:spcPts val="0"/>
              </a:spcBef>
              <a:spcAft>
                <a:spcPts val="0"/>
              </a:spcAft>
              <a:defRPr/>
            </a:pPr>
            <a:r>
              <a:rPr lang="en-GB" sz="1050" kern="0" dirty="0" smtClean="0">
                <a:solidFill>
                  <a:srgbClr val="97005E"/>
                </a:solidFill>
                <a:latin typeface="Arial"/>
                <a:cs typeface="Arial"/>
              </a:rPr>
              <a:t>Follow the sun support</a:t>
            </a:r>
          </a:p>
          <a:p>
            <a:pPr marL="820738" lvl="1" indent="-285750">
              <a:spcBef>
                <a:spcPct val="40000"/>
              </a:spcBef>
              <a:spcAft>
                <a:spcPct val="40000"/>
              </a:spcAft>
              <a:buFontTx/>
              <a:buChar char="–"/>
              <a:defRPr/>
            </a:pPr>
            <a:endParaRPr lang="en-GB" sz="1050" kern="0" dirty="0" smtClean="0">
              <a:solidFill>
                <a:srgbClr val="000000"/>
              </a:solidFill>
              <a:latin typeface="Arial"/>
              <a:cs typeface="Arial"/>
            </a:endParaRPr>
          </a:p>
        </p:txBody>
      </p:sp>
      <p:grpSp>
        <p:nvGrpSpPr>
          <p:cNvPr id="34" name="Group 33"/>
          <p:cNvGrpSpPr/>
          <p:nvPr/>
        </p:nvGrpSpPr>
        <p:grpSpPr>
          <a:xfrm rot="16200000">
            <a:off x="6189230" y="1163697"/>
            <a:ext cx="2574281" cy="480148"/>
            <a:chOff x="970075" y="3"/>
            <a:chExt cx="2350920" cy="696171"/>
          </a:xfrm>
        </p:grpSpPr>
        <p:sp>
          <p:nvSpPr>
            <p:cNvPr id="36" name="Rounded Rectangle 35"/>
            <p:cNvSpPr/>
            <p:nvPr/>
          </p:nvSpPr>
          <p:spPr>
            <a:xfrm>
              <a:off x="1216668" y="3"/>
              <a:ext cx="2104327" cy="696171"/>
            </a:xfrm>
            <a:prstGeom prst="round2SameRect">
              <a:avLst/>
            </a:prstGeom>
            <a:solidFill>
              <a:srgbClr val="9A185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9" name="Rounded Rectangle 4"/>
            <p:cNvSpPr/>
            <p:nvPr/>
          </p:nvSpPr>
          <p:spPr>
            <a:xfrm>
              <a:off x="970075" y="33987"/>
              <a:ext cx="2316936" cy="628203"/>
            </a:xfrm>
            <a:prstGeom prst="round2Same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22860" rIns="45720" bIns="22860" numCol="1" spcCol="1270" anchor="ctr" anchorCtr="0">
              <a:noAutofit/>
            </a:bodyPr>
            <a:lstStyle/>
            <a:p>
              <a:pPr lvl="0" algn="ctr" defTabSz="533400" rtl="0">
                <a:lnSpc>
                  <a:spcPct val="90000"/>
                </a:lnSpc>
                <a:spcBef>
                  <a:spcPct val="0"/>
                </a:spcBef>
                <a:spcAft>
                  <a:spcPct val="35000"/>
                </a:spcAft>
              </a:pPr>
              <a:r>
                <a:rPr lang="en-GB" sz="1600" b="1" kern="1200" dirty="0" smtClean="0"/>
                <a:t>OpenBet Offices</a:t>
              </a:r>
              <a:endParaRPr lang="en-GB" sz="1600" kern="1200" dirty="0"/>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ound Same Side Corner Rectangle 36"/>
          <p:cNvSpPr/>
          <p:nvPr/>
        </p:nvSpPr>
        <p:spPr>
          <a:xfrm rot="5400000">
            <a:off x="1979711" y="-531436"/>
            <a:ext cx="3096346" cy="6120680"/>
          </a:xfrm>
          <a:prstGeom prst="round2SameRect">
            <a:avLst>
              <a:gd name="adj1" fmla="val 0"/>
              <a:gd name="adj2" fmla="val 0"/>
            </a:avLst>
          </a:prstGeom>
          <a:solidFill>
            <a:srgbClr val="561E63">
              <a:alpha val="57000"/>
            </a:srgb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vert="vert270"/>
          <a:lstStyle/>
          <a:p>
            <a:endParaRPr lang="en-GB" sz="1600" dirty="0"/>
          </a:p>
        </p:txBody>
      </p:sp>
      <p:sp>
        <p:nvSpPr>
          <p:cNvPr id="27649" name="Title 1"/>
          <p:cNvSpPr>
            <a:spLocks noGrp="1"/>
          </p:cNvSpPr>
          <p:nvPr>
            <p:ph type="title"/>
          </p:nvPr>
        </p:nvSpPr>
        <p:spPr>
          <a:xfrm>
            <a:off x="251520" y="-27384"/>
            <a:ext cx="8229600" cy="1143000"/>
          </a:xfrm>
        </p:spPr>
        <p:txBody>
          <a:bodyPr/>
          <a:lstStyle/>
          <a:p>
            <a:pPr eaLnBrk="1" hangingPunct="1"/>
            <a:r>
              <a:rPr lang="en-GB" b="1" dirty="0" smtClean="0">
                <a:solidFill>
                  <a:srgbClr val="9A185C"/>
                </a:solidFill>
              </a:rPr>
              <a:t>OpenBet Online Operators</a:t>
            </a:r>
          </a:p>
        </p:txBody>
      </p:sp>
      <p:sp>
        <p:nvSpPr>
          <p:cNvPr id="51" name="Content Placeholder 2"/>
          <p:cNvSpPr txBox="1">
            <a:spLocks/>
          </p:cNvSpPr>
          <p:nvPr/>
        </p:nvSpPr>
        <p:spPr bwMode="auto">
          <a:xfrm>
            <a:off x="6660232" y="764704"/>
            <a:ext cx="2340260" cy="338437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fontScale="25000" lnSpcReduction="20000"/>
          </a:bodyPr>
          <a:lstStyle/>
          <a:p>
            <a:pPr marL="273050" marR="0" lvl="0" indent="-273050" defTabSz="914400" rtl="0" eaLnBrk="1" fontAlgn="base" latinLnBrk="0" hangingPunct="1">
              <a:lnSpc>
                <a:spcPct val="100000"/>
              </a:lnSpc>
              <a:spcBef>
                <a:spcPct val="40000"/>
              </a:spcBef>
              <a:spcAft>
                <a:spcPct val="40000"/>
              </a:spcAft>
              <a:buClrTx/>
              <a:buSzTx/>
              <a:buFontTx/>
              <a:buBlip>
                <a:blip r:embed="rId3"/>
              </a:buBlip>
              <a:tabLst/>
              <a:defRPr/>
            </a:pPr>
            <a:r>
              <a:rPr kumimoji="0" lang="en-GB" sz="4400" b="0" i="0" u="none" strike="noStrike" kern="0" cap="none" spc="0" normalizeH="0" baseline="0" noProof="0" dirty="0" smtClean="0">
                <a:ln>
                  <a:noFill/>
                </a:ln>
                <a:solidFill>
                  <a:srgbClr val="561E63"/>
                </a:solidFill>
                <a:effectLst/>
                <a:uLnTx/>
                <a:uFillTx/>
                <a:latin typeface="+mn-lt"/>
                <a:ea typeface="+mn-ea"/>
                <a:cs typeface="+mn-cs"/>
              </a:rPr>
              <a:t>Proven internet platform since</a:t>
            </a:r>
            <a:r>
              <a:rPr kumimoji="0" lang="en-GB" sz="4400" b="0" i="0" u="none" strike="noStrike" kern="0" cap="none" spc="0" normalizeH="0" noProof="0" dirty="0" smtClean="0">
                <a:ln>
                  <a:noFill/>
                </a:ln>
                <a:solidFill>
                  <a:srgbClr val="561E63"/>
                </a:solidFill>
                <a:effectLst/>
                <a:uLnTx/>
                <a:uFillTx/>
                <a:latin typeface="+mn-lt"/>
                <a:ea typeface="+mn-ea"/>
                <a:cs typeface="+mn-cs"/>
              </a:rPr>
              <a:t> </a:t>
            </a:r>
            <a:r>
              <a:rPr kumimoji="0" lang="en-GB" sz="4400" b="0" i="0" u="none" strike="noStrike" kern="0" cap="none" spc="0" normalizeH="0" baseline="0" noProof="0" dirty="0" smtClean="0">
                <a:ln>
                  <a:noFill/>
                </a:ln>
                <a:solidFill>
                  <a:srgbClr val="561E63"/>
                </a:solidFill>
                <a:effectLst/>
                <a:uLnTx/>
                <a:uFillTx/>
                <a:latin typeface="+mn-lt"/>
                <a:ea typeface="+mn-ea"/>
                <a:cs typeface="+mn-cs"/>
              </a:rPr>
              <a:t>1998</a:t>
            </a:r>
          </a:p>
          <a:p>
            <a:pPr marL="273050" lvl="0" indent="-273050">
              <a:spcBef>
                <a:spcPct val="40000"/>
              </a:spcBef>
              <a:spcAft>
                <a:spcPct val="40000"/>
              </a:spcAft>
              <a:buBlip>
                <a:blip r:embed="rId3"/>
              </a:buBlip>
              <a:defRPr/>
            </a:pPr>
            <a:r>
              <a:rPr lang="en-GB" sz="4400" dirty="0" smtClean="0">
                <a:solidFill>
                  <a:srgbClr val="561E63"/>
                </a:solidFill>
              </a:rPr>
              <a:t>Our products are developed with 20 of the world’s leading gaming </a:t>
            </a:r>
            <a:r>
              <a:rPr lang="en-GB" sz="4400" dirty="0" smtClean="0">
                <a:solidFill>
                  <a:srgbClr val="561E63"/>
                </a:solidFill>
              </a:rPr>
              <a:t>operators</a:t>
            </a:r>
          </a:p>
          <a:p>
            <a:pPr marL="273050" lvl="0" indent="-273050">
              <a:spcBef>
                <a:spcPct val="40000"/>
              </a:spcBef>
              <a:spcAft>
                <a:spcPct val="40000"/>
              </a:spcAft>
              <a:buBlip>
                <a:blip r:embed="rId3"/>
              </a:buBlip>
              <a:defRPr/>
            </a:pPr>
            <a:r>
              <a:rPr lang="en-GB" sz="4400" dirty="0" smtClean="0">
                <a:solidFill>
                  <a:srgbClr val="561E63"/>
                </a:solidFill>
              </a:rPr>
              <a:t>A future-proof platform allowing lotteries to expand their product offering and </a:t>
            </a:r>
            <a:r>
              <a:rPr lang="en-GB" sz="4400" dirty="0" smtClean="0">
                <a:solidFill>
                  <a:srgbClr val="561E63"/>
                </a:solidFill>
              </a:rPr>
              <a:t>channels</a:t>
            </a:r>
          </a:p>
          <a:p>
            <a:pPr marL="273050" indent="-273050">
              <a:spcBef>
                <a:spcPct val="40000"/>
              </a:spcBef>
              <a:spcAft>
                <a:spcPct val="40000"/>
              </a:spcAft>
              <a:buBlip>
                <a:blip r:embed="rId3"/>
              </a:buBlip>
              <a:defRPr/>
            </a:pPr>
            <a:r>
              <a:rPr lang="en-GB" sz="4400" dirty="0" smtClean="0">
                <a:solidFill>
                  <a:srgbClr val="561E63"/>
                </a:solidFill>
              </a:rPr>
              <a:t>The technical expertise to build new products and services specifically for </a:t>
            </a:r>
            <a:r>
              <a:rPr lang="en-GB" sz="4400" dirty="0" smtClean="0">
                <a:solidFill>
                  <a:srgbClr val="561E63"/>
                </a:solidFill>
              </a:rPr>
              <a:t>lotteries</a:t>
            </a:r>
          </a:p>
          <a:p>
            <a:pPr marL="273050" indent="-273050">
              <a:spcBef>
                <a:spcPct val="40000"/>
              </a:spcBef>
              <a:spcAft>
                <a:spcPct val="40000"/>
              </a:spcAft>
              <a:buBlip>
                <a:blip r:embed="rId3"/>
              </a:buBlip>
              <a:defRPr/>
            </a:pPr>
            <a:r>
              <a:rPr lang="en-GB" sz="4400" dirty="0" smtClean="0">
                <a:solidFill>
                  <a:srgbClr val="561E63"/>
                </a:solidFill>
              </a:rPr>
              <a:t>Open </a:t>
            </a:r>
            <a:r>
              <a:rPr lang="en-GB" sz="4400" dirty="0" smtClean="0">
                <a:solidFill>
                  <a:srgbClr val="561E63"/>
                </a:solidFill>
              </a:rPr>
              <a:t>platform focused on a central account providing operators a single view of all player activity </a:t>
            </a:r>
            <a:endParaRPr kumimoji="0" lang="en-GB" sz="4400" b="0" i="0" u="none" strike="noStrike" kern="0" cap="none" spc="0" normalizeH="0" baseline="0" noProof="0" dirty="0" smtClean="0">
              <a:ln>
                <a:noFill/>
              </a:ln>
              <a:solidFill>
                <a:srgbClr val="561E63"/>
              </a:solidFill>
              <a:effectLst/>
              <a:uLnTx/>
              <a:uFillTx/>
              <a:latin typeface="+mn-lt"/>
              <a:ea typeface="+mn-ea"/>
              <a:cs typeface="+mn-cs"/>
            </a:endParaRPr>
          </a:p>
          <a:p>
            <a:pPr marL="273050" marR="0" lvl="0" indent="-273050" algn="l" defTabSz="914400" rtl="0" eaLnBrk="1" fontAlgn="base" latinLnBrk="0" hangingPunct="1">
              <a:lnSpc>
                <a:spcPct val="100000"/>
              </a:lnSpc>
              <a:spcBef>
                <a:spcPct val="40000"/>
              </a:spcBef>
              <a:spcAft>
                <a:spcPct val="40000"/>
              </a:spcAft>
              <a:buClrTx/>
              <a:buSzTx/>
              <a:buFontTx/>
              <a:buBlip>
                <a:blip r:embed="rId3"/>
              </a:buBlip>
              <a:tabLst/>
              <a:defRPr/>
            </a:pPr>
            <a:r>
              <a:rPr lang="en-GB" sz="4400" kern="0" baseline="0" dirty="0" smtClean="0">
                <a:solidFill>
                  <a:srgbClr val="561E63"/>
                </a:solidFill>
                <a:latin typeface="+mn-lt"/>
                <a:cs typeface="+mn-cs"/>
              </a:rPr>
              <a:t>Probity</a:t>
            </a:r>
            <a:r>
              <a:rPr lang="en-GB" sz="4400" kern="0" dirty="0" smtClean="0">
                <a:solidFill>
                  <a:srgbClr val="561E63"/>
                </a:solidFill>
                <a:latin typeface="+mn-lt"/>
                <a:cs typeface="+mn-cs"/>
              </a:rPr>
              <a:t>  </a:t>
            </a:r>
            <a:r>
              <a:rPr lang="en-GB" sz="4400" kern="0" dirty="0" smtClean="0">
                <a:solidFill>
                  <a:srgbClr val="561E63"/>
                </a:solidFill>
                <a:latin typeface="+mn-lt"/>
                <a:cs typeface="+mn-cs"/>
              </a:rPr>
              <a:t>- never allowed </a:t>
            </a:r>
            <a:r>
              <a:rPr lang="en-GB" sz="4400" kern="0" dirty="0" smtClean="0">
                <a:solidFill>
                  <a:srgbClr val="561E63"/>
                </a:solidFill>
                <a:latin typeface="+mn-lt"/>
                <a:cs typeface="+mn-cs"/>
              </a:rPr>
              <a:t>customers </a:t>
            </a:r>
            <a:r>
              <a:rPr lang="en-GB" sz="4400" kern="0" dirty="0" smtClean="0">
                <a:solidFill>
                  <a:srgbClr val="561E63"/>
                </a:solidFill>
                <a:latin typeface="+mn-lt"/>
                <a:cs typeface="+mn-cs"/>
              </a:rPr>
              <a:t>to take bets from USA </a:t>
            </a:r>
            <a:endParaRPr kumimoji="0" lang="en-GB" sz="4400" b="0" i="0" u="none" strike="noStrike" kern="0" cap="none" spc="0" normalizeH="0" baseline="0" noProof="0" dirty="0" smtClean="0">
              <a:ln>
                <a:noFill/>
              </a:ln>
              <a:solidFill>
                <a:srgbClr val="561E63"/>
              </a:solidFill>
              <a:effectLst/>
              <a:uLnTx/>
              <a:uFillTx/>
              <a:latin typeface="+mn-lt"/>
              <a:ea typeface="+mn-ea"/>
              <a:cs typeface="+mn-cs"/>
            </a:endParaRPr>
          </a:p>
          <a:p>
            <a:pPr marL="273050" marR="0" lvl="0" indent="-273050" algn="l" defTabSz="914400" rtl="0" eaLnBrk="1" fontAlgn="base" latinLnBrk="0" hangingPunct="1">
              <a:lnSpc>
                <a:spcPct val="100000"/>
              </a:lnSpc>
              <a:spcBef>
                <a:spcPct val="40000"/>
              </a:spcBef>
              <a:spcAft>
                <a:spcPct val="40000"/>
              </a:spcAft>
              <a:buClrTx/>
              <a:buSzTx/>
              <a:buFontTx/>
              <a:buBlip>
                <a:blip r:embed="rId3"/>
              </a:buBlip>
              <a:tabLst/>
              <a:defRPr/>
            </a:pPr>
            <a:endParaRPr kumimoji="0" lang="en-GB" sz="2400" b="0" i="0" u="none" strike="noStrike" kern="0" cap="none" spc="0" normalizeH="0" baseline="0" noProof="0" dirty="0" smtClean="0">
              <a:ln>
                <a:noFill/>
              </a:ln>
              <a:solidFill>
                <a:srgbClr val="561E63"/>
              </a:solidFill>
              <a:effectLst/>
              <a:uLnTx/>
              <a:uFillTx/>
              <a:latin typeface="+mn-lt"/>
              <a:ea typeface="+mn-ea"/>
              <a:cs typeface="+mn-cs"/>
            </a:endParaRPr>
          </a:p>
        </p:txBody>
      </p:sp>
      <p:grpSp>
        <p:nvGrpSpPr>
          <p:cNvPr id="59" name="Group 58"/>
          <p:cNvGrpSpPr/>
          <p:nvPr/>
        </p:nvGrpSpPr>
        <p:grpSpPr>
          <a:xfrm>
            <a:off x="395536" y="4221088"/>
            <a:ext cx="8424936" cy="2160240"/>
            <a:chOff x="539552" y="4221088"/>
            <a:chExt cx="8208912" cy="2160240"/>
          </a:xfrm>
        </p:grpSpPr>
        <p:pic>
          <p:nvPicPr>
            <p:cNvPr id="30722" name="Picture 2" descr="http://www.bclc.com/images/nav/logo.gif"/>
            <p:cNvPicPr>
              <a:picLocks noChangeAspect="1" noChangeArrowheads="1"/>
            </p:cNvPicPr>
            <p:nvPr/>
          </p:nvPicPr>
          <p:blipFill>
            <a:blip r:embed="rId4" cstate="print"/>
            <a:srcRect/>
            <a:stretch>
              <a:fillRect/>
            </a:stretch>
          </p:blipFill>
          <p:spPr bwMode="auto">
            <a:xfrm>
              <a:off x="5148064" y="4782575"/>
              <a:ext cx="1275983" cy="614852"/>
            </a:xfrm>
            <a:prstGeom prst="rect">
              <a:avLst/>
            </a:prstGeom>
            <a:noFill/>
          </p:spPr>
        </p:pic>
        <p:pic>
          <p:nvPicPr>
            <p:cNvPr id="32" name="Picture 3" descr="Lad_UK_logo_std_white"/>
            <p:cNvPicPr>
              <a:picLocks noChangeAspect="1" noChangeArrowheads="1"/>
            </p:cNvPicPr>
            <p:nvPr/>
          </p:nvPicPr>
          <p:blipFill>
            <a:blip r:embed="rId5" cstate="print"/>
            <a:srcRect/>
            <a:stretch>
              <a:fillRect/>
            </a:stretch>
          </p:blipFill>
          <p:spPr bwMode="auto">
            <a:xfrm>
              <a:off x="683568" y="4365104"/>
              <a:ext cx="1499665" cy="399984"/>
            </a:xfrm>
            <a:prstGeom prst="rect">
              <a:avLst/>
            </a:prstGeom>
            <a:noFill/>
            <a:ln w="9525">
              <a:noFill/>
              <a:miter lim="800000"/>
              <a:headEnd/>
              <a:tailEnd/>
            </a:ln>
          </p:spPr>
        </p:pic>
        <p:pic>
          <p:nvPicPr>
            <p:cNvPr id="33" name="Picture 4" descr="skybet_dec04"/>
            <p:cNvPicPr>
              <a:picLocks noChangeAspect="1" noChangeArrowheads="1"/>
            </p:cNvPicPr>
            <p:nvPr/>
          </p:nvPicPr>
          <p:blipFill>
            <a:blip r:embed="rId6" cstate="print"/>
            <a:stretch>
              <a:fillRect/>
            </a:stretch>
          </p:blipFill>
          <p:spPr bwMode="auto">
            <a:xfrm>
              <a:off x="683568" y="5445224"/>
              <a:ext cx="1004919" cy="270230"/>
            </a:xfrm>
            <a:prstGeom prst="rect">
              <a:avLst/>
            </a:prstGeom>
            <a:noFill/>
            <a:ln w="9525">
              <a:noFill/>
              <a:miter lim="800000"/>
              <a:headEnd/>
              <a:tailEnd/>
            </a:ln>
          </p:spPr>
        </p:pic>
        <p:pic>
          <p:nvPicPr>
            <p:cNvPr id="34" name="Picture 5" descr="heading_cblogo"/>
            <p:cNvPicPr>
              <a:picLocks noChangeAspect="1" noChangeArrowheads="1"/>
            </p:cNvPicPr>
            <p:nvPr/>
          </p:nvPicPr>
          <p:blipFill>
            <a:blip r:embed="rId7" cstate="print"/>
            <a:srcRect/>
            <a:stretch>
              <a:fillRect/>
            </a:stretch>
          </p:blipFill>
          <p:spPr bwMode="auto">
            <a:xfrm>
              <a:off x="3491880" y="6006711"/>
              <a:ext cx="1547046" cy="231396"/>
            </a:xfrm>
            <a:prstGeom prst="rect">
              <a:avLst/>
            </a:prstGeom>
            <a:noFill/>
            <a:ln w="9525">
              <a:noFill/>
              <a:miter lim="800000"/>
              <a:headEnd/>
              <a:tailEnd/>
            </a:ln>
          </p:spPr>
        </p:pic>
        <p:pic>
          <p:nvPicPr>
            <p:cNvPr id="35" name="Picture 6" descr="betway"/>
            <p:cNvPicPr>
              <a:picLocks noChangeAspect="1" noChangeArrowheads="1"/>
            </p:cNvPicPr>
            <p:nvPr/>
          </p:nvPicPr>
          <p:blipFill>
            <a:blip r:embed="rId8" cstate="print">
              <a:clrChange>
                <a:clrFrom>
                  <a:srgbClr val="FFFFFF"/>
                </a:clrFrom>
                <a:clrTo>
                  <a:srgbClr val="FFFFFF">
                    <a:alpha val="0"/>
                  </a:srgbClr>
                </a:clrTo>
              </a:clrChange>
            </a:blip>
            <a:srcRect l="18050" t="27228" r="15727" b="36436"/>
            <a:stretch>
              <a:fillRect/>
            </a:stretch>
          </p:blipFill>
          <p:spPr bwMode="auto">
            <a:xfrm>
              <a:off x="1662138" y="5301208"/>
              <a:ext cx="1294714" cy="470505"/>
            </a:xfrm>
            <a:prstGeom prst="rect">
              <a:avLst/>
            </a:prstGeom>
            <a:noFill/>
            <a:ln w="9525">
              <a:noFill/>
              <a:miter lim="800000"/>
              <a:headEnd/>
              <a:tailEnd/>
            </a:ln>
          </p:spPr>
        </p:pic>
        <p:pic>
          <p:nvPicPr>
            <p:cNvPr id="36" name="Picture 8" descr="MeccaGames"/>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1574670" y="4854583"/>
              <a:ext cx="1125122" cy="599770"/>
            </a:xfrm>
            <a:prstGeom prst="rect">
              <a:avLst/>
            </a:prstGeom>
            <a:noFill/>
            <a:ln w="9525">
              <a:noFill/>
              <a:miter lim="800000"/>
              <a:headEnd/>
              <a:tailEnd/>
            </a:ln>
          </p:spPr>
        </p:pic>
        <p:pic>
          <p:nvPicPr>
            <p:cNvPr id="39" name="Picture 13" descr="logo"/>
            <p:cNvPicPr>
              <a:picLocks noChangeAspect="1" noChangeArrowheads="1"/>
            </p:cNvPicPr>
            <p:nvPr/>
          </p:nvPicPr>
          <p:blipFill>
            <a:blip r:embed="rId10" cstate="print"/>
            <a:srcRect/>
            <a:stretch>
              <a:fillRect/>
            </a:stretch>
          </p:blipFill>
          <p:spPr bwMode="auto">
            <a:xfrm>
              <a:off x="2995209" y="5445224"/>
              <a:ext cx="1283696" cy="210460"/>
            </a:xfrm>
            <a:prstGeom prst="rect">
              <a:avLst/>
            </a:prstGeom>
            <a:noFill/>
            <a:ln w="9525">
              <a:noFill/>
              <a:miter lim="800000"/>
              <a:headEnd/>
              <a:tailEnd/>
            </a:ln>
          </p:spPr>
        </p:pic>
        <p:pic>
          <p:nvPicPr>
            <p:cNvPr id="40" name="Picture 14" descr="vcgames_gradient_CMYK-cropped"/>
            <p:cNvPicPr>
              <a:picLocks noChangeAspect="1" noChangeArrowheads="1"/>
            </p:cNvPicPr>
            <p:nvPr/>
          </p:nvPicPr>
          <p:blipFill>
            <a:blip r:embed="rId11" cstate="print"/>
            <a:srcRect/>
            <a:stretch>
              <a:fillRect/>
            </a:stretch>
          </p:blipFill>
          <p:spPr bwMode="auto">
            <a:xfrm>
              <a:off x="7740352" y="4365104"/>
              <a:ext cx="849674" cy="360040"/>
            </a:xfrm>
            <a:prstGeom prst="rect">
              <a:avLst/>
            </a:prstGeom>
            <a:noFill/>
            <a:ln w="9525">
              <a:noFill/>
              <a:miter lim="800000"/>
              <a:headEnd/>
              <a:tailEnd/>
            </a:ln>
          </p:spPr>
        </p:pic>
        <p:pic>
          <p:nvPicPr>
            <p:cNvPr id="41" name="Picture 16" descr="Tote_Sport-copy"/>
            <p:cNvPicPr>
              <a:picLocks noChangeAspect="1" noChangeArrowheads="1"/>
            </p:cNvPicPr>
            <p:nvPr/>
          </p:nvPicPr>
          <p:blipFill>
            <a:blip r:embed="rId12" cstate="print"/>
            <a:srcRect/>
            <a:stretch>
              <a:fillRect/>
            </a:stretch>
          </p:blipFill>
          <p:spPr bwMode="auto">
            <a:xfrm>
              <a:off x="3707904" y="4365104"/>
              <a:ext cx="1399463" cy="353102"/>
            </a:xfrm>
            <a:prstGeom prst="rect">
              <a:avLst/>
            </a:prstGeom>
            <a:noFill/>
            <a:ln w="9525">
              <a:noFill/>
              <a:miter lim="800000"/>
              <a:headEnd/>
              <a:tailEnd/>
            </a:ln>
          </p:spPr>
        </p:pic>
        <p:pic>
          <p:nvPicPr>
            <p:cNvPr id="42" name="Picture 19" descr="PaddyPower"/>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2483768" y="4926591"/>
              <a:ext cx="1699107" cy="293101"/>
            </a:xfrm>
            <a:prstGeom prst="rect">
              <a:avLst/>
            </a:prstGeom>
            <a:noFill/>
            <a:ln w="9525">
              <a:noFill/>
              <a:miter lim="800000"/>
              <a:headEnd/>
              <a:tailEnd/>
            </a:ln>
          </p:spPr>
        </p:pic>
        <p:pic>
          <p:nvPicPr>
            <p:cNvPr id="44" name="Picture 23" descr="CMYK-SPORTECH-LOGO.jpg"/>
            <p:cNvPicPr>
              <a:picLocks noChangeAspect="1"/>
            </p:cNvPicPr>
            <p:nvPr/>
          </p:nvPicPr>
          <p:blipFill>
            <a:blip r:embed="rId14" cstate="print"/>
            <a:srcRect/>
            <a:stretch>
              <a:fillRect/>
            </a:stretch>
          </p:blipFill>
          <p:spPr bwMode="auto">
            <a:xfrm>
              <a:off x="5148064" y="5934703"/>
              <a:ext cx="1191419" cy="282392"/>
            </a:xfrm>
            <a:prstGeom prst="rect">
              <a:avLst/>
            </a:prstGeom>
            <a:noFill/>
            <a:ln w="9525">
              <a:noFill/>
              <a:miter lim="800000"/>
              <a:headEnd/>
              <a:tailEnd/>
            </a:ln>
          </p:spPr>
        </p:pic>
        <p:pic>
          <p:nvPicPr>
            <p:cNvPr id="47" name="Picture 26" descr="JenBet logo.jpg"/>
            <p:cNvPicPr>
              <a:picLocks noChangeAspect="1"/>
            </p:cNvPicPr>
            <p:nvPr/>
          </p:nvPicPr>
          <p:blipFill>
            <a:blip r:embed="rId15" cstate="print"/>
            <a:srcRect/>
            <a:stretch>
              <a:fillRect/>
            </a:stretch>
          </p:blipFill>
          <p:spPr bwMode="auto">
            <a:xfrm>
              <a:off x="1979712" y="5934703"/>
              <a:ext cx="1349482" cy="315668"/>
            </a:xfrm>
            <a:prstGeom prst="rect">
              <a:avLst/>
            </a:prstGeom>
            <a:noFill/>
            <a:ln w="9525">
              <a:noFill/>
              <a:miter lim="800000"/>
              <a:headEnd/>
              <a:tailEnd/>
            </a:ln>
          </p:spPr>
        </p:pic>
        <p:pic>
          <p:nvPicPr>
            <p:cNvPr id="49" name="Picture 10" descr="betfair_mono_logo"/>
            <p:cNvPicPr>
              <a:picLocks noChangeAspect="1" noChangeArrowheads="1"/>
            </p:cNvPicPr>
            <p:nvPr/>
          </p:nvPicPr>
          <p:blipFill>
            <a:blip r:embed="rId16" cstate="print">
              <a:clrChange>
                <a:clrFrom>
                  <a:srgbClr val="FFFFFF"/>
                </a:clrFrom>
                <a:clrTo>
                  <a:srgbClr val="FFFFFF">
                    <a:alpha val="0"/>
                  </a:srgbClr>
                </a:clrTo>
              </a:clrChange>
            </a:blip>
            <a:srcRect/>
            <a:stretch>
              <a:fillRect/>
            </a:stretch>
          </p:blipFill>
          <p:spPr bwMode="auto">
            <a:xfrm>
              <a:off x="4328281" y="5373216"/>
              <a:ext cx="1815906" cy="434143"/>
            </a:xfrm>
            <a:prstGeom prst="rect">
              <a:avLst/>
            </a:prstGeom>
            <a:noFill/>
            <a:ln w="9525">
              <a:noFill/>
              <a:miter lim="800000"/>
              <a:headEnd/>
              <a:tailEnd/>
            </a:ln>
          </p:spPr>
        </p:pic>
        <p:pic>
          <p:nvPicPr>
            <p:cNvPr id="50" name="Picture 4" descr="balkan_bet_logo"/>
            <p:cNvPicPr>
              <a:picLocks noChangeAspect="1" noChangeArrowheads="1"/>
            </p:cNvPicPr>
            <p:nvPr/>
          </p:nvPicPr>
          <p:blipFill>
            <a:blip r:embed="rId17" cstate="print">
              <a:clrChange>
                <a:clrFrom>
                  <a:srgbClr val="FFFFFF"/>
                </a:clrFrom>
                <a:clrTo>
                  <a:srgbClr val="FFFFFF">
                    <a:alpha val="0"/>
                  </a:srgbClr>
                </a:clrTo>
              </a:clrChange>
            </a:blip>
            <a:srcRect/>
            <a:stretch>
              <a:fillRect/>
            </a:stretch>
          </p:blipFill>
          <p:spPr bwMode="auto">
            <a:xfrm>
              <a:off x="6444208" y="5934703"/>
              <a:ext cx="1399222" cy="254073"/>
            </a:xfrm>
            <a:prstGeom prst="rect">
              <a:avLst/>
            </a:prstGeom>
            <a:noFill/>
            <a:ln w="9525">
              <a:noFill/>
              <a:miter lim="800000"/>
              <a:headEnd/>
              <a:tailEnd/>
            </a:ln>
          </p:spPr>
        </p:pic>
        <p:pic>
          <p:nvPicPr>
            <p:cNvPr id="54" name="Picture 53" descr="macaujc.bmp"/>
            <p:cNvPicPr>
              <a:picLocks noChangeAspect="1"/>
            </p:cNvPicPr>
            <p:nvPr/>
          </p:nvPicPr>
          <p:blipFill>
            <a:blip r:embed="rId18" cstate="print"/>
            <a:srcRect/>
            <a:stretch>
              <a:fillRect/>
            </a:stretch>
          </p:blipFill>
          <p:spPr bwMode="auto">
            <a:xfrm>
              <a:off x="699831" y="5790687"/>
              <a:ext cx="905749" cy="462792"/>
            </a:xfrm>
            <a:prstGeom prst="rect">
              <a:avLst/>
            </a:prstGeom>
            <a:noFill/>
            <a:ln w="9525">
              <a:noFill/>
              <a:miter lim="800000"/>
              <a:headEnd/>
              <a:tailEnd/>
            </a:ln>
          </p:spPr>
        </p:pic>
        <p:pic>
          <p:nvPicPr>
            <p:cNvPr id="55" name="Picture 10" descr="Macauslot"/>
            <p:cNvPicPr>
              <a:picLocks noChangeAspect="1" noChangeArrowheads="1"/>
            </p:cNvPicPr>
            <p:nvPr/>
          </p:nvPicPr>
          <p:blipFill>
            <a:blip r:embed="rId19" cstate="print">
              <a:clrChange>
                <a:clrFrom>
                  <a:srgbClr val="FFFFFF"/>
                </a:clrFrom>
                <a:clrTo>
                  <a:srgbClr val="FFFFFF">
                    <a:alpha val="0"/>
                  </a:srgbClr>
                </a:clrTo>
              </a:clrChange>
            </a:blip>
            <a:srcRect/>
            <a:stretch>
              <a:fillRect/>
            </a:stretch>
          </p:blipFill>
          <p:spPr bwMode="auto">
            <a:xfrm>
              <a:off x="7236296" y="4926591"/>
              <a:ext cx="431939" cy="536618"/>
            </a:xfrm>
            <a:prstGeom prst="rect">
              <a:avLst/>
            </a:prstGeom>
            <a:noFill/>
            <a:ln w="9525">
              <a:noFill/>
              <a:miter lim="800000"/>
              <a:headEnd/>
              <a:tailEnd/>
            </a:ln>
          </p:spPr>
        </p:pic>
        <p:pic>
          <p:nvPicPr>
            <p:cNvPr id="56" name="Picture 7" descr="logo_wh"/>
            <p:cNvPicPr>
              <a:picLocks noChangeAspect="1" noChangeArrowheads="1"/>
            </p:cNvPicPr>
            <p:nvPr/>
          </p:nvPicPr>
          <p:blipFill>
            <a:blip r:embed="rId20" cstate="print"/>
            <a:srcRect/>
            <a:stretch>
              <a:fillRect/>
            </a:stretch>
          </p:blipFill>
          <p:spPr bwMode="auto">
            <a:xfrm>
              <a:off x="2267744" y="4365104"/>
              <a:ext cx="1338790" cy="364724"/>
            </a:xfrm>
            <a:prstGeom prst="rect">
              <a:avLst/>
            </a:prstGeom>
            <a:noFill/>
            <a:ln w="9525">
              <a:noFill/>
              <a:miter lim="800000"/>
              <a:headEnd/>
              <a:tailEnd/>
            </a:ln>
          </p:spPr>
        </p:pic>
        <p:pic>
          <p:nvPicPr>
            <p:cNvPr id="57" name="Picture 56" descr="nouveau_logo_pmu.png"/>
            <p:cNvPicPr>
              <a:picLocks noChangeAspect="1"/>
            </p:cNvPicPr>
            <p:nvPr/>
          </p:nvPicPr>
          <p:blipFill>
            <a:blip r:embed="rId21" cstate="print"/>
            <a:srcRect/>
            <a:stretch>
              <a:fillRect/>
            </a:stretch>
          </p:blipFill>
          <p:spPr bwMode="auto">
            <a:xfrm>
              <a:off x="6152483" y="5373216"/>
              <a:ext cx="928889" cy="440754"/>
            </a:xfrm>
            <a:prstGeom prst="rect">
              <a:avLst/>
            </a:prstGeom>
            <a:noFill/>
            <a:ln w="9525">
              <a:noFill/>
              <a:miter lim="800000"/>
              <a:headEnd/>
              <a:tailEnd/>
            </a:ln>
          </p:spPr>
        </p:pic>
        <p:pic>
          <p:nvPicPr>
            <p:cNvPr id="30724" name="Picture 4" descr="http://t0.gstatic.com/images?q=tbn:ANd9GcS79Pblx2TNZBu9fydqh4okWAKtQVfFbalugfOlQNLBj9dHs_U&amp;t=1&amp;usg=__nrF2NCqpfITf0r7IlVt3YUG2XHM="/>
            <p:cNvPicPr>
              <a:picLocks noChangeAspect="1" noChangeArrowheads="1"/>
            </p:cNvPicPr>
            <p:nvPr/>
          </p:nvPicPr>
          <p:blipFill>
            <a:blip r:embed="rId22" cstate="print">
              <a:clrChange>
                <a:clrFrom>
                  <a:srgbClr val="FFFFFF"/>
                </a:clrFrom>
                <a:clrTo>
                  <a:srgbClr val="FFFFFF">
                    <a:alpha val="0"/>
                  </a:srgbClr>
                </a:clrTo>
              </a:clrChange>
            </a:blip>
            <a:srcRect/>
            <a:stretch>
              <a:fillRect/>
            </a:stretch>
          </p:blipFill>
          <p:spPr bwMode="auto">
            <a:xfrm>
              <a:off x="7812360" y="4854583"/>
              <a:ext cx="799693" cy="580766"/>
            </a:xfrm>
            <a:prstGeom prst="rect">
              <a:avLst/>
            </a:prstGeom>
            <a:noFill/>
          </p:spPr>
        </p:pic>
        <p:pic>
          <p:nvPicPr>
            <p:cNvPr id="129" name="Picture 2"/>
            <p:cNvPicPr>
              <a:picLocks noChangeAspect="1" noChangeArrowheads="1"/>
            </p:cNvPicPr>
            <p:nvPr/>
          </p:nvPicPr>
          <p:blipFill>
            <a:blip r:embed="rId23" cstate="print"/>
            <a:srcRect/>
            <a:stretch>
              <a:fillRect/>
            </a:stretch>
          </p:blipFill>
          <p:spPr bwMode="auto">
            <a:xfrm>
              <a:off x="6660232" y="4365104"/>
              <a:ext cx="1006899" cy="342961"/>
            </a:xfrm>
            <a:prstGeom prst="rect">
              <a:avLst/>
            </a:prstGeom>
            <a:noFill/>
            <a:ln w="9525">
              <a:noFill/>
              <a:miter lim="800000"/>
              <a:headEnd/>
              <a:tailEnd/>
            </a:ln>
          </p:spPr>
        </p:pic>
        <p:pic>
          <p:nvPicPr>
            <p:cNvPr id="130" name="Picture 2" descr="Logo - Loto-Québec"/>
            <p:cNvPicPr>
              <a:picLocks noChangeAspect="1" noChangeArrowheads="1"/>
            </p:cNvPicPr>
            <p:nvPr/>
          </p:nvPicPr>
          <p:blipFill>
            <a:blip r:embed="rId24" cstate="print"/>
            <a:stretch>
              <a:fillRect/>
            </a:stretch>
          </p:blipFill>
          <p:spPr bwMode="auto">
            <a:xfrm>
              <a:off x="683568" y="4869161"/>
              <a:ext cx="936104" cy="473760"/>
            </a:xfrm>
            <a:prstGeom prst="rect">
              <a:avLst/>
            </a:prstGeom>
            <a:noFill/>
            <a:ln>
              <a:noFill/>
            </a:ln>
          </p:spPr>
        </p:pic>
        <p:pic>
          <p:nvPicPr>
            <p:cNvPr id="1026" name="Picture 2"/>
            <p:cNvPicPr>
              <a:picLocks noChangeAspect="1" noChangeArrowheads="1"/>
            </p:cNvPicPr>
            <p:nvPr/>
          </p:nvPicPr>
          <p:blipFill>
            <a:blip r:embed="rId25" cstate="print"/>
            <a:srcRect/>
            <a:stretch>
              <a:fillRect/>
            </a:stretch>
          </p:blipFill>
          <p:spPr bwMode="auto">
            <a:xfrm>
              <a:off x="4355976" y="4854583"/>
              <a:ext cx="759250" cy="499808"/>
            </a:xfrm>
            <a:prstGeom prst="rect">
              <a:avLst/>
            </a:prstGeom>
            <a:noFill/>
            <a:ln w="9525">
              <a:noFill/>
              <a:miter lim="800000"/>
              <a:headEnd/>
              <a:tailEnd/>
            </a:ln>
          </p:spPr>
        </p:pic>
        <p:pic>
          <p:nvPicPr>
            <p:cNvPr id="31" name="Picture 26"/>
            <p:cNvPicPr>
              <a:picLocks noChangeAspect="1" noChangeArrowheads="1"/>
            </p:cNvPicPr>
            <p:nvPr/>
          </p:nvPicPr>
          <p:blipFill>
            <a:blip r:embed="rId26" cstate="print"/>
            <a:srcRect/>
            <a:stretch>
              <a:fillRect/>
            </a:stretch>
          </p:blipFill>
          <p:spPr bwMode="auto">
            <a:xfrm>
              <a:off x="6156176" y="4900400"/>
              <a:ext cx="899654" cy="242215"/>
            </a:xfrm>
            <a:prstGeom prst="rect">
              <a:avLst/>
            </a:prstGeom>
            <a:noFill/>
            <a:ln w="9525">
              <a:noFill/>
              <a:miter lim="800000"/>
              <a:headEnd/>
              <a:tailEnd/>
            </a:ln>
          </p:spPr>
        </p:pic>
        <p:pic>
          <p:nvPicPr>
            <p:cNvPr id="2" name="Picture 1"/>
            <p:cNvPicPr>
              <a:picLocks noChangeAspect="1"/>
            </p:cNvPicPr>
            <p:nvPr/>
          </p:nvPicPr>
          <p:blipFill>
            <a:blip r:embed="rId27" cstate="print"/>
            <a:stretch>
              <a:fillRect/>
            </a:stretch>
          </p:blipFill>
          <p:spPr>
            <a:xfrm>
              <a:off x="7956376" y="5589240"/>
              <a:ext cx="649750" cy="649750"/>
            </a:xfrm>
            <a:prstGeom prst="rect">
              <a:avLst/>
            </a:prstGeom>
          </p:spPr>
        </p:pic>
        <p:pic>
          <p:nvPicPr>
            <p:cNvPr id="158722" name="Picture 2" descr="https://encrypted-tbn0.google.com/images?q=tbn:ANd9GcRX1yl1E23vjCh7uUH9Q5IbkDDgOzUPoWyMbJIJzhAAXXIfGpdCcw"/>
            <p:cNvPicPr>
              <a:picLocks noChangeAspect="1" noChangeArrowheads="1"/>
            </p:cNvPicPr>
            <p:nvPr/>
          </p:nvPicPr>
          <p:blipFill>
            <a:blip r:embed="rId28" cstate="print"/>
            <a:srcRect/>
            <a:stretch>
              <a:fillRect/>
            </a:stretch>
          </p:blipFill>
          <p:spPr bwMode="auto">
            <a:xfrm>
              <a:off x="5220072" y="4365104"/>
              <a:ext cx="1374691" cy="349866"/>
            </a:xfrm>
            <a:prstGeom prst="rect">
              <a:avLst/>
            </a:prstGeom>
            <a:noFill/>
          </p:spPr>
        </p:pic>
        <p:sp>
          <p:nvSpPr>
            <p:cNvPr id="58" name="Rounded Rectangle 57"/>
            <p:cNvSpPr/>
            <p:nvPr/>
          </p:nvSpPr>
          <p:spPr>
            <a:xfrm>
              <a:off x="539552" y="4221088"/>
              <a:ext cx="8208912" cy="2160240"/>
            </a:xfrm>
            <a:prstGeom prst="roundRect">
              <a:avLst>
                <a:gd name="adj" fmla="val 4509"/>
              </a:avLst>
            </a:prstGeom>
            <a:noFill/>
            <a:ln>
              <a:solidFill>
                <a:srgbClr val="9A18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35841" name="Picture 1"/>
          <p:cNvPicPr>
            <a:picLocks noChangeAspect="1" noChangeArrowheads="1"/>
          </p:cNvPicPr>
          <p:nvPr/>
        </p:nvPicPr>
        <p:blipFill>
          <a:blip r:embed="rId29" cstate="print">
            <a:clrChange>
              <a:clrFrom>
                <a:srgbClr val="532F65"/>
              </a:clrFrom>
              <a:clrTo>
                <a:srgbClr val="532F65">
                  <a:alpha val="0"/>
                </a:srgbClr>
              </a:clrTo>
            </a:clrChange>
          </a:blip>
          <a:srcRect/>
          <a:stretch>
            <a:fillRect/>
          </a:stretch>
        </p:blipFill>
        <p:spPr bwMode="auto">
          <a:xfrm>
            <a:off x="504056" y="996481"/>
            <a:ext cx="6084168" cy="3080591"/>
          </a:xfrm>
          <a:prstGeom prst="rect">
            <a:avLst/>
          </a:prstGeom>
          <a:noFill/>
          <a:ln w="25400">
            <a:solidFill>
              <a:srgbClr val="9A185C"/>
            </a:solid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395536" y="-172045"/>
            <a:ext cx="5329239" cy="720725"/>
          </a:xfrm>
        </p:spPr>
        <p:txBody>
          <a:bodyPr/>
          <a:lstStyle/>
          <a:p>
            <a:pPr eaLnBrk="1" hangingPunct="1"/>
            <a:r>
              <a:rPr lang="en-GB" dirty="0" smtClean="0"/>
              <a:t>Integration Specialists</a:t>
            </a:r>
          </a:p>
        </p:txBody>
      </p:sp>
      <p:sp>
        <p:nvSpPr>
          <p:cNvPr id="35842" name="Text Placeholder 3"/>
          <p:cNvSpPr>
            <a:spLocks noGrp="1"/>
          </p:cNvSpPr>
          <p:nvPr>
            <p:ph type="body" sz="half" idx="2"/>
          </p:nvPr>
        </p:nvSpPr>
        <p:spPr/>
        <p:txBody>
          <a:bodyPr/>
          <a:lstStyle/>
          <a:p>
            <a:pPr eaLnBrk="1" hangingPunct="1">
              <a:buFontTx/>
              <a:buChar char="•"/>
            </a:pPr>
            <a:endParaRPr lang="en-GB" smtClean="0"/>
          </a:p>
          <a:p>
            <a:pPr eaLnBrk="1" hangingPunct="1">
              <a:buFontTx/>
              <a:buChar char="•"/>
            </a:pPr>
            <a:endParaRPr lang="en-GB" smtClean="0"/>
          </a:p>
          <a:p>
            <a:pPr eaLnBrk="1" hangingPunct="1"/>
            <a:endParaRPr lang="en-GB" smtClean="0"/>
          </a:p>
        </p:txBody>
      </p:sp>
      <p:sp>
        <p:nvSpPr>
          <p:cNvPr id="33794" name="AutoShape 2" descr="Lottery Product Box.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102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876256" y="5638703"/>
            <a:ext cx="809625" cy="2476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 name="Picture 9" descr="Products-5-Web.jpg"/>
          <p:cNvPicPr>
            <a:picLocks noChangeAspect="1"/>
          </p:cNvPicPr>
          <p:nvPr/>
        </p:nvPicPr>
        <p:blipFill>
          <a:blip r:embed="rId4" cstate="print"/>
          <a:stretch>
            <a:fillRect/>
          </a:stretch>
        </p:blipFill>
        <p:spPr>
          <a:xfrm>
            <a:off x="683568" y="764704"/>
            <a:ext cx="7869027" cy="5155852"/>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Rectangle 113"/>
          <p:cNvSpPr/>
          <p:nvPr/>
        </p:nvSpPr>
        <p:spPr>
          <a:xfrm>
            <a:off x="0" y="0"/>
            <a:ext cx="1835696" cy="6498522"/>
          </a:xfrm>
          <a:prstGeom prst="rect">
            <a:avLst/>
          </a:prstGeom>
          <a:solidFill>
            <a:srgbClr val="C5B8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itle 1"/>
          <p:cNvSpPr>
            <a:spLocks noGrp="1"/>
          </p:cNvSpPr>
          <p:nvPr>
            <p:ph type="title"/>
          </p:nvPr>
        </p:nvSpPr>
        <p:spPr>
          <a:xfrm>
            <a:off x="1979712" y="188640"/>
            <a:ext cx="6552728" cy="1143000"/>
          </a:xfrm>
        </p:spPr>
        <p:txBody>
          <a:bodyPr/>
          <a:lstStyle/>
          <a:p>
            <a:r>
              <a:rPr lang="en-US" dirty="0" smtClean="0">
                <a:solidFill>
                  <a:srgbClr val="532F64"/>
                </a:solidFill>
              </a:rPr>
              <a:t>OpenBet Account</a:t>
            </a:r>
            <a:endParaRPr lang="en-US" dirty="0">
              <a:solidFill>
                <a:srgbClr val="532F64"/>
              </a:solidFill>
            </a:endParaRPr>
          </a:p>
        </p:txBody>
      </p:sp>
      <p:grpSp>
        <p:nvGrpSpPr>
          <p:cNvPr id="2" name="Group 37"/>
          <p:cNvGrpSpPr/>
          <p:nvPr/>
        </p:nvGrpSpPr>
        <p:grpSpPr>
          <a:xfrm>
            <a:off x="2051720" y="1196752"/>
            <a:ext cx="4392488" cy="1872208"/>
            <a:chOff x="2337724" y="1052736"/>
            <a:chExt cx="4685591" cy="1872208"/>
          </a:xfrm>
        </p:grpSpPr>
        <p:sp>
          <p:nvSpPr>
            <p:cNvPr id="10" name="Rounded Rectangle 9"/>
            <p:cNvSpPr/>
            <p:nvPr/>
          </p:nvSpPr>
          <p:spPr>
            <a:xfrm>
              <a:off x="2411760" y="2351303"/>
              <a:ext cx="4536504" cy="417484"/>
            </a:xfrm>
            <a:prstGeom prst="roundRect">
              <a:avLst/>
            </a:prstGeom>
            <a:solidFill>
              <a:srgbClr val="401F4F"/>
            </a:solid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pPr algn="ctr"/>
              <a:r>
                <a:rPr lang="en-US" sz="1000" dirty="0" smtClean="0"/>
                <a:t>Professional Services</a:t>
              </a:r>
              <a:endParaRPr lang="en-US" sz="1000" dirty="0"/>
            </a:p>
          </p:txBody>
        </p:sp>
        <p:sp>
          <p:nvSpPr>
            <p:cNvPr id="24" name="Rounded Rectangle 23"/>
            <p:cNvSpPr/>
            <p:nvPr/>
          </p:nvSpPr>
          <p:spPr>
            <a:xfrm>
              <a:off x="2411760" y="1887356"/>
              <a:ext cx="1080120" cy="417484"/>
            </a:xfrm>
            <a:prstGeom prst="roundRect">
              <a:avLst/>
            </a:prstGeom>
            <a:solidFill>
              <a:srgbClr val="401F4F"/>
            </a:solid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pPr algn="ctr"/>
              <a:r>
                <a:rPr lang="en-US" sz="900" dirty="0" smtClean="0"/>
                <a:t>E-Wallet</a:t>
              </a:r>
              <a:endParaRPr lang="en-US" sz="900" dirty="0"/>
            </a:p>
          </p:txBody>
        </p:sp>
        <p:sp>
          <p:nvSpPr>
            <p:cNvPr id="26" name="Rounded Rectangle 25"/>
            <p:cNvSpPr/>
            <p:nvPr/>
          </p:nvSpPr>
          <p:spPr>
            <a:xfrm>
              <a:off x="3563888" y="1887356"/>
              <a:ext cx="1080120" cy="417484"/>
            </a:xfrm>
            <a:prstGeom prst="roundRect">
              <a:avLst/>
            </a:prstGeom>
            <a:solidFill>
              <a:srgbClr val="98005D"/>
            </a:solid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pPr algn="ctr"/>
              <a:r>
                <a:rPr lang="en-US" sz="900" dirty="0" smtClean="0"/>
                <a:t>Verification</a:t>
              </a:r>
              <a:endParaRPr lang="en-US" sz="900" dirty="0"/>
            </a:p>
          </p:txBody>
        </p:sp>
        <p:sp>
          <p:nvSpPr>
            <p:cNvPr id="30" name="Rounded Rectangle 29"/>
            <p:cNvSpPr/>
            <p:nvPr/>
          </p:nvSpPr>
          <p:spPr>
            <a:xfrm>
              <a:off x="4716016" y="1887356"/>
              <a:ext cx="1080120" cy="417484"/>
            </a:xfrm>
            <a:prstGeom prst="roundRect">
              <a:avLst/>
            </a:prstGeom>
            <a:solidFill>
              <a:srgbClr val="401F4F"/>
            </a:solid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pPr algn="ctr"/>
              <a:r>
                <a:rPr lang="en-US" sz="900" dirty="0" smtClean="0"/>
                <a:t>Responsible Gaming</a:t>
              </a:r>
              <a:endParaRPr lang="en-US" sz="900" dirty="0"/>
            </a:p>
          </p:txBody>
        </p:sp>
        <p:sp>
          <p:nvSpPr>
            <p:cNvPr id="31" name="Rounded Rectangle 30"/>
            <p:cNvSpPr/>
            <p:nvPr/>
          </p:nvSpPr>
          <p:spPr>
            <a:xfrm>
              <a:off x="5868144" y="1887356"/>
              <a:ext cx="1080120" cy="417484"/>
            </a:xfrm>
            <a:prstGeom prst="roundRect">
              <a:avLst/>
            </a:prstGeom>
            <a:solidFill>
              <a:srgbClr val="98005D"/>
            </a:solid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pPr algn="ctr"/>
              <a:r>
                <a:rPr lang="en-US" sz="900" dirty="0" smtClean="0"/>
                <a:t>Identification</a:t>
              </a:r>
              <a:endParaRPr lang="en-US" sz="900" dirty="0"/>
            </a:p>
          </p:txBody>
        </p:sp>
        <p:sp>
          <p:nvSpPr>
            <p:cNvPr id="32" name="Rounded Rectangle 31"/>
            <p:cNvSpPr/>
            <p:nvPr/>
          </p:nvSpPr>
          <p:spPr>
            <a:xfrm>
              <a:off x="3563888" y="1427340"/>
              <a:ext cx="1080120" cy="417484"/>
            </a:xfrm>
            <a:prstGeom prst="roundRect">
              <a:avLst/>
            </a:prstGeom>
            <a:solidFill>
              <a:srgbClr val="401F4F"/>
            </a:solid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pPr algn="ctr"/>
              <a:r>
                <a:rPr lang="en-US" sz="900" dirty="0" smtClean="0"/>
                <a:t>Authentication</a:t>
              </a:r>
              <a:endParaRPr lang="en-US" sz="900" dirty="0"/>
            </a:p>
          </p:txBody>
        </p:sp>
        <p:sp>
          <p:nvSpPr>
            <p:cNvPr id="33" name="Rounded Rectangle 32"/>
            <p:cNvSpPr/>
            <p:nvPr/>
          </p:nvSpPr>
          <p:spPr>
            <a:xfrm>
              <a:off x="4716016" y="1427340"/>
              <a:ext cx="1080120" cy="417484"/>
            </a:xfrm>
            <a:prstGeom prst="roundRect">
              <a:avLst/>
            </a:prstGeom>
            <a:solidFill>
              <a:srgbClr val="98005D"/>
            </a:solid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pPr algn="ctr"/>
              <a:r>
                <a:rPr lang="en-US" sz="900" dirty="0" smtClean="0"/>
                <a:t>Promotions</a:t>
              </a:r>
              <a:endParaRPr lang="en-US" sz="900" dirty="0"/>
            </a:p>
          </p:txBody>
        </p:sp>
        <p:sp>
          <p:nvSpPr>
            <p:cNvPr id="34" name="Rounded Rectangle 33"/>
            <p:cNvSpPr/>
            <p:nvPr/>
          </p:nvSpPr>
          <p:spPr>
            <a:xfrm>
              <a:off x="2411760" y="1412776"/>
              <a:ext cx="1080120" cy="417484"/>
            </a:xfrm>
            <a:prstGeom prst="roundRect">
              <a:avLst/>
            </a:prstGeom>
            <a:solidFill>
              <a:srgbClr val="98005D"/>
            </a:solid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pPr algn="ctr"/>
              <a:r>
                <a:rPr lang="en-US" sz="900" dirty="0" smtClean="0"/>
                <a:t>Payments</a:t>
              </a:r>
              <a:endParaRPr lang="en-US" sz="900" dirty="0"/>
            </a:p>
          </p:txBody>
        </p:sp>
        <p:sp>
          <p:nvSpPr>
            <p:cNvPr id="35" name="Rounded Rectangle 34"/>
            <p:cNvSpPr/>
            <p:nvPr/>
          </p:nvSpPr>
          <p:spPr>
            <a:xfrm>
              <a:off x="5868144" y="1427340"/>
              <a:ext cx="1080120" cy="417484"/>
            </a:xfrm>
            <a:prstGeom prst="roundRect">
              <a:avLst/>
            </a:prstGeom>
            <a:solidFill>
              <a:srgbClr val="401F4F"/>
            </a:solid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pPr algn="ctr"/>
              <a:r>
                <a:rPr lang="en-US" sz="900" dirty="0" smtClean="0"/>
                <a:t>API’s</a:t>
              </a:r>
              <a:endParaRPr lang="en-US" sz="900" dirty="0"/>
            </a:p>
          </p:txBody>
        </p:sp>
        <p:sp>
          <p:nvSpPr>
            <p:cNvPr id="36" name="Rounded Rectangle 35"/>
            <p:cNvSpPr/>
            <p:nvPr/>
          </p:nvSpPr>
          <p:spPr>
            <a:xfrm>
              <a:off x="2337724" y="1196752"/>
              <a:ext cx="4685591" cy="1728192"/>
            </a:xfrm>
            <a:prstGeom prst="roundRect">
              <a:avLst>
                <a:gd name="adj" fmla="val 8792"/>
              </a:avLst>
            </a:prstGeom>
            <a:noFill/>
            <a:ln>
              <a:solidFill>
                <a:srgbClr val="9A18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p>
          </p:txBody>
        </p:sp>
        <p:sp>
          <p:nvSpPr>
            <p:cNvPr id="37" name="TextBox 36"/>
            <p:cNvSpPr txBox="1"/>
            <p:nvPr/>
          </p:nvSpPr>
          <p:spPr>
            <a:xfrm>
              <a:off x="2627784" y="1052736"/>
              <a:ext cx="792088" cy="360040"/>
            </a:xfrm>
            <a:prstGeom prst="rect">
              <a:avLst/>
            </a:prstGeom>
            <a:solidFill>
              <a:schemeClr val="bg1"/>
            </a:solidFill>
          </p:spPr>
          <p:txBody>
            <a:bodyPr wrap="square" lIns="72000" tIns="0" rIns="0" bIns="0" rtlCol="0">
              <a:noAutofit/>
            </a:bodyPr>
            <a:lstStyle/>
            <a:p>
              <a:r>
                <a:rPr lang="en-GB" dirty="0" smtClean="0">
                  <a:solidFill>
                    <a:schemeClr val="bg2"/>
                  </a:solidFill>
                </a:rPr>
                <a:t>PAM</a:t>
              </a:r>
            </a:p>
          </p:txBody>
        </p:sp>
      </p:grpSp>
      <p:grpSp>
        <p:nvGrpSpPr>
          <p:cNvPr id="116" name="Group 115"/>
          <p:cNvGrpSpPr/>
          <p:nvPr/>
        </p:nvGrpSpPr>
        <p:grpSpPr>
          <a:xfrm>
            <a:off x="6586127" y="116632"/>
            <a:ext cx="2557873" cy="6264696"/>
            <a:chOff x="6372200" y="0"/>
            <a:chExt cx="2664296" cy="6525344"/>
          </a:xfrm>
        </p:grpSpPr>
        <p:sp>
          <p:nvSpPr>
            <p:cNvPr id="38" name="Rounded Rectangle 37"/>
            <p:cNvSpPr/>
            <p:nvPr/>
          </p:nvSpPr>
          <p:spPr>
            <a:xfrm>
              <a:off x="6444208" y="0"/>
              <a:ext cx="2592288" cy="6525344"/>
            </a:xfrm>
            <a:prstGeom prst="roundRect">
              <a:avLst>
                <a:gd name="adj" fmla="val 5464"/>
              </a:avLst>
            </a:prstGeom>
            <a:noFill/>
            <a:ln w="38100">
              <a:solidFill>
                <a:srgbClr val="532F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0" name="Picture 8" descr="transactium.gif"/>
            <p:cNvPicPr>
              <a:picLocks noChangeAspect="1"/>
            </p:cNvPicPr>
            <p:nvPr/>
          </p:nvPicPr>
          <p:blipFill>
            <a:blip r:embed="rId3"/>
            <a:srcRect/>
            <a:stretch>
              <a:fillRect/>
            </a:stretch>
          </p:blipFill>
          <p:spPr bwMode="auto">
            <a:xfrm>
              <a:off x="7721279" y="5381118"/>
              <a:ext cx="45719" cy="45719"/>
            </a:xfrm>
            <a:prstGeom prst="rect">
              <a:avLst/>
            </a:prstGeom>
            <a:noFill/>
            <a:ln w="9525">
              <a:noFill/>
              <a:miter lim="800000"/>
              <a:headEnd/>
              <a:tailEnd/>
            </a:ln>
          </p:spPr>
        </p:pic>
        <p:pic>
          <p:nvPicPr>
            <p:cNvPr id="41" name="Picture 12" descr="1-pay.jpg"/>
            <p:cNvPicPr>
              <a:picLocks noChangeAspect="1"/>
            </p:cNvPicPr>
            <p:nvPr/>
          </p:nvPicPr>
          <p:blipFill>
            <a:blip r:embed="rId4" cstate="print"/>
            <a:srcRect/>
            <a:stretch>
              <a:fillRect/>
            </a:stretch>
          </p:blipFill>
          <p:spPr bwMode="auto">
            <a:xfrm>
              <a:off x="8388424" y="980728"/>
              <a:ext cx="556692" cy="357105"/>
            </a:xfrm>
            <a:prstGeom prst="rect">
              <a:avLst/>
            </a:prstGeom>
            <a:noFill/>
            <a:ln w="9525">
              <a:noFill/>
              <a:miter lim="800000"/>
              <a:headEnd/>
              <a:tailEnd/>
            </a:ln>
          </p:spPr>
        </p:pic>
        <p:pic>
          <p:nvPicPr>
            <p:cNvPr id="42" name="Picture 13" descr="bankline.gif"/>
            <p:cNvPicPr>
              <a:picLocks noChangeAspect="1"/>
            </p:cNvPicPr>
            <p:nvPr/>
          </p:nvPicPr>
          <p:blipFill>
            <a:blip r:embed="rId5" cstate="print"/>
            <a:srcRect/>
            <a:stretch>
              <a:fillRect/>
            </a:stretch>
          </p:blipFill>
          <p:spPr bwMode="auto">
            <a:xfrm>
              <a:off x="7740352" y="3540926"/>
              <a:ext cx="657464" cy="176106"/>
            </a:xfrm>
            <a:prstGeom prst="rect">
              <a:avLst/>
            </a:prstGeom>
            <a:noFill/>
            <a:ln w="9525">
              <a:noFill/>
              <a:miter lim="800000"/>
              <a:headEnd/>
              <a:tailEnd/>
            </a:ln>
          </p:spPr>
        </p:pic>
        <p:pic>
          <p:nvPicPr>
            <p:cNvPr id="43" name="Picture 14" descr="bibit.gif"/>
            <p:cNvPicPr>
              <a:picLocks noChangeAspect="1"/>
            </p:cNvPicPr>
            <p:nvPr/>
          </p:nvPicPr>
          <p:blipFill>
            <a:blip r:embed="rId6" cstate="print">
              <a:clrChange>
                <a:clrFrom>
                  <a:srgbClr val="FFFFFF"/>
                </a:clrFrom>
                <a:clrTo>
                  <a:srgbClr val="FFFFFF">
                    <a:alpha val="0"/>
                  </a:srgbClr>
                </a:clrTo>
              </a:clrChange>
            </a:blip>
            <a:srcRect/>
            <a:stretch>
              <a:fillRect/>
            </a:stretch>
          </p:blipFill>
          <p:spPr bwMode="auto">
            <a:xfrm>
              <a:off x="6588224" y="476672"/>
              <a:ext cx="591915" cy="393305"/>
            </a:xfrm>
            <a:prstGeom prst="rect">
              <a:avLst/>
            </a:prstGeom>
            <a:noFill/>
            <a:ln w="9525">
              <a:noFill/>
              <a:miter lim="800000"/>
              <a:headEnd/>
              <a:tailEnd/>
            </a:ln>
          </p:spPr>
        </p:pic>
        <p:pic>
          <p:nvPicPr>
            <p:cNvPr id="44" name="Picture 15" descr="bpay_logo.jpg"/>
            <p:cNvPicPr>
              <a:picLocks noChangeAspect="1"/>
            </p:cNvPicPr>
            <p:nvPr/>
          </p:nvPicPr>
          <p:blipFill>
            <a:blip r:embed="rId7" cstate="print"/>
            <a:srcRect/>
            <a:stretch>
              <a:fillRect/>
            </a:stretch>
          </p:blipFill>
          <p:spPr bwMode="auto">
            <a:xfrm>
              <a:off x="8028384" y="980728"/>
              <a:ext cx="245571" cy="395261"/>
            </a:xfrm>
            <a:prstGeom prst="rect">
              <a:avLst/>
            </a:prstGeom>
            <a:noFill/>
            <a:ln w="9525">
              <a:noFill/>
              <a:miter lim="800000"/>
              <a:headEnd/>
              <a:tailEnd/>
            </a:ln>
          </p:spPr>
        </p:pic>
        <p:pic>
          <p:nvPicPr>
            <p:cNvPr id="45" name="Picture 16" descr="click2pay-logo.jpg"/>
            <p:cNvPicPr>
              <a:picLocks noChangeAspect="1"/>
            </p:cNvPicPr>
            <p:nvPr/>
          </p:nvPicPr>
          <p:blipFill>
            <a:blip r:embed="rId8" cstate="print">
              <a:clrChange>
                <a:clrFrom>
                  <a:srgbClr val="FFFFFF"/>
                </a:clrFrom>
                <a:clrTo>
                  <a:srgbClr val="FFFFFF">
                    <a:alpha val="0"/>
                  </a:srgbClr>
                </a:clrTo>
              </a:clrChange>
            </a:blip>
            <a:srcRect/>
            <a:stretch>
              <a:fillRect/>
            </a:stretch>
          </p:blipFill>
          <p:spPr bwMode="auto">
            <a:xfrm>
              <a:off x="7596336" y="1916832"/>
              <a:ext cx="528320" cy="528319"/>
            </a:xfrm>
            <a:prstGeom prst="rect">
              <a:avLst/>
            </a:prstGeom>
            <a:noFill/>
            <a:ln w="9525">
              <a:noFill/>
              <a:miter lim="800000"/>
              <a:headEnd/>
              <a:tailEnd/>
            </a:ln>
          </p:spPr>
        </p:pic>
        <p:pic>
          <p:nvPicPr>
            <p:cNvPr id="46" name="Picture 17" descr="clickandbuy.gif"/>
            <p:cNvPicPr>
              <a:picLocks noChangeAspect="1"/>
            </p:cNvPicPr>
            <p:nvPr/>
          </p:nvPicPr>
          <p:blipFill>
            <a:blip r:embed="rId9" cstate="print">
              <a:clrChange>
                <a:clrFrom>
                  <a:srgbClr val="FFFFFF"/>
                </a:clrFrom>
                <a:clrTo>
                  <a:srgbClr val="FFFFFF">
                    <a:alpha val="0"/>
                  </a:srgbClr>
                </a:clrTo>
              </a:clrChange>
            </a:blip>
            <a:srcRect/>
            <a:stretch>
              <a:fillRect/>
            </a:stretch>
          </p:blipFill>
          <p:spPr bwMode="auto">
            <a:xfrm>
              <a:off x="6516216" y="3861048"/>
              <a:ext cx="440266" cy="550822"/>
            </a:xfrm>
            <a:prstGeom prst="rect">
              <a:avLst/>
            </a:prstGeom>
            <a:noFill/>
            <a:ln w="9525">
              <a:noFill/>
              <a:miter lim="800000"/>
              <a:headEnd/>
              <a:tailEnd/>
            </a:ln>
          </p:spPr>
        </p:pic>
        <p:pic>
          <p:nvPicPr>
            <p:cNvPr id="47" name="Picture 19" descr="cybersource_logo.gif"/>
            <p:cNvPicPr>
              <a:picLocks noChangeAspect="1"/>
            </p:cNvPicPr>
            <p:nvPr/>
          </p:nvPicPr>
          <p:blipFill>
            <a:blip r:embed="rId10" cstate="print"/>
            <a:srcRect/>
            <a:stretch>
              <a:fillRect/>
            </a:stretch>
          </p:blipFill>
          <p:spPr bwMode="auto">
            <a:xfrm>
              <a:off x="6516216" y="1844824"/>
              <a:ext cx="772912" cy="220133"/>
            </a:xfrm>
            <a:prstGeom prst="rect">
              <a:avLst/>
            </a:prstGeom>
            <a:noFill/>
            <a:ln w="9525">
              <a:noFill/>
              <a:miter lim="800000"/>
              <a:headEnd/>
              <a:tailEnd/>
            </a:ln>
          </p:spPr>
        </p:pic>
        <p:pic>
          <p:nvPicPr>
            <p:cNvPr id="48" name="Picture 20" descr="datacash.gif"/>
            <p:cNvPicPr>
              <a:picLocks noChangeAspect="1"/>
            </p:cNvPicPr>
            <p:nvPr/>
          </p:nvPicPr>
          <p:blipFill>
            <a:blip r:embed="rId11" cstate="print">
              <a:clrChange>
                <a:clrFrom>
                  <a:srgbClr val="FFFFFF"/>
                </a:clrFrom>
                <a:clrTo>
                  <a:srgbClr val="FFFFFF">
                    <a:alpha val="0"/>
                  </a:srgbClr>
                </a:clrTo>
              </a:clrChange>
            </a:blip>
            <a:srcRect/>
            <a:stretch>
              <a:fillRect/>
            </a:stretch>
          </p:blipFill>
          <p:spPr bwMode="auto">
            <a:xfrm>
              <a:off x="7884368" y="3664787"/>
              <a:ext cx="1076207" cy="484293"/>
            </a:xfrm>
            <a:prstGeom prst="rect">
              <a:avLst/>
            </a:prstGeom>
            <a:noFill/>
            <a:ln w="9525">
              <a:noFill/>
              <a:miter lim="800000"/>
              <a:headEnd/>
              <a:tailEnd/>
            </a:ln>
          </p:spPr>
        </p:pic>
        <p:pic>
          <p:nvPicPr>
            <p:cNvPr id="50" name="Picture 21" descr="dialect.jpg"/>
            <p:cNvPicPr>
              <a:picLocks noChangeAspect="1"/>
            </p:cNvPicPr>
            <p:nvPr/>
          </p:nvPicPr>
          <p:blipFill>
            <a:blip r:embed="rId12" cstate="print">
              <a:clrChange>
                <a:clrFrom>
                  <a:srgbClr val="FFFFF5"/>
                </a:clrFrom>
                <a:clrTo>
                  <a:srgbClr val="FFFFF5">
                    <a:alpha val="0"/>
                  </a:srgbClr>
                </a:clrTo>
              </a:clrChange>
            </a:blip>
            <a:srcRect/>
            <a:stretch>
              <a:fillRect/>
            </a:stretch>
          </p:blipFill>
          <p:spPr bwMode="auto">
            <a:xfrm>
              <a:off x="7668344" y="1412776"/>
              <a:ext cx="565498" cy="542996"/>
            </a:xfrm>
            <a:prstGeom prst="rect">
              <a:avLst/>
            </a:prstGeom>
            <a:noFill/>
            <a:ln w="9525">
              <a:noFill/>
              <a:miter lim="800000"/>
              <a:headEnd/>
              <a:tailEnd/>
            </a:ln>
          </p:spPr>
        </p:pic>
        <p:pic>
          <p:nvPicPr>
            <p:cNvPr id="54" name="Picture 22" descr="earthport-logo.png"/>
            <p:cNvPicPr>
              <a:picLocks noChangeAspect="1"/>
            </p:cNvPicPr>
            <p:nvPr/>
          </p:nvPicPr>
          <p:blipFill>
            <a:blip r:embed="rId13" cstate="print">
              <a:clrChange>
                <a:clrFrom>
                  <a:srgbClr val="DFE9F7"/>
                </a:clrFrom>
                <a:clrTo>
                  <a:srgbClr val="DFE9F7">
                    <a:alpha val="0"/>
                  </a:srgbClr>
                </a:clrTo>
              </a:clrChange>
            </a:blip>
            <a:srcRect/>
            <a:stretch>
              <a:fillRect/>
            </a:stretch>
          </p:blipFill>
          <p:spPr bwMode="auto">
            <a:xfrm>
              <a:off x="6588224" y="980728"/>
              <a:ext cx="668227" cy="308186"/>
            </a:xfrm>
            <a:prstGeom prst="rect">
              <a:avLst/>
            </a:prstGeom>
            <a:noFill/>
            <a:ln w="9525">
              <a:noFill/>
              <a:miter lim="800000"/>
              <a:headEnd/>
              <a:tailEnd/>
            </a:ln>
          </p:spPr>
        </p:pic>
        <p:pic>
          <p:nvPicPr>
            <p:cNvPr id="66" name="Picture 23" descr="enets.gif"/>
            <p:cNvPicPr>
              <a:picLocks noChangeAspect="1"/>
            </p:cNvPicPr>
            <p:nvPr/>
          </p:nvPicPr>
          <p:blipFill>
            <a:blip r:embed="rId14" cstate="print">
              <a:clrChange>
                <a:clrFrom>
                  <a:srgbClr val="FFFFFF"/>
                </a:clrFrom>
                <a:clrTo>
                  <a:srgbClr val="FFFFFF">
                    <a:alpha val="0"/>
                  </a:srgbClr>
                </a:clrTo>
              </a:clrChange>
            </a:blip>
            <a:srcRect/>
            <a:stretch>
              <a:fillRect/>
            </a:stretch>
          </p:blipFill>
          <p:spPr bwMode="auto">
            <a:xfrm>
              <a:off x="7092280" y="4221088"/>
              <a:ext cx="632027" cy="292533"/>
            </a:xfrm>
            <a:prstGeom prst="rect">
              <a:avLst/>
            </a:prstGeom>
            <a:noFill/>
            <a:ln w="9525">
              <a:noFill/>
              <a:miter lim="800000"/>
              <a:headEnd/>
              <a:tailEnd/>
            </a:ln>
          </p:spPr>
        </p:pic>
        <p:pic>
          <p:nvPicPr>
            <p:cNvPr id="67" name="Picture 25" descr="moneybookers.gif"/>
            <p:cNvPicPr>
              <a:picLocks noChangeAspect="1"/>
            </p:cNvPicPr>
            <p:nvPr/>
          </p:nvPicPr>
          <p:blipFill>
            <a:blip r:embed="rId15" cstate="print">
              <a:clrChange>
                <a:clrFrom>
                  <a:srgbClr val="FFFFFF"/>
                </a:clrFrom>
                <a:clrTo>
                  <a:srgbClr val="FFFFFF">
                    <a:alpha val="0"/>
                  </a:srgbClr>
                </a:clrTo>
              </a:clrChange>
            </a:blip>
            <a:srcRect/>
            <a:stretch>
              <a:fillRect/>
            </a:stretch>
          </p:blipFill>
          <p:spPr bwMode="auto">
            <a:xfrm>
              <a:off x="7746809" y="3024702"/>
              <a:ext cx="785631" cy="447115"/>
            </a:xfrm>
            <a:prstGeom prst="rect">
              <a:avLst/>
            </a:prstGeom>
            <a:noFill/>
            <a:ln w="9525">
              <a:noFill/>
              <a:miter lim="800000"/>
              <a:headEnd/>
              <a:tailEnd/>
            </a:ln>
          </p:spPr>
        </p:pic>
        <p:pic>
          <p:nvPicPr>
            <p:cNvPr id="68" name="Picture 26" descr="neteller.jpg"/>
            <p:cNvPicPr>
              <a:picLocks noChangeAspect="1"/>
            </p:cNvPicPr>
            <p:nvPr/>
          </p:nvPicPr>
          <p:blipFill>
            <a:blip r:embed="rId16" cstate="print">
              <a:clrChange>
                <a:clrFrom>
                  <a:srgbClr val="FFFFFF"/>
                </a:clrFrom>
                <a:clrTo>
                  <a:srgbClr val="FFFFFF">
                    <a:alpha val="0"/>
                  </a:srgbClr>
                </a:clrTo>
              </a:clrChange>
            </a:blip>
            <a:srcRect/>
            <a:stretch>
              <a:fillRect/>
            </a:stretch>
          </p:blipFill>
          <p:spPr bwMode="auto">
            <a:xfrm>
              <a:off x="8100392" y="2276872"/>
              <a:ext cx="898143" cy="527341"/>
            </a:xfrm>
            <a:prstGeom prst="rect">
              <a:avLst/>
            </a:prstGeom>
            <a:noFill/>
            <a:ln w="9525">
              <a:noFill/>
              <a:miter lim="800000"/>
              <a:headEnd/>
              <a:tailEnd/>
            </a:ln>
          </p:spPr>
        </p:pic>
        <p:pic>
          <p:nvPicPr>
            <p:cNvPr id="69" name="Picture 27" descr="paypal.gif"/>
            <p:cNvPicPr>
              <a:picLocks noChangeAspect="1"/>
            </p:cNvPicPr>
            <p:nvPr/>
          </p:nvPicPr>
          <p:blipFill>
            <a:blip r:embed="rId17" cstate="print">
              <a:clrChange>
                <a:clrFrom>
                  <a:srgbClr val="FFFFFF"/>
                </a:clrFrom>
                <a:clrTo>
                  <a:srgbClr val="FFFFFF">
                    <a:alpha val="0"/>
                  </a:srgbClr>
                </a:clrTo>
              </a:clrChange>
            </a:blip>
            <a:srcRect/>
            <a:stretch>
              <a:fillRect/>
            </a:stretch>
          </p:blipFill>
          <p:spPr bwMode="auto">
            <a:xfrm>
              <a:off x="6516216" y="5517232"/>
              <a:ext cx="1211222" cy="484293"/>
            </a:xfrm>
            <a:prstGeom prst="rect">
              <a:avLst/>
            </a:prstGeom>
            <a:noFill/>
            <a:ln w="9525">
              <a:noFill/>
              <a:miter lim="800000"/>
              <a:headEnd/>
              <a:tailEnd/>
            </a:ln>
          </p:spPr>
        </p:pic>
        <p:pic>
          <p:nvPicPr>
            <p:cNvPr id="70" name="Picture 28" descr="transactium.gif"/>
            <p:cNvPicPr>
              <a:picLocks noChangeAspect="1"/>
            </p:cNvPicPr>
            <p:nvPr/>
          </p:nvPicPr>
          <p:blipFill>
            <a:blip r:embed="rId3"/>
            <a:srcRect/>
            <a:stretch>
              <a:fillRect/>
            </a:stretch>
          </p:blipFill>
          <p:spPr bwMode="auto">
            <a:xfrm>
              <a:off x="7291067" y="5468429"/>
              <a:ext cx="45720" cy="45719"/>
            </a:xfrm>
            <a:prstGeom prst="rect">
              <a:avLst/>
            </a:prstGeom>
            <a:noFill/>
            <a:ln w="9525">
              <a:noFill/>
              <a:miter lim="800000"/>
              <a:headEnd/>
              <a:tailEnd/>
            </a:ln>
          </p:spPr>
        </p:pic>
        <p:pic>
          <p:nvPicPr>
            <p:cNvPr id="71" name="Picture 29" descr="transactium.jpg"/>
            <p:cNvPicPr>
              <a:picLocks noChangeAspect="1"/>
            </p:cNvPicPr>
            <p:nvPr/>
          </p:nvPicPr>
          <p:blipFill>
            <a:blip r:embed="rId18" cstate="print"/>
            <a:srcRect/>
            <a:stretch>
              <a:fillRect/>
            </a:stretch>
          </p:blipFill>
          <p:spPr bwMode="auto">
            <a:xfrm>
              <a:off x="8460432" y="4968918"/>
              <a:ext cx="514622" cy="514622"/>
            </a:xfrm>
            <a:prstGeom prst="rect">
              <a:avLst/>
            </a:prstGeom>
            <a:noFill/>
            <a:ln w="9525">
              <a:noFill/>
              <a:miter lim="800000"/>
              <a:headEnd/>
              <a:tailEnd/>
            </a:ln>
          </p:spPr>
        </p:pic>
        <p:pic>
          <p:nvPicPr>
            <p:cNvPr id="72" name="Picture 30" descr="trustmarque.jpg"/>
            <p:cNvPicPr>
              <a:picLocks noChangeAspect="1"/>
            </p:cNvPicPr>
            <p:nvPr/>
          </p:nvPicPr>
          <p:blipFill>
            <a:blip r:embed="rId19" cstate="print"/>
            <a:srcRect/>
            <a:stretch>
              <a:fillRect/>
            </a:stretch>
          </p:blipFill>
          <p:spPr bwMode="auto">
            <a:xfrm>
              <a:off x="6516216" y="2132856"/>
              <a:ext cx="1006743" cy="396240"/>
            </a:xfrm>
            <a:prstGeom prst="rect">
              <a:avLst/>
            </a:prstGeom>
            <a:noFill/>
            <a:ln w="9525">
              <a:noFill/>
              <a:miter lim="800000"/>
              <a:headEnd/>
              <a:tailEnd/>
            </a:ln>
          </p:spPr>
        </p:pic>
        <p:pic>
          <p:nvPicPr>
            <p:cNvPr id="73" name="Picture 31" descr="ukash.jpg"/>
            <p:cNvPicPr>
              <a:picLocks noChangeAspect="1"/>
            </p:cNvPicPr>
            <p:nvPr/>
          </p:nvPicPr>
          <p:blipFill>
            <a:blip r:embed="rId20" cstate="print"/>
            <a:srcRect/>
            <a:stretch>
              <a:fillRect/>
            </a:stretch>
          </p:blipFill>
          <p:spPr bwMode="auto">
            <a:xfrm>
              <a:off x="8532440" y="3050923"/>
              <a:ext cx="396239" cy="549843"/>
            </a:xfrm>
            <a:prstGeom prst="rect">
              <a:avLst/>
            </a:prstGeom>
            <a:noFill/>
            <a:ln w="9525">
              <a:noFill/>
              <a:miter lim="800000"/>
              <a:headEnd/>
              <a:tailEnd/>
            </a:ln>
          </p:spPr>
        </p:pic>
        <p:pic>
          <p:nvPicPr>
            <p:cNvPr id="74" name="Picture 32" descr="western union.jpg"/>
            <p:cNvPicPr>
              <a:picLocks noChangeAspect="1"/>
            </p:cNvPicPr>
            <p:nvPr/>
          </p:nvPicPr>
          <p:blipFill>
            <a:blip r:embed="rId21" cstate="print"/>
            <a:srcRect/>
            <a:stretch>
              <a:fillRect/>
            </a:stretch>
          </p:blipFill>
          <p:spPr bwMode="auto">
            <a:xfrm>
              <a:off x="7956376" y="4110101"/>
              <a:ext cx="1020699" cy="255003"/>
            </a:xfrm>
            <a:prstGeom prst="rect">
              <a:avLst/>
            </a:prstGeom>
            <a:noFill/>
            <a:ln w="9525">
              <a:noFill/>
              <a:miter lim="800000"/>
              <a:headEnd/>
              <a:tailEnd/>
            </a:ln>
          </p:spPr>
        </p:pic>
        <p:pic>
          <p:nvPicPr>
            <p:cNvPr id="75" name="Picture 33" descr="wirecard.jpg"/>
            <p:cNvPicPr>
              <a:picLocks noChangeAspect="1"/>
            </p:cNvPicPr>
            <p:nvPr/>
          </p:nvPicPr>
          <p:blipFill>
            <a:blip r:embed="rId22" cstate="print">
              <a:clrChange>
                <a:clrFrom>
                  <a:srgbClr val="FEFFFB"/>
                </a:clrFrom>
                <a:clrTo>
                  <a:srgbClr val="FEFFFB">
                    <a:alpha val="0"/>
                  </a:srgbClr>
                </a:clrTo>
              </a:clrChange>
            </a:blip>
            <a:srcRect/>
            <a:stretch>
              <a:fillRect/>
            </a:stretch>
          </p:blipFill>
          <p:spPr bwMode="auto">
            <a:xfrm>
              <a:off x="7785944" y="188640"/>
              <a:ext cx="1106536" cy="220133"/>
            </a:xfrm>
            <a:prstGeom prst="rect">
              <a:avLst/>
            </a:prstGeom>
            <a:noFill/>
            <a:ln w="9525">
              <a:noFill/>
              <a:miter lim="800000"/>
              <a:headEnd/>
              <a:tailEnd/>
            </a:ln>
          </p:spPr>
        </p:pic>
        <p:pic>
          <p:nvPicPr>
            <p:cNvPr id="76" name="Picture 34" descr="commidea.gif"/>
            <p:cNvPicPr>
              <a:picLocks noChangeAspect="1"/>
            </p:cNvPicPr>
            <p:nvPr/>
          </p:nvPicPr>
          <p:blipFill>
            <a:blip r:embed="rId23" cstate="print"/>
            <a:srcRect/>
            <a:stretch>
              <a:fillRect/>
            </a:stretch>
          </p:blipFill>
          <p:spPr bwMode="auto">
            <a:xfrm>
              <a:off x="7089863" y="3878032"/>
              <a:ext cx="722497" cy="343056"/>
            </a:xfrm>
            <a:prstGeom prst="rect">
              <a:avLst/>
            </a:prstGeom>
            <a:noFill/>
            <a:ln w="9525">
              <a:noFill/>
              <a:miter lim="800000"/>
              <a:headEnd/>
              <a:tailEnd/>
            </a:ln>
          </p:spPr>
        </p:pic>
        <p:pic>
          <p:nvPicPr>
            <p:cNvPr id="77" name="Picture 76"/>
            <p:cNvPicPr/>
            <p:nvPr/>
          </p:nvPicPr>
          <p:blipFill>
            <a:blip r:embed="rId24" cstate="print">
              <a:extLst>
                <a:ext uri="{28A0092B-C50C-407E-A947-70E740481C1C}">
                  <a14:useLocalDpi xmlns="" xmlns:a14="http://schemas.microsoft.com/office/drawing/2010/main" val="0"/>
                </a:ext>
              </a:extLst>
            </a:blip>
            <a:srcRect/>
            <a:stretch>
              <a:fillRect/>
            </a:stretch>
          </p:blipFill>
          <p:spPr bwMode="auto">
            <a:xfrm>
              <a:off x="6588224" y="4509120"/>
              <a:ext cx="518536" cy="300555"/>
            </a:xfrm>
            <a:prstGeom prst="rect">
              <a:avLst/>
            </a:prstGeom>
            <a:noFill/>
            <a:ln>
              <a:noFill/>
            </a:ln>
          </p:spPr>
        </p:pic>
        <p:pic>
          <p:nvPicPr>
            <p:cNvPr id="78" name="Picture 77"/>
            <p:cNvPicPr/>
            <p:nvPr/>
          </p:nvPicPr>
          <p:blipFill>
            <a:blip r:embed="rId25" cstate="print">
              <a:extLst>
                <a:ext uri="{28A0092B-C50C-407E-A947-70E740481C1C}">
                  <a14:useLocalDpi xmlns="" xmlns:a14="http://schemas.microsoft.com/office/drawing/2010/main" val="0"/>
                </a:ext>
              </a:extLst>
            </a:blip>
            <a:srcRect/>
            <a:stretch>
              <a:fillRect/>
            </a:stretch>
          </p:blipFill>
          <p:spPr bwMode="auto">
            <a:xfrm>
              <a:off x="8244408" y="511111"/>
              <a:ext cx="720080" cy="469617"/>
            </a:xfrm>
            <a:prstGeom prst="rect">
              <a:avLst/>
            </a:prstGeom>
            <a:noFill/>
            <a:ln>
              <a:noFill/>
            </a:ln>
          </p:spPr>
        </p:pic>
        <p:pic>
          <p:nvPicPr>
            <p:cNvPr id="79" name="Picture 78"/>
            <p:cNvPicPr/>
            <p:nvPr/>
          </p:nvPicPr>
          <p:blipFill>
            <a:blip r:embed="rId26" cstate="print">
              <a:extLst>
                <a:ext uri="{28A0092B-C50C-407E-A947-70E740481C1C}">
                  <a14:useLocalDpi xmlns="" xmlns:a14="http://schemas.microsoft.com/office/drawing/2010/main" val="0"/>
                </a:ext>
              </a:extLst>
            </a:blip>
            <a:srcRect/>
            <a:stretch>
              <a:fillRect/>
            </a:stretch>
          </p:blipFill>
          <p:spPr bwMode="auto">
            <a:xfrm>
              <a:off x="7956376" y="5589240"/>
              <a:ext cx="887565" cy="332290"/>
            </a:xfrm>
            <a:prstGeom prst="rect">
              <a:avLst/>
            </a:prstGeom>
            <a:noFill/>
            <a:ln>
              <a:noFill/>
            </a:ln>
          </p:spPr>
        </p:pic>
        <p:pic>
          <p:nvPicPr>
            <p:cNvPr id="80" name="Picture 79"/>
            <p:cNvPicPr/>
            <p:nvPr/>
          </p:nvPicPr>
          <p:blipFill>
            <a:blip r:embed="rId27"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8172400" y="1330985"/>
              <a:ext cx="801480" cy="513839"/>
            </a:xfrm>
            <a:prstGeom prst="rect">
              <a:avLst/>
            </a:prstGeom>
            <a:noFill/>
            <a:ln>
              <a:noFill/>
            </a:ln>
          </p:spPr>
        </p:pic>
        <p:pic>
          <p:nvPicPr>
            <p:cNvPr id="81" name="Picture 80"/>
            <p:cNvPicPr/>
            <p:nvPr/>
          </p:nvPicPr>
          <p:blipFill>
            <a:blip r:embed="rId28" cstate="print">
              <a:extLst>
                <a:ext uri="{28A0092B-C50C-407E-A947-70E740481C1C}">
                  <a14:useLocalDpi xmlns="" xmlns:a14="http://schemas.microsoft.com/office/drawing/2010/main" val="0"/>
                </a:ext>
              </a:extLst>
            </a:blip>
            <a:srcRect/>
            <a:stretch>
              <a:fillRect/>
            </a:stretch>
          </p:blipFill>
          <p:spPr bwMode="auto">
            <a:xfrm>
              <a:off x="7380312" y="511111"/>
              <a:ext cx="853530" cy="350648"/>
            </a:xfrm>
            <a:prstGeom prst="rect">
              <a:avLst/>
            </a:prstGeom>
            <a:noFill/>
            <a:ln>
              <a:noFill/>
            </a:ln>
          </p:spPr>
        </p:pic>
        <p:pic>
          <p:nvPicPr>
            <p:cNvPr id="82" name="Picture 81"/>
            <p:cNvPicPr/>
            <p:nvPr/>
          </p:nvPicPr>
          <p:blipFill>
            <a:blip r:embed="rId29"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8316416" y="1844824"/>
              <a:ext cx="601502" cy="587022"/>
            </a:xfrm>
            <a:prstGeom prst="rect">
              <a:avLst/>
            </a:prstGeom>
            <a:noFill/>
            <a:ln>
              <a:noFill/>
            </a:ln>
          </p:spPr>
        </p:pic>
        <p:pic>
          <p:nvPicPr>
            <p:cNvPr id="83" name="Picture 82"/>
            <p:cNvPicPr/>
            <p:nvPr/>
          </p:nvPicPr>
          <p:blipFill>
            <a:blip r:embed="rId30"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7868323" y="2448638"/>
              <a:ext cx="1024157" cy="563149"/>
            </a:xfrm>
            <a:prstGeom prst="rect">
              <a:avLst/>
            </a:prstGeom>
            <a:noFill/>
            <a:ln>
              <a:noFill/>
            </a:ln>
          </p:spPr>
        </p:pic>
        <p:pic>
          <p:nvPicPr>
            <p:cNvPr id="84" name="Picture 83"/>
            <p:cNvPicPr/>
            <p:nvPr/>
          </p:nvPicPr>
          <p:blipFill>
            <a:blip r:embed="rId31" cstate="print">
              <a:extLst>
                <a:ext uri="{28A0092B-C50C-407E-A947-70E740481C1C}">
                  <a14:useLocalDpi xmlns="" xmlns:a14="http://schemas.microsoft.com/office/drawing/2010/main" val="0"/>
                </a:ext>
              </a:extLst>
            </a:blip>
            <a:srcRect/>
            <a:stretch>
              <a:fillRect/>
            </a:stretch>
          </p:blipFill>
          <p:spPr bwMode="auto">
            <a:xfrm>
              <a:off x="7524328" y="5256950"/>
              <a:ext cx="843186" cy="284510"/>
            </a:xfrm>
            <a:prstGeom prst="rect">
              <a:avLst/>
            </a:prstGeom>
            <a:noFill/>
            <a:ln>
              <a:noFill/>
            </a:ln>
          </p:spPr>
        </p:pic>
        <p:pic>
          <p:nvPicPr>
            <p:cNvPr id="85" name="Picture 84"/>
            <p:cNvPicPr/>
            <p:nvPr/>
          </p:nvPicPr>
          <p:blipFill>
            <a:blip r:embed="rId32"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6516216" y="188640"/>
              <a:ext cx="1153834" cy="305181"/>
            </a:xfrm>
            <a:prstGeom prst="rect">
              <a:avLst/>
            </a:prstGeom>
            <a:noFill/>
            <a:ln>
              <a:noFill/>
            </a:ln>
          </p:spPr>
        </p:pic>
        <p:pic>
          <p:nvPicPr>
            <p:cNvPr id="86" name="Picture 85"/>
            <p:cNvPicPr/>
            <p:nvPr/>
          </p:nvPicPr>
          <p:blipFill>
            <a:blip r:embed="rId33" cstate="print">
              <a:extLst>
                <a:ext uri="{28A0092B-C50C-407E-A947-70E740481C1C}">
                  <a14:useLocalDpi xmlns="" xmlns:a14="http://schemas.microsoft.com/office/drawing/2010/main" val="0"/>
                </a:ext>
              </a:extLst>
            </a:blip>
            <a:srcRect/>
            <a:stretch>
              <a:fillRect/>
            </a:stretch>
          </p:blipFill>
          <p:spPr bwMode="auto">
            <a:xfrm>
              <a:off x="7380312" y="4509120"/>
              <a:ext cx="1465206" cy="367476"/>
            </a:xfrm>
            <a:prstGeom prst="rect">
              <a:avLst/>
            </a:prstGeom>
            <a:noFill/>
            <a:ln>
              <a:noFill/>
            </a:ln>
          </p:spPr>
        </p:pic>
        <p:pic>
          <p:nvPicPr>
            <p:cNvPr id="87" name="Picture 86"/>
            <p:cNvPicPr/>
            <p:nvPr/>
          </p:nvPicPr>
          <p:blipFill>
            <a:blip r:embed="rId34" cstate="print">
              <a:extLst>
                <a:ext uri="{28A0092B-C50C-407E-A947-70E740481C1C}">
                  <a14:useLocalDpi xmlns="" xmlns:a14="http://schemas.microsoft.com/office/drawing/2010/main" val="0"/>
                </a:ext>
              </a:extLst>
            </a:blip>
            <a:srcRect/>
            <a:stretch>
              <a:fillRect/>
            </a:stretch>
          </p:blipFill>
          <p:spPr bwMode="auto">
            <a:xfrm>
              <a:off x="6660232" y="5949280"/>
              <a:ext cx="1020699" cy="260114"/>
            </a:xfrm>
            <a:prstGeom prst="rect">
              <a:avLst/>
            </a:prstGeom>
            <a:noFill/>
            <a:ln>
              <a:noFill/>
            </a:ln>
          </p:spPr>
        </p:pic>
        <p:pic>
          <p:nvPicPr>
            <p:cNvPr id="88" name="Picture 87"/>
            <p:cNvPicPr/>
            <p:nvPr/>
          </p:nvPicPr>
          <p:blipFill>
            <a:blip r:embed="rId35" cstate="print">
              <a:extLst>
                <a:ext uri="{28A0092B-C50C-407E-A947-70E740481C1C}">
                  <a14:useLocalDpi xmlns="" xmlns:a14="http://schemas.microsoft.com/office/drawing/2010/main" val="0"/>
                </a:ext>
              </a:extLst>
            </a:blip>
            <a:srcRect/>
            <a:stretch>
              <a:fillRect/>
            </a:stretch>
          </p:blipFill>
          <p:spPr bwMode="auto">
            <a:xfrm>
              <a:off x="7380312" y="980728"/>
              <a:ext cx="576917" cy="254977"/>
            </a:xfrm>
            <a:prstGeom prst="rect">
              <a:avLst/>
            </a:prstGeom>
            <a:noFill/>
            <a:ln>
              <a:noFill/>
            </a:ln>
          </p:spPr>
        </p:pic>
        <p:pic>
          <p:nvPicPr>
            <p:cNvPr id="89" name="Picture 88"/>
            <p:cNvPicPr/>
            <p:nvPr/>
          </p:nvPicPr>
          <p:blipFill>
            <a:blip r:embed="rId36"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7236296" y="1340768"/>
              <a:ext cx="509857" cy="488161"/>
            </a:xfrm>
            <a:prstGeom prst="rect">
              <a:avLst/>
            </a:prstGeom>
            <a:noFill/>
            <a:ln>
              <a:noFill/>
            </a:ln>
          </p:spPr>
        </p:pic>
        <p:pic>
          <p:nvPicPr>
            <p:cNvPr id="90" name="Picture 89"/>
            <p:cNvPicPr/>
            <p:nvPr/>
          </p:nvPicPr>
          <p:blipFill>
            <a:blip r:embed="rId37" cstate="print">
              <a:extLst>
                <a:ext uri="{28A0092B-C50C-407E-A947-70E740481C1C}">
                  <a14:useLocalDpi xmlns="" xmlns:a14="http://schemas.microsoft.com/office/drawing/2010/main" val="0"/>
                </a:ext>
              </a:extLst>
            </a:blip>
            <a:srcRect/>
            <a:stretch>
              <a:fillRect/>
            </a:stretch>
          </p:blipFill>
          <p:spPr bwMode="auto">
            <a:xfrm>
              <a:off x="6588224" y="5301208"/>
              <a:ext cx="931943" cy="224572"/>
            </a:xfrm>
            <a:prstGeom prst="rect">
              <a:avLst/>
            </a:prstGeom>
            <a:noFill/>
            <a:ln>
              <a:noFill/>
            </a:ln>
          </p:spPr>
        </p:pic>
        <p:pic>
          <p:nvPicPr>
            <p:cNvPr id="91" name="Picture 90"/>
            <p:cNvPicPr/>
            <p:nvPr/>
          </p:nvPicPr>
          <p:blipFill>
            <a:blip r:embed="rId38" cstate="print">
              <a:clrChange>
                <a:clrFrom>
                  <a:srgbClr val="EEEEEE"/>
                </a:clrFrom>
                <a:clrTo>
                  <a:srgbClr val="EEEEEE">
                    <a:alpha val="0"/>
                  </a:srgbClr>
                </a:clrTo>
              </a:clrChange>
              <a:extLst>
                <a:ext uri="{28A0092B-C50C-407E-A947-70E740481C1C}">
                  <a14:useLocalDpi xmlns="" xmlns:a14="http://schemas.microsoft.com/office/drawing/2010/main" val="0"/>
                </a:ext>
              </a:extLst>
            </a:blip>
            <a:srcRect/>
            <a:stretch>
              <a:fillRect/>
            </a:stretch>
          </p:blipFill>
          <p:spPr bwMode="auto">
            <a:xfrm>
              <a:off x="6588224" y="4844896"/>
              <a:ext cx="1305928" cy="384304"/>
            </a:xfrm>
            <a:prstGeom prst="rect">
              <a:avLst/>
            </a:prstGeom>
            <a:noFill/>
            <a:ln>
              <a:noFill/>
            </a:ln>
          </p:spPr>
        </p:pic>
        <p:pic>
          <p:nvPicPr>
            <p:cNvPr id="92" name="Picture 91"/>
            <p:cNvPicPr/>
            <p:nvPr/>
          </p:nvPicPr>
          <p:blipFill>
            <a:blip r:embed="rId39" cstate="print">
              <a:extLst>
                <a:ext uri="{28A0092B-C50C-407E-A947-70E740481C1C}">
                  <a14:useLocalDpi xmlns="" xmlns:a14="http://schemas.microsoft.com/office/drawing/2010/main" val="0"/>
                </a:ext>
              </a:extLst>
            </a:blip>
            <a:srcRect/>
            <a:stretch>
              <a:fillRect/>
            </a:stretch>
          </p:blipFill>
          <p:spPr bwMode="auto">
            <a:xfrm>
              <a:off x="7884368" y="5949280"/>
              <a:ext cx="1058205" cy="194109"/>
            </a:xfrm>
            <a:prstGeom prst="rect">
              <a:avLst/>
            </a:prstGeom>
            <a:noFill/>
            <a:ln>
              <a:noFill/>
            </a:ln>
          </p:spPr>
        </p:pic>
        <p:pic>
          <p:nvPicPr>
            <p:cNvPr id="93" name="Picture 92"/>
            <p:cNvPicPr/>
            <p:nvPr/>
          </p:nvPicPr>
          <p:blipFill>
            <a:blip r:embed="rId40" cstate="print">
              <a:extLst>
                <a:ext uri="{28A0092B-C50C-407E-A947-70E740481C1C}">
                  <a14:useLocalDpi xmlns="" xmlns:a14="http://schemas.microsoft.com/office/drawing/2010/main" val="0"/>
                </a:ext>
              </a:extLst>
            </a:blip>
            <a:srcRect/>
            <a:stretch>
              <a:fillRect/>
            </a:stretch>
          </p:blipFill>
          <p:spPr bwMode="auto">
            <a:xfrm>
              <a:off x="7020272" y="6237312"/>
              <a:ext cx="1841683" cy="201935"/>
            </a:xfrm>
            <a:prstGeom prst="rect">
              <a:avLst/>
            </a:prstGeom>
            <a:noFill/>
            <a:ln>
              <a:noFill/>
            </a:ln>
          </p:spPr>
        </p:pic>
        <p:pic>
          <p:nvPicPr>
            <p:cNvPr id="94" name="Picture 93"/>
            <p:cNvPicPr/>
            <p:nvPr/>
          </p:nvPicPr>
          <p:blipFill>
            <a:blip r:embed="rId41" cstate="print">
              <a:extLst>
                <a:ext uri="{28A0092B-C50C-407E-A947-70E740481C1C}">
                  <a14:useLocalDpi xmlns="" xmlns:a14="http://schemas.microsoft.com/office/drawing/2010/main" val="0"/>
                </a:ext>
              </a:extLst>
            </a:blip>
            <a:srcRect/>
            <a:stretch>
              <a:fillRect/>
            </a:stretch>
          </p:blipFill>
          <p:spPr bwMode="auto">
            <a:xfrm>
              <a:off x="6372200" y="1340768"/>
              <a:ext cx="897361" cy="429700"/>
            </a:xfrm>
            <a:prstGeom prst="rect">
              <a:avLst/>
            </a:prstGeom>
            <a:noFill/>
            <a:ln>
              <a:noFill/>
            </a:ln>
          </p:spPr>
        </p:pic>
        <p:pic>
          <p:nvPicPr>
            <p:cNvPr id="95" name="Picture 94"/>
            <p:cNvPicPr/>
            <p:nvPr/>
          </p:nvPicPr>
          <p:blipFill>
            <a:blip r:embed="rId42"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6588224" y="2564904"/>
              <a:ext cx="1108688" cy="524797"/>
            </a:xfrm>
            <a:prstGeom prst="rect">
              <a:avLst/>
            </a:prstGeom>
            <a:noFill/>
            <a:ln>
              <a:noFill/>
            </a:ln>
          </p:spPr>
        </p:pic>
        <p:pic>
          <p:nvPicPr>
            <p:cNvPr id="96" name="Picture 95"/>
            <p:cNvPicPr/>
            <p:nvPr/>
          </p:nvPicPr>
          <p:blipFill>
            <a:blip r:embed="rId43" cstate="print">
              <a:extLst>
                <a:ext uri="{28A0092B-C50C-407E-A947-70E740481C1C}">
                  <a14:useLocalDpi xmlns="" xmlns:a14="http://schemas.microsoft.com/office/drawing/2010/main" val="0"/>
                </a:ext>
              </a:extLst>
            </a:blip>
            <a:srcRect/>
            <a:stretch>
              <a:fillRect/>
            </a:stretch>
          </p:blipFill>
          <p:spPr bwMode="auto">
            <a:xfrm>
              <a:off x="6516216" y="3375777"/>
              <a:ext cx="1196742" cy="413263"/>
            </a:xfrm>
            <a:prstGeom prst="rect">
              <a:avLst/>
            </a:prstGeom>
            <a:noFill/>
            <a:ln>
              <a:noFill/>
            </a:ln>
          </p:spPr>
        </p:pic>
        <p:pic>
          <p:nvPicPr>
            <p:cNvPr id="97" name="Picture 96"/>
            <p:cNvPicPr/>
            <p:nvPr/>
          </p:nvPicPr>
          <p:blipFill>
            <a:blip r:embed="rId44" cstate="print">
              <a:extLst>
                <a:ext uri="{28A0092B-C50C-407E-A947-70E740481C1C}">
                  <a14:useLocalDpi xmlns="" xmlns:a14="http://schemas.microsoft.com/office/drawing/2010/main" val="0"/>
                </a:ext>
              </a:extLst>
            </a:blip>
            <a:srcRect/>
            <a:stretch>
              <a:fillRect/>
            </a:stretch>
          </p:blipFill>
          <p:spPr bwMode="auto">
            <a:xfrm>
              <a:off x="6489213" y="3096710"/>
              <a:ext cx="1179131" cy="187847"/>
            </a:xfrm>
            <a:prstGeom prst="rect">
              <a:avLst/>
            </a:prstGeom>
            <a:noFill/>
            <a:ln>
              <a:noFill/>
            </a:ln>
          </p:spPr>
        </p:pic>
      </p:grpSp>
      <p:pic>
        <p:nvPicPr>
          <p:cNvPr id="61" name="Picture 2" descr="http://www.bclc.com/images/nav/logo.gif"/>
          <p:cNvPicPr>
            <a:picLocks noChangeAspect="1" noChangeArrowheads="1"/>
          </p:cNvPicPr>
          <p:nvPr/>
        </p:nvPicPr>
        <p:blipFill>
          <a:blip r:embed="rId45" cstate="print"/>
          <a:srcRect/>
          <a:stretch>
            <a:fillRect/>
          </a:stretch>
        </p:blipFill>
        <p:spPr bwMode="auto">
          <a:xfrm>
            <a:off x="5247" y="113310"/>
            <a:ext cx="1259632" cy="606973"/>
          </a:xfrm>
          <a:prstGeom prst="rect">
            <a:avLst/>
          </a:prstGeom>
          <a:noFill/>
        </p:spPr>
      </p:pic>
      <p:pic>
        <p:nvPicPr>
          <p:cNvPr id="62" name="Picture 3" descr="Lad_UK_logo_std_white"/>
          <p:cNvPicPr>
            <a:picLocks noChangeAspect="1" noChangeArrowheads="1"/>
          </p:cNvPicPr>
          <p:nvPr/>
        </p:nvPicPr>
        <p:blipFill>
          <a:blip r:embed="rId46" cstate="print"/>
          <a:srcRect/>
          <a:stretch>
            <a:fillRect/>
          </a:stretch>
        </p:blipFill>
        <p:spPr bwMode="auto">
          <a:xfrm>
            <a:off x="112751" y="3033067"/>
            <a:ext cx="1632120" cy="435312"/>
          </a:xfrm>
          <a:prstGeom prst="rect">
            <a:avLst/>
          </a:prstGeom>
          <a:noFill/>
          <a:ln w="9525">
            <a:noFill/>
            <a:miter lim="800000"/>
            <a:headEnd/>
            <a:tailEnd/>
          </a:ln>
        </p:spPr>
      </p:pic>
      <p:pic>
        <p:nvPicPr>
          <p:cNvPr id="63" name="Picture 4" descr="skybet_dec04"/>
          <p:cNvPicPr>
            <a:picLocks noChangeAspect="1" noChangeArrowheads="1"/>
          </p:cNvPicPr>
          <p:nvPr/>
        </p:nvPicPr>
        <p:blipFill>
          <a:blip r:embed="rId47" cstate="print"/>
          <a:stretch>
            <a:fillRect/>
          </a:stretch>
        </p:blipFill>
        <p:spPr bwMode="auto">
          <a:xfrm>
            <a:off x="40743" y="768313"/>
            <a:ext cx="1697508" cy="468278"/>
          </a:xfrm>
          <a:prstGeom prst="rect">
            <a:avLst/>
          </a:prstGeom>
          <a:noFill/>
          <a:ln w="9525">
            <a:noFill/>
            <a:miter lim="800000"/>
            <a:headEnd/>
            <a:tailEnd/>
          </a:ln>
        </p:spPr>
      </p:pic>
      <p:pic>
        <p:nvPicPr>
          <p:cNvPr id="64" name="Picture 16" descr="Tote_Sport-copy"/>
          <p:cNvPicPr>
            <a:picLocks noChangeAspect="1" noChangeArrowheads="1"/>
          </p:cNvPicPr>
          <p:nvPr/>
        </p:nvPicPr>
        <p:blipFill>
          <a:blip r:embed="rId48" cstate="print"/>
          <a:srcRect/>
          <a:stretch>
            <a:fillRect/>
          </a:stretch>
        </p:blipFill>
        <p:spPr bwMode="auto">
          <a:xfrm>
            <a:off x="112751" y="1272369"/>
            <a:ext cx="1638974" cy="413534"/>
          </a:xfrm>
          <a:prstGeom prst="rect">
            <a:avLst/>
          </a:prstGeom>
          <a:noFill/>
          <a:ln w="9525">
            <a:noFill/>
            <a:miter lim="800000"/>
            <a:headEnd/>
            <a:tailEnd/>
          </a:ln>
        </p:spPr>
      </p:pic>
      <p:pic>
        <p:nvPicPr>
          <p:cNvPr id="65" name="Picture 19" descr="PaddyPower"/>
          <p:cNvPicPr>
            <a:picLocks noChangeAspect="1" noChangeArrowheads="1"/>
          </p:cNvPicPr>
          <p:nvPr/>
        </p:nvPicPr>
        <p:blipFill>
          <a:blip r:embed="rId49" cstate="print">
            <a:clrChange>
              <a:clrFrom>
                <a:srgbClr val="FFFFFF"/>
              </a:clrFrom>
              <a:clrTo>
                <a:srgbClr val="FFFFFF">
                  <a:alpha val="0"/>
                </a:srgbClr>
              </a:clrTo>
            </a:clrChange>
          </a:blip>
          <a:srcRect/>
          <a:stretch>
            <a:fillRect/>
          </a:stretch>
        </p:blipFill>
        <p:spPr bwMode="auto">
          <a:xfrm>
            <a:off x="112751" y="4039552"/>
            <a:ext cx="1638973" cy="282728"/>
          </a:xfrm>
          <a:prstGeom prst="rect">
            <a:avLst/>
          </a:prstGeom>
          <a:noFill/>
          <a:ln w="9525">
            <a:noFill/>
            <a:miter lim="800000"/>
            <a:headEnd/>
            <a:tailEnd/>
          </a:ln>
        </p:spPr>
      </p:pic>
      <p:pic>
        <p:nvPicPr>
          <p:cNvPr id="98" name="Picture 23" descr="CMYK-SPORTECH-LOGO.jpg"/>
          <p:cNvPicPr>
            <a:picLocks noChangeAspect="1"/>
          </p:cNvPicPr>
          <p:nvPr/>
        </p:nvPicPr>
        <p:blipFill>
          <a:blip r:embed="rId50" cstate="print">
            <a:clrChange>
              <a:clrFrom>
                <a:srgbClr val="FFFFFF"/>
              </a:clrFrom>
              <a:clrTo>
                <a:srgbClr val="FFFFFF">
                  <a:alpha val="0"/>
                </a:srgbClr>
              </a:clrTo>
            </a:clrChange>
          </a:blip>
          <a:srcRect/>
          <a:stretch>
            <a:fillRect/>
          </a:stretch>
        </p:blipFill>
        <p:spPr bwMode="auto">
          <a:xfrm>
            <a:off x="112751" y="6161982"/>
            <a:ext cx="1229228" cy="291354"/>
          </a:xfrm>
          <a:prstGeom prst="rect">
            <a:avLst/>
          </a:prstGeom>
          <a:noFill/>
          <a:ln w="9525">
            <a:noFill/>
            <a:miter lim="800000"/>
            <a:headEnd/>
            <a:tailEnd/>
          </a:ln>
        </p:spPr>
      </p:pic>
      <p:pic>
        <p:nvPicPr>
          <p:cNvPr id="99" name="Picture 26" descr="JenBet logo.jpg"/>
          <p:cNvPicPr>
            <a:picLocks noChangeAspect="1"/>
          </p:cNvPicPr>
          <p:nvPr/>
        </p:nvPicPr>
        <p:blipFill>
          <a:blip r:embed="rId51" cstate="print"/>
          <a:srcRect/>
          <a:stretch>
            <a:fillRect/>
          </a:stretch>
        </p:blipFill>
        <p:spPr bwMode="auto">
          <a:xfrm>
            <a:off x="112019" y="3537123"/>
            <a:ext cx="1651669" cy="386355"/>
          </a:xfrm>
          <a:prstGeom prst="rect">
            <a:avLst/>
          </a:prstGeom>
          <a:noFill/>
          <a:ln w="9525">
            <a:noFill/>
            <a:miter lim="800000"/>
            <a:headEnd/>
            <a:tailEnd/>
          </a:ln>
        </p:spPr>
      </p:pic>
      <p:pic>
        <p:nvPicPr>
          <p:cNvPr id="101" name="Picture 4" descr="balkan_bet_logo"/>
          <p:cNvPicPr>
            <a:picLocks noChangeAspect="1" noChangeArrowheads="1"/>
          </p:cNvPicPr>
          <p:nvPr/>
        </p:nvPicPr>
        <p:blipFill>
          <a:blip r:embed="rId52" cstate="print">
            <a:clrChange>
              <a:clrFrom>
                <a:srgbClr val="FFFFFF"/>
              </a:clrFrom>
              <a:clrTo>
                <a:srgbClr val="FFFFFF">
                  <a:alpha val="0"/>
                </a:srgbClr>
              </a:clrTo>
            </a:clrChange>
          </a:blip>
          <a:srcRect/>
          <a:stretch>
            <a:fillRect/>
          </a:stretch>
        </p:blipFill>
        <p:spPr bwMode="auto">
          <a:xfrm>
            <a:off x="112752" y="4283571"/>
            <a:ext cx="1638692" cy="297557"/>
          </a:xfrm>
          <a:prstGeom prst="rect">
            <a:avLst/>
          </a:prstGeom>
          <a:noFill/>
          <a:ln w="9525">
            <a:noFill/>
            <a:miter lim="800000"/>
            <a:headEnd/>
            <a:tailEnd/>
          </a:ln>
        </p:spPr>
      </p:pic>
      <p:pic>
        <p:nvPicPr>
          <p:cNvPr id="102" name="Picture 101" descr="macaujc.bmp"/>
          <p:cNvPicPr>
            <a:picLocks noChangeAspect="1"/>
          </p:cNvPicPr>
          <p:nvPr/>
        </p:nvPicPr>
        <p:blipFill>
          <a:blip r:embed="rId53" cstate="print"/>
          <a:srcRect/>
          <a:stretch>
            <a:fillRect/>
          </a:stretch>
        </p:blipFill>
        <p:spPr bwMode="auto">
          <a:xfrm>
            <a:off x="112751" y="5369894"/>
            <a:ext cx="916487" cy="468278"/>
          </a:xfrm>
          <a:prstGeom prst="rect">
            <a:avLst/>
          </a:prstGeom>
          <a:noFill/>
          <a:ln w="9525">
            <a:noFill/>
            <a:miter lim="800000"/>
            <a:headEnd/>
            <a:tailEnd/>
          </a:ln>
        </p:spPr>
      </p:pic>
      <p:pic>
        <p:nvPicPr>
          <p:cNvPr id="103" name="Picture 10" descr="Macauslot"/>
          <p:cNvPicPr>
            <a:picLocks noChangeAspect="1" noChangeArrowheads="1"/>
          </p:cNvPicPr>
          <p:nvPr/>
        </p:nvPicPr>
        <p:blipFill>
          <a:blip r:embed="rId54" cstate="print">
            <a:clrChange>
              <a:clrFrom>
                <a:srgbClr val="FFFFFF"/>
              </a:clrFrom>
              <a:clrTo>
                <a:srgbClr val="FFFFFF">
                  <a:alpha val="0"/>
                </a:srgbClr>
              </a:clrTo>
            </a:clrChange>
          </a:blip>
          <a:srcRect/>
          <a:stretch>
            <a:fillRect/>
          </a:stretch>
        </p:blipFill>
        <p:spPr bwMode="auto">
          <a:xfrm>
            <a:off x="1187624" y="5392831"/>
            <a:ext cx="505862" cy="628457"/>
          </a:xfrm>
          <a:prstGeom prst="rect">
            <a:avLst/>
          </a:prstGeom>
          <a:noFill/>
          <a:ln w="9525">
            <a:noFill/>
            <a:miter lim="800000"/>
            <a:headEnd/>
            <a:tailEnd/>
          </a:ln>
        </p:spPr>
      </p:pic>
      <p:pic>
        <p:nvPicPr>
          <p:cNvPr id="104" name="Picture 7" descr="logo_wh"/>
          <p:cNvPicPr>
            <a:picLocks noChangeAspect="1" noChangeArrowheads="1"/>
          </p:cNvPicPr>
          <p:nvPr/>
        </p:nvPicPr>
        <p:blipFill>
          <a:blip r:embed="rId55" cstate="print"/>
          <a:srcRect/>
          <a:stretch>
            <a:fillRect/>
          </a:stretch>
        </p:blipFill>
        <p:spPr bwMode="auto">
          <a:xfrm>
            <a:off x="112751" y="1776425"/>
            <a:ext cx="1627271" cy="443315"/>
          </a:xfrm>
          <a:prstGeom prst="rect">
            <a:avLst/>
          </a:prstGeom>
          <a:noFill/>
          <a:ln w="9525">
            <a:noFill/>
            <a:miter lim="800000"/>
            <a:headEnd/>
            <a:tailEnd/>
          </a:ln>
        </p:spPr>
      </p:pic>
      <p:pic>
        <p:nvPicPr>
          <p:cNvPr id="106" name="Picture 2"/>
          <p:cNvPicPr>
            <a:picLocks noChangeAspect="1" noChangeArrowheads="1"/>
          </p:cNvPicPr>
          <p:nvPr/>
        </p:nvPicPr>
        <p:blipFill>
          <a:blip r:embed="rId56" cstate="print"/>
          <a:srcRect/>
          <a:stretch>
            <a:fillRect/>
          </a:stretch>
        </p:blipFill>
        <p:spPr bwMode="auto">
          <a:xfrm>
            <a:off x="112751" y="4721822"/>
            <a:ext cx="889191" cy="585347"/>
          </a:xfrm>
          <a:prstGeom prst="rect">
            <a:avLst/>
          </a:prstGeom>
          <a:noFill/>
          <a:ln w="9525">
            <a:noFill/>
            <a:miter lim="800000"/>
            <a:headEnd/>
            <a:tailEnd/>
          </a:ln>
        </p:spPr>
      </p:pic>
      <p:pic>
        <p:nvPicPr>
          <p:cNvPr id="107" name="Picture 26"/>
          <p:cNvPicPr>
            <a:picLocks noChangeAspect="1" noChangeArrowheads="1"/>
          </p:cNvPicPr>
          <p:nvPr/>
        </p:nvPicPr>
        <p:blipFill>
          <a:blip r:embed="rId57" cstate="print"/>
          <a:srcRect/>
          <a:stretch>
            <a:fillRect/>
          </a:stretch>
        </p:blipFill>
        <p:spPr bwMode="auto">
          <a:xfrm>
            <a:off x="112751" y="5873950"/>
            <a:ext cx="887333" cy="238897"/>
          </a:xfrm>
          <a:prstGeom prst="rect">
            <a:avLst/>
          </a:prstGeom>
          <a:noFill/>
          <a:ln w="9525">
            <a:noFill/>
            <a:miter lim="800000"/>
            <a:headEnd/>
            <a:tailEnd/>
          </a:ln>
        </p:spPr>
      </p:pic>
      <p:cxnSp>
        <p:nvCxnSpPr>
          <p:cNvPr id="109" name="Straight Connector 108"/>
          <p:cNvCxnSpPr/>
          <p:nvPr/>
        </p:nvCxnSpPr>
        <p:spPr>
          <a:xfrm>
            <a:off x="1835696" y="0"/>
            <a:ext cx="0" cy="6858000"/>
          </a:xfrm>
          <a:prstGeom prst="line">
            <a:avLst/>
          </a:prstGeom>
          <a:ln w="31750">
            <a:solidFill>
              <a:srgbClr val="532F64"/>
            </a:solidFill>
          </a:ln>
        </p:spPr>
        <p:style>
          <a:lnRef idx="1">
            <a:schemeClr val="accent1"/>
          </a:lnRef>
          <a:fillRef idx="0">
            <a:schemeClr val="accent1"/>
          </a:fillRef>
          <a:effectRef idx="0">
            <a:schemeClr val="accent1"/>
          </a:effectRef>
          <a:fontRef idx="minor">
            <a:schemeClr val="tx1"/>
          </a:fontRef>
        </p:style>
      </p:cxnSp>
      <p:pic>
        <p:nvPicPr>
          <p:cNvPr id="110" name="Picture 2"/>
          <p:cNvPicPr>
            <a:picLocks noChangeAspect="1" noChangeArrowheads="1"/>
          </p:cNvPicPr>
          <p:nvPr/>
        </p:nvPicPr>
        <p:blipFill>
          <a:blip r:embed="rId58" cstate="print"/>
          <a:srcRect/>
          <a:stretch>
            <a:fillRect/>
          </a:stretch>
        </p:blipFill>
        <p:spPr bwMode="auto">
          <a:xfrm>
            <a:off x="1095028" y="4704556"/>
            <a:ext cx="668660" cy="668660"/>
          </a:xfrm>
          <a:prstGeom prst="rect">
            <a:avLst/>
          </a:prstGeom>
          <a:noFill/>
          <a:ln w="9525">
            <a:noFill/>
            <a:miter lim="800000"/>
            <a:headEnd/>
            <a:tailEnd/>
          </a:ln>
          <a:effectLst/>
        </p:spPr>
      </p:pic>
      <p:sp>
        <p:nvSpPr>
          <p:cNvPr id="111" name="TextBox 110"/>
          <p:cNvSpPr txBox="1"/>
          <p:nvPr/>
        </p:nvSpPr>
        <p:spPr>
          <a:xfrm>
            <a:off x="2051720" y="3356992"/>
            <a:ext cx="2088232" cy="2323713"/>
          </a:xfrm>
          <a:prstGeom prst="rect">
            <a:avLst/>
          </a:prstGeom>
          <a:noFill/>
        </p:spPr>
        <p:txBody>
          <a:bodyPr wrap="square" rtlCol="0">
            <a:spAutoFit/>
          </a:bodyPr>
          <a:lstStyle/>
          <a:p>
            <a:pPr marL="273050" indent="-273050" eaLnBrk="0" hangingPunct="0">
              <a:spcBef>
                <a:spcPct val="40000"/>
              </a:spcBef>
              <a:spcAft>
                <a:spcPct val="40000"/>
              </a:spcAft>
              <a:defRPr/>
            </a:pPr>
            <a:r>
              <a:rPr lang="en-GB" sz="1400" kern="0" dirty="0" smtClean="0">
                <a:solidFill>
                  <a:srgbClr val="9A185C"/>
                </a:solidFill>
                <a:latin typeface="Arial"/>
                <a:cs typeface="Arial"/>
              </a:rPr>
              <a:t>Responsible Gaming</a:t>
            </a:r>
          </a:p>
          <a:p>
            <a:pPr marL="363538" indent="-285750" eaLnBrk="0" hangingPunct="0">
              <a:spcBef>
                <a:spcPct val="40000"/>
              </a:spcBef>
              <a:spcAft>
                <a:spcPct val="40000"/>
              </a:spcAft>
              <a:buFontTx/>
              <a:buChar char="–"/>
              <a:defRPr/>
            </a:pPr>
            <a:r>
              <a:rPr lang="en-GB" sz="1100" kern="0" dirty="0" smtClean="0">
                <a:solidFill>
                  <a:srgbClr val="000000"/>
                </a:solidFill>
                <a:latin typeface="Arial"/>
                <a:cs typeface="Arial"/>
              </a:rPr>
              <a:t>Self Exclusion</a:t>
            </a:r>
          </a:p>
          <a:p>
            <a:pPr marL="363538" indent="-285750" eaLnBrk="0" hangingPunct="0">
              <a:spcBef>
                <a:spcPct val="40000"/>
              </a:spcBef>
              <a:spcAft>
                <a:spcPct val="40000"/>
              </a:spcAft>
              <a:buFontTx/>
              <a:buChar char="–"/>
              <a:defRPr/>
            </a:pPr>
            <a:r>
              <a:rPr lang="en-GB" sz="1100" kern="0" dirty="0" smtClean="0">
                <a:solidFill>
                  <a:srgbClr val="000000"/>
                </a:solidFill>
                <a:latin typeface="Arial"/>
                <a:cs typeface="Arial"/>
              </a:rPr>
              <a:t>Play breaks</a:t>
            </a:r>
          </a:p>
          <a:p>
            <a:pPr marL="363538" indent="-285750" eaLnBrk="0" hangingPunct="0">
              <a:spcBef>
                <a:spcPct val="40000"/>
              </a:spcBef>
              <a:spcAft>
                <a:spcPct val="40000"/>
              </a:spcAft>
              <a:buFontTx/>
              <a:buChar char="–"/>
              <a:defRPr/>
            </a:pPr>
            <a:r>
              <a:rPr lang="en-GB" sz="1100" kern="0" dirty="0" smtClean="0">
                <a:solidFill>
                  <a:srgbClr val="000000"/>
                </a:solidFill>
                <a:latin typeface="Arial"/>
                <a:cs typeface="Arial"/>
              </a:rPr>
              <a:t>Self imposed deposit limits</a:t>
            </a:r>
          </a:p>
          <a:p>
            <a:pPr marL="363538" indent="-285750" eaLnBrk="0" hangingPunct="0">
              <a:spcBef>
                <a:spcPct val="40000"/>
              </a:spcBef>
              <a:spcAft>
                <a:spcPct val="40000"/>
              </a:spcAft>
              <a:buFontTx/>
              <a:buChar char="–"/>
              <a:defRPr/>
            </a:pPr>
            <a:r>
              <a:rPr lang="en-GB" sz="1100" kern="0" dirty="0" smtClean="0">
                <a:solidFill>
                  <a:srgbClr val="000000"/>
                </a:solidFill>
                <a:latin typeface="Arial"/>
                <a:cs typeface="Arial"/>
              </a:rPr>
              <a:t>Loss limits</a:t>
            </a:r>
          </a:p>
          <a:p>
            <a:pPr marL="363538" indent="-285750" eaLnBrk="0" hangingPunct="0">
              <a:spcBef>
                <a:spcPct val="40000"/>
              </a:spcBef>
              <a:spcAft>
                <a:spcPct val="40000"/>
              </a:spcAft>
              <a:buFontTx/>
              <a:buChar char="–"/>
              <a:defRPr/>
            </a:pPr>
            <a:r>
              <a:rPr lang="en-GB" sz="1100" kern="0" dirty="0" smtClean="0">
                <a:solidFill>
                  <a:srgbClr val="000000"/>
                </a:solidFill>
                <a:latin typeface="Arial"/>
                <a:cs typeface="Arial"/>
              </a:rPr>
              <a:t>Session Limits</a:t>
            </a:r>
          </a:p>
          <a:p>
            <a:pPr marL="363538" indent="-285750" eaLnBrk="0" hangingPunct="0">
              <a:spcBef>
                <a:spcPct val="40000"/>
              </a:spcBef>
              <a:spcAft>
                <a:spcPct val="40000"/>
              </a:spcAft>
              <a:buFontTx/>
              <a:buChar char="–"/>
              <a:defRPr/>
            </a:pPr>
            <a:r>
              <a:rPr lang="en-GB" sz="1100" kern="0" dirty="0" smtClean="0">
                <a:solidFill>
                  <a:srgbClr val="000000"/>
                </a:solidFill>
                <a:latin typeface="Arial"/>
                <a:cs typeface="Arial"/>
              </a:rPr>
              <a:t>Reality Checks</a:t>
            </a:r>
          </a:p>
        </p:txBody>
      </p:sp>
      <p:sp>
        <p:nvSpPr>
          <p:cNvPr id="113" name="TextBox 112"/>
          <p:cNvSpPr txBox="1"/>
          <p:nvPr/>
        </p:nvSpPr>
        <p:spPr>
          <a:xfrm>
            <a:off x="4067944" y="3356992"/>
            <a:ext cx="2304256" cy="2459135"/>
          </a:xfrm>
          <a:prstGeom prst="rect">
            <a:avLst/>
          </a:prstGeom>
          <a:noFill/>
        </p:spPr>
        <p:txBody>
          <a:bodyPr wrap="square" rtlCol="0">
            <a:spAutoFit/>
          </a:bodyPr>
          <a:lstStyle/>
          <a:p>
            <a:pPr marL="273050" indent="-273050" eaLnBrk="0" hangingPunct="0">
              <a:spcBef>
                <a:spcPct val="40000"/>
              </a:spcBef>
              <a:spcAft>
                <a:spcPct val="40000"/>
              </a:spcAft>
              <a:defRPr/>
            </a:pPr>
            <a:r>
              <a:rPr lang="en-GB" sz="1400" kern="0" dirty="0" smtClean="0">
                <a:solidFill>
                  <a:srgbClr val="9A185C"/>
                </a:solidFill>
                <a:latin typeface="Arial"/>
                <a:cs typeface="Arial"/>
              </a:rPr>
              <a:t>Geo-location</a:t>
            </a:r>
          </a:p>
          <a:p>
            <a:pPr marL="363538" indent="-285750" eaLnBrk="0" hangingPunct="0">
              <a:spcBef>
                <a:spcPct val="40000"/>
              </a:spcBef>
              <a:spcAft>
                <a:spcPct val="40000"/>
              </a:spcAft>
              <a:buFontTx/>
              <a:buChar char="–"/>
              <a:defRPr/>
            </a:pPr>
            <a:r>
              <a:rPr lang="en-GB" sz="1100" kern="0" dirty="0" smtClean="0">
                <a:solidFill>
                  <a:srgbClr val="000000"/>
                </a:solidFill>
                <a:latin typeface="Arial"/>
                <a:cs typeface="Arial"/>
              </a:rPr>
              <a:t>Locate customer to within state boundaries</a:t>
            </a:r>
          </a:p>
          <a:p>
            <a:pPr marL="363538" indent="-285750" eaLnBrk="0" hangingPunct="0">
              <a:spcBef>
                <a:spcPct val="40000"/>
              </a:spcBef>
              <a:spcAft>
                <a:spcPct val="40000"/>
              </a:spcAft>
              <a:buFontTx/>
              <a:buChar char="–"/>
              <a:defRPr/>
            </a:pPr>
            <a:r>
              <a:rPr lang="en-GB" sz="1100" kern="0" dirty="0" smtClean="0">
                <a:solidFill>
                  <a:srgbClr val="000000"/>
                </a:solidFill>
                <a:latin typeface="Arial"/>
                <a:cs typeface="Arial"/>
              </a:rPr>
              <a:t>Different site access depending on location</a:t>
            </a:r>
          </a:p>
          <a:p>
            <a:pPr marL="363538" indent="-285750" eaLnBrk="0" hangingPunct="0">
              <a:spcBef>
                <a:spcPct val="40000"/>
              </a:spcBef>
              <a:spcAft>
                <a:spcPct val="40000"/>
              </a:spcAft>
              <a:buFontTx/>
              <a:buChar char="–"/>
              <a:defRPr/>
            </a:pPr>
            <a:r>
              <a:rPr lang="en-GB" sz="1100" kern="0" dirty="0" smtClean="0">
                <a:solidFill>
                  <a:srgbClr val="000000"/>
                </a:solidFill>
                <a:latin typeface="Arial"/>
                <a:cs typeface="Arial"/>
              </a:rPr>
              <a:t>Per product and per game rules</a:t>
            </a:r>
          </a:p>
          <a:p>
            <a:pPr marL="363538" indent="-285750" eaLnBrk="0" hangingPunct="0">
              <a:spcBef>
                <a:spcPct val="40000"/>
              </a:spcBef>
              <a:spcAft>
                <a:spcPct val="40000"/>
              </a:spcAft>
              <a:buFontTx/>
              <a:buChar char="–"/>
              <a:defRPr/>
            </a:pPr>
            <a:r>
              <a:rPr lang="en-GB" sz="1100" kern="0" dirty="0" smtClean="0">
                <a:solidFill>
                  <a:srgbClr val="000000"/>
                </a:solidFill>
                <a:latin typeface="Arial"/>
                <a:cs typeface="Arial"/>
              </a:rPr>
              <a:t>Centralised service for all third party products</a:t>
            </a:r>
          </a:p>
          <a:p>
            <a:endParaRPr lang="en-GB" sz="1100" dirty="0"/>
          </a:p>
        </p:txBody>
      </p:sp>
      <p:pic>
        <p:nvPicPr>
          <p:cNvPr id="115" name="Picture 2"/>
          <p:cNvPicPr>
            <a:picLocks noChangeAspect="1" noChangeArrowheads="1"/>
          </p:cNvPicPr>
          <p:nvPr/>
        </p:nvPicPr>
        <p:blipFill>
          <a:blip r:embed="rId59" cstate="print"/>
          <a:srcRect/>
          <a:stretch>
            <a:fillRect/>
          </a:stretch>
        </p:blipFill>
        <p:spPr bwMode="auto">
          <a:xfrm>
            <a:off x="107504" y="2276872"/>
            <a:ext cx="1638300" cy="666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srcRect/>
          <a:stretch>
            <a:fillRect/>
          </a:stretch>
        </p:blipFill>
        <p:spPr bwMode="auto">
          <a:xfrm>
            <a:off x="6300192" y="0"/>
            <a:ext cx="2924549" cy="1579637"/>
          </a:xfrm>
          <a:prstGeom prst="rect">
            <a:avLst/>
          </a:prstGeom>
          <a:noFill/>
          <a:ln w="9525">
            <a:noFill/>
            <a:miter lim="800000"/>
            <a:headEnd/>
            <a:tailEnd/>
          </a:ln>
          <a:effectLst/>
        </p:spPr>
      </p:pic>
      <p:pic>
        <p:nvPicPr>
          <p:cNvPr id="48" name="Picture 47"/>
          <p:cNvPicPr/>
          <p:nvPr/>
        </p:nvPicPr>
        <p:blipFill>
          <a:blip r:embed="rId4" cstate="print"/>
          <a:srcRect/>
          <a:stretch>
            <a:fillRect/>
          </a:stretch>
        </p:blipFill>
        <p:spPr bwMode="auto">
          <a:xfrm rot="656804">
            <a:off x="7490388" y="1778765"/>
            <a:ext cx="1779533" cy="2088232"/>
          </a:xfrm>
          <a:prstGeom prst="rect">
            <a:avLst/>
          </a:prstGeom>
          <a:ln>
            <a:noFill/>
          </a:ln>
          <a:effectLst>
            <a:outerShdw blurRad="190500" algn="tl" rotWithShape="0">
              <a:srgbClr val="000000">
                <a:alpha val="70000"/>
              </a:srgbClr>
            </a:outerShdw>
          </a:effectLst>
        </p:spPr>
      </p:pic>
      <p:sp>
        <p:nvSpPr>
          <p:cNvPr id="42" name="Chevron 41"/>
          <p:cNvSpPr/>
          <p:nvPr/>
        </p:nvSpPr>
        <p:spPr>
          <a:xfrm>
            <a:off x="-180528" y="5445224"/>
            <a:ext cx="3024336" cy="1008112"/>
          </a:xfrm>
          <a:prstGeom prst="chevron">
            <a:avLst/>
          </a:prstGeom>
          <a:solidFill>
            <a:srgbClr val="C5B8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9263"/>
            <a:endParaRPr lang="en-GB" sz="3600">
              <a:solidFill>
                <a:srgbClr val="000000"/>
              </a:solidFill>
            </a:endParaRPr>
          </a:p>
        </p:txBody>
      </p:sp>
      <p:sp>
        <p:nvSpPr>
          <p:cNvPr id="43" name="Chevron 42"/>
          <p:cNvSpPr/>
          <p:nvPr/>
        </p:nvSpPr>
        <p:spPr>
          <a:xfrm>
            <a:off x="2411760" y="5445224"/>
            <a:ext cx="4464496" cy="1008112"/>
          </a:xfrm>
          <a:prstGeom prst="chevron">
            <a:avLst/>
          </a:prstGeom>
          <a:solidFill>
            <a:srgbClr val="9279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9263"/>
            <a:endParaRPr lang="en-GB" sz="3600">
              <a:solidFill>
                <a:schemeClr val="bg1"/>
              </a:solidFill>
            </a:endParaRPr>
          </a:p>
        </p:txBody>
      </p:sp>
      <p:sp>
        <p:nvSpPr>
          <p:cNvPr id="44" name="Chevron 43"/>
          <p:cNvSpPr/>
          <p:nvPr/>
        </p:nvSpPr>
        <p:spPr>
          <a:xfrm>
            <a:off x="6444208" y="5445224"/>
            <a:ext cx="2952328" cy="1008112"/>
          </a:xfrm>
          <a:prstGeom prst="chevron">
            <a:avLst/>
          </a:prstGeom>
          <a:solidFill>
            <a:srgbClr val="C5B8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9263"/>
            <a:endParaRPr lang="en-GB" sz="3600">
              <a:solidFill>
                <a:srgbClr val="000000"/>
              </a:solidFill>
            </a:endParaRPr>
          </a:p>
        </p:txBody>
      </p:sp>
      <p:sp>
        <p:nvSpPr>
          <p:cNvPr id="2" name="Title 1"/>
          <p:cNvSpPr>
            <a:spLocks noGrp="1"/>
          </p:cNvSpPr>
          <p:nvPr>
            <p:ph type="title"/>
          </p:nvPr>
        </p:nvSpPr>
        <p:spPr>
          <a:xfrm>
            <a:off x="395536" y="188640"/>
            <a:ext cx="8229600" cy="1143000"/>
          </a:xfrm>
        </p:spPr>
        <p:txBody>
          <a:bodyPr/>
          <a:lstStyle/>
          <a:p>
            <a:r>
              <a:rPr lang="en-GB" dirty="0" smtClean="0"/>
              <a:t>Promotional Tools Engine</a:t>
            </a:r>
            <a:endParaRPr lang="en-GB" dirty="0"/>
          </a:p>
        </p:txBody>
      </p:sp>
      <p:sp>
        <p:nvSpPr>
          <p:cNvPr id="3" name="Content Placeholder 2"/>
          <p:cNvSpPr>
            <a:spLocks noGrp="1"/>
          </p:cNvSpPr>
          <p:nvPr>
            <p:ph idx="1"/>
          </p:nvPr>
        </p:nvSpPr>
        <p:spPr>
          <a:xfrm>
            <a:off x="467544" y="1268760"/>
            <a:ext cx="4536504" cy="2808312"/>
          </a:xfrm>
        </p:spPr>
        <p:txBody>
          <a:bodyPr/>
          <a:lstStyle/>
          <a:p>
            <a:r>
              <a:rPr lang="en-GB" sz="1400" dirty="0" smtClean="0"/>
              <a:t>Flexible rules based engine allows Operators to innovate</a:t>
            </a:r>
          </a:p>
          <a:p>
            <a:r>
              <a:rPr lang="en-GB" sz="1400" dirty="0" smtClean="0"/>
              <a:t>Real time awards enable short highly focused promotions</a:t>
            </a:r>
          </a:p>
          <a:p>
            <a:r>
              <a:rPr lang="en-GB" sz="1400" dirty="0" smtClean="0"/>
              <a:t>NO FIXED RULES – market your product how you want, don’t follow the herd</a:t>
            </a:r>
          </a:p>
          <a:p>
            <a:r>
              <a:rPr lang="en-GB" sz="1400" dirty="0" smtClean="0"/>
              <a:t>Engine support both online and offline promotions</a:t>
            </a:r>
          </a:p>
          <a:p>
            <a:r>
              <a:rPr lang="en-GB" sz="1400" dirty="0" smtClean="0"/>
              <a:t>Single user friendly interface to manage your entire promotional suite</a:t>
            </a:r>
          </a:p>
        </p:txBody>
      </p:sp>
      <p:sp>
        <p:nvSpPr>
          <p:cNvPr id="23" name="Rectangle 22"/>
          <p:cNvSpPr/>
          <p:nvPr/>
        </p:nvSpPr>
        <p:spPr>
          <a:xfrm>
            <a:off x="323528" y="4586456"/>
            <a:ext cx="8568952" cy="823357"/>
          </a:xfrm>
          <a:prstGeom prst="rect">
            <a:avLst/>
          </a:prstGeom>
          <a:solidFill>
            <a:schemeClr val="bg1">
              <a:lumMod val="95000"/>
            </a:schemeClr>
          </a:solidFill>
          <a:ln>
            <a:solidFill>
              <a:srgbClr val="532F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9263"/>
            <a:endParaRPr lang="en-GB" sz="3600">
              <a:solidFill>
                <a:srgbClr val="FFFFFF"/>
              </a:solidFill>
            </a:endParaRPr>
          </a:p>
        </p:txBody>
      </p:sp>
      <p:pic>
        <p:nvPicPr>
          <p:cNvPr id="24" name="Picture 3"/>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915739" y="4718432"/>
            <a:ext cx="1089721" cy="511955"/>
          </a:xfrm>
          <a:prstGeom prst="rect">
            <a:avLst/>
          </a:prstGeom>
          <a:solidFill>
            <a:srgbClr val="FFFFFF">
              <a:shade val="85000"/>
            </a:srgbClr>
          </a:solidFill>
          <a:ln w="190500" cap="rnd">
            <a:noFill/>
          </a:ln>
          <a:effectLst>
            <a:outerShdw blurRad="50000" algn="tl" rotWithShape="0">
              <a:srgbClr val="000000">
                <a:alpha val="41000"/>
              </a:srgbClr>
            </a:outerShdw>
          </a:effectLst>
        </p:spPr>
      </p:pic>
      <p:sp>
        <p:nvSpPr>
          <p:cNvPr id="25" name="Right Arrow 24"/>
          <p:cNvSpPr/>
          <p:nvPr/>
        </p:nvSpPr>
        <p:spPr>
          <a:xfrm>
            <a:off x="5940152" y="4768704"/>
            <a:ext cx="415105" cy="244037"/>
          </a:xfrm>
          <a:prstGeom prst="rightArrow">
            <a:avLst/>
          </a:prstGeom>
          <a:solidFill>
            <a:srgbClr val="9800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9263"/>
            <a:endParaRPr lang="en-GB" sz="3600">
              <a:solidFill>
                <a:srgbClr val="FFFFFF"/>
              </a:solidFill>
            </a:endParaRPr>
          </a:p>
        </p:txBody>
      </p:sp>
      <p:sp>
        <p:nvSpPr>
          <p:cNvPr id="26" name="Right Arrow 25"/>
          <p:cNvSpPr/>
          <p:nvPr/>
        </p:nvSpPr>
        <p:spPr>
          <a:xfrm>
            <a:off x="2572719" y="4768704"/>
            <a:ext cx="415105" cy="244037"/>
          </a:xfrm>
          <a:prstGeom prst="rightArrow">
            <a:avLst/>
          </a:prstGeom>
          <a:solidFill>
            <a:srgbClr val="9800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9263"/>
            <a:endParaRPr lang="en-GB" sz="3600">
              <a:solidFill>
                <a:srgbClr val="FFFFFF"/>
              </a:solidFill>
            </a:endParaRPr>
          </a:p>
        </p:txBody>
      </p:sp>
      <p:pic>
        <p:nvPicPr>
          <p:cNvPr id="27" name="Picture 5" descr="http://t3.gstatic.com/images?q=tbn:ANd9GcT4zUo-A-35bEgOn3k876SzWuNq7ScvrAiVlP9thquUsaVkpXDC-A"/>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442056" y="4735396"/>
            <a:ext cx="658336" cy="422983"/>
          </a:xfrm>
          <a:prstGeom prst="rect">
            <a:avLst/>
          </a:prstGeom>
          <a:noFill/>
        </p:spPr>
      </p:pic>
      <p:pic>
        <p:nvPicPr>
          <p:cNvPr id="28" name="Picture 7" descr="http://t2.gstatic.com/images?q=tbn:ANd9GcTZvYAlHf27pA-KmeIwD-JIlgibRxqq6KJS-t_FErS10vfqGKbyVg"/>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55576" y="4727927"/>
            <a:ext cx="936104" cy="410910"/>
          </a:xfrm>
          <a:prstGeom prst="rect">
            <a:avLst/>
          </a:prstGeom>
          <a:ln>
            <a:noFill/>
          </a:ln>
          <a:effectLst>
            <a:outerShdw blurRad="292100" dist="139700" dir="2700000" algn="tl" rotWithShape="0">
              <a:srgbClr val="333333">
                <a:alpha val="65000"/>
              </a:srgbClr>
            </a:outerShdw>
          </a:effectLst>
        </p:spPr>
      </p:pic>
      <p:sp>
        <p:nvSpPr>
          <p:cNvPr id="29" name="TextBox 28"/>
          <p:cNvSpPr txBox="1"/>
          <p:nvPr/>
        </p:nvSpPr>
        <p:spPr>
          <a:xfrm>
            <a:off x="612972" y="4264554"/>
            <a:ext cx="1366740" cy="307777"/>
          </a:xfrm>
          <a:prstGeom prst="rect">
            <a:avLst/>
          </a:prstGeom>
          <a:noFill/>
        </p:spPr>
        <p:txBody>
          <a:bodyPr wrap="square" rtlCol="0">
            <a:spAutoFit/>
          </a:bodyPr>
          <a:lstStyle/>
          <a:p>
            <a:pPr defTabSz="449263"/>
            <a:r>
              <a:rPr lang="en-GB" sz="1400" dirty="0" smtClean="0">
                <a:solidFill>
                  <a:srgbClr val="000000"/>
                </a:solidFill>
              </a:rPr>
              <a:t>Qualification</a:t>
            </a:r>
            <a:endParaRPr lang="en-GB" sz="1400" dirty="0">
              <a:solidFill>
                <a:srgbClr val="000000"/>
              </a:solidFill>
            </a:endParaRPr>
          </a:p>
        </p:txBody>
      </p:sp>
      <p:sp>
        <p:nvSpPr>
          <p:cNvPr id="30" name="TextBox 29"/>
          <p:cNvSpPr txBox="1"/>
          <p:nvPr/>
        </p:nvSpPr>
        <p:spPr>
          <a:xfrm>
            <a:off x="3552592" y="4293096"/>
            <a:ext cx="1452867" cy="307777"/>
          </a:xfrm>
          <a:prstGeom prst="rect">
            <a:avLst/>
          </a:prstGeom>
          <a:noFill/>
        </p:spPr>
        <p:txBody>
          <a:bodyPr wrap="square" rtlCol="0">
            <a:spAutoFit/>
          </a:bodyPr>
          <a:lstStyle/>
          <a:p>
            <a:pPr defTabSz="449263"/>
            <a:r>
              <a:rPr lang="en-GB" sz="1400" dirty="0" smtClean="0">
                <a:solidFill>
                  <a:srgbClr val="000000"/>
                </a:solidFill>
              </a:rPr>
              <a:t>Complete Tasks</a:t>
            </a:r>
            <a:endParaRPr lang="en-GB" sz="1400" dirty="0">
              <a:solidFill>
                <a:srgbClr val="000000"/>
              </a:solidFill>
            </a:endParaRPr>
          </a:p>
        </p:txBody>
      </p:sp>
      <p:sp>
        <p:nvSpPr>
          <p:cNvPr id="31" name="TextBox 30"/>
          <p:cNvSpPr txBox="1"/>
          <p:nvPr/>
        </p:nvSpPr>
        <p:spPr>
          <a:xfrm>
            <a:off x="7280066" y="4273351"/>
            <a:ext cx="1037762" cy="307777"/>
          </a:xfrm>
          <a:prstGeom prst="rect">
            <a:avLst/>
          </a:prstGeom>
          <a:noFill/>
        </p:spPr>
        <p:txBody>
          <a:bodyPr wrap="square" rtlCol="0">
            <a:spAutoFit/>
          </a:bodyPr>
          <a:lstStyle/>
          <a:p>
            <a:pPr defTabSz="449263"/>
            <a:r>
              <a:rPr lang="en-GB" sz="1400" dirty="0" smtClean="0">
                <a:solidFill>
                  <a:srgbClr val="000000"/>
                </a:solidFill>
              </a:rPr>
              <a:t>Rewards</a:t>
            </a:r>
            <a:endParaRPr lang="en-GB" sz="1400" dirty="0">
              <a:solidFill>
                <a:srgbClr val="000000"/>
              </a:solidFill>
            </a:endParaRPr>
          </a:p>
        </p:txBody>
      </p:sp>
      <p:sp>
        <p:nvSpPr>
          <p:cNvPr id="38" name="Content Placeholder 3"/>
          <p:cNvSpPr txBox="1">
            <a:spLocks/>
          </p:cNvSpPr>
          <p:nvPr/>
        </p:nvSpPr>
        <p:spPr>
          <a:xfrm>
            <a:off x="7164288" y="5481822"/>
            <a:ext cx="2267744" cy="971514"/>
          </a:xfrm>
          <a:prstGeom prst="rect">
            <a:avLst/>
          </a:prstGeom>
        </p:spPr>
        <p:txBody>
          <a:bodyPr>
            <a:noAutofit/>
          </a:bodyPr>
          <a:lstStyle/>
          <a:p>
            <a:pPr marL="273050" indent="-273050" eaLnBrk="0" hangingPunct="0">
              <a:spcBef>
                <a:spcPct val="40000"/>
              </a:spcBef>
              <a:spcAft>
                <a:spcPct val="40000"/>
              </a:spcAft>
              <a:defRPr/>
            </a:pPr>
            <a:r>
              <a:rPr lang="en-GB" sz="900" kern="0" dirty="0" err="1" smtClean="0">
                <a:latin typeface="Arial"/>
                <a:cs typeface="Arial"/>
              </a:rPr>
              <a:t>FreeBets</a:t>
            </a:r>
            <a:endParaRPr lang="en-GB" sz="900" kern="0" dirty="0" smtClean="0">
              <a:latin typeface="Arial"/>
              <a:cs typeface="Arial"/>
            </a:endParaRPr>
          </a:p>
          <a:p>
            <a:pPr marL="273050" indent="-273050" eaLnBrk="0" hangingPunct="0">
              <a:spcBef>
                <a:spcPct val="40000"/>
              </a:spcBef>
              <a:spcAft>
                <a:spcPct val="40000"/>
              </a:spcAft>
              <a:defRPr/>
            </a:pPr>
            <a:r>
              <a:rPr lang="en-GB" sz="900" kern="0" dirty="0" smtClean="0">
                <a:latin typeface="Arial"/>
                <a:cs typeface="Arial"/>
              </a:rPr>
              <a:t>Cash / Non-</a:t>
            </a:r>
            <a:r>
              <a:rPr lang="en-GB" sz="900" kern="0" dirty="0" err="1" smtClean="0">
                <a:latin typeface="Arial"/>
                <a:cs typeface="Arial"/>
              </a:rPr>
              <a:t>withdrawable</a:t>
            </a:r>
            <a:r>
              <a:rPr lang="en-GB" sz="900" kern="0" dirty="0" smtClean="0">
                <a:latin typeface="Arial"/>
                <a:cs typeface="Arial"/>
              </a:rPr>
              <a:t> Cash</a:t>
            </a:r>
          </a:p>
          <a:p>
            <a:pPr marL="273050" indent="-273050" eaLnBrk="0" hangingPunct="0">
              <a:spcBef>
                <a:spcPct val="40000"/>
              </a:spcBef>
              <a:spcAft>
                <a:spcPct val="40000"/>
              </a:spcAft>
              <a:defRPr/>
            </a:pPr>
            <a:r>
              <a:rPr lang="en-GB" sz="900" kern="0" dirty="0" smtClean="0">
                <a:latin typeface="Arial"/>
                <a:cs typeface="Arial"/>
              </a:rPr>
              <a:t>Ad Hoc</a:t>
            </a:r>
          </a:p>
          <a:p>
            <a:pPr marL="273050" indent="-273050" eaLnBrk="0" hangingPunct="0">
              <a:spcBef>
                <a:spcPct val="40000"/>
              </a:spcBef>
              <a:spcAft>
                <a:spcPct val="40000"/>
              </a:spcAft>
              <a:defRPr/>
            </a:pPr>
            <a:r>
              <a:rPr lang="en-GB" sz="900" kern="0" dirty="0" smtClean="0">
                <a:latin typeface="Arial"/>
                <a:cs typeface="Arial"/>
              </a:rPr>
              <a:t>Manual Claims</a:t>
            </a:r>
            <a:endParaRPr lang="en-GB" sz="900" kern="0" dirty="0">
              <a:latin typeface="Arial"/>
              <a:cs typeface="Arial"/>
            </a:endParaRPr>
          </a:p>
        </p:txBody>
      </p:sp>
      <p:sp>
        <p:nvSpPr>
          <p:cNvPr id="39" name="Content Placeholder 3"/>
          <p:cNvSpPr txBox="1">
            <a:spLocks/>
          </p:cNvSpPr>
          <p:nvPr/>
        </p:nvSpPr>
        <p:spPr>
          <a:xfrm>
            <a:off x="3131840" y="5481822"/>
            <a:ext cx="1728192" cy="971514"/>
          </a:xfrm>
          <a:prstGeom prst="rect">
            <a:avLst/>
          </a:prstGeom>
        </p:spPr>
        <p:txBody>
          <a:bodyPr>
            <a:noAutofit/>
          </a:bodyPr>
          <a:lstStyle/>
          <a:p>
            <a:pPr marL="273050" indent="-273050" eaLnBrk="0" hangingPunct="0">
              <a:spcBef>
                <a:spcPct val="40000"/>
              </a:spcBef>
              <a:spcAft>
                <a:spcPct val="40000"/>
              </a:spcAft>
              <a:defRPr/>
            </a:pPr>
            <a:r>
              <a:rPr lang="en-GB" sz="900" kern="0" dirty="0" smtClean="0">
                <a:solidFill>
                  <a:schemeClr val="bg1"/>
                </a:solidFill>
                <a:latin typeface="Arial"/>
                <a:cs typeface="Arial"/>
              </a:rPr>
              <a:t>Place Bets</a:t>
            </a:r>
          </a:p>
          <a:p>
            <a:pPr marL="273050" indent="-273050" eaLnBrk="0" hangingPunct="0">
              <a:spcBef>
                <a:spcPct val="40000"/>
              </a:spcBef>
              <a:spcAft>
                <a:spcPct val="40000"/>
              </a:spcAft>
              <a:defRPr/>
            </a:pPr>
            <a:r>
              <a:rPr lang="en-GB" sz="900" kern="0" dirty="0" smtClean="0">
                <a:solidFill>
                  <a:schemeClr val="bg1"/>
                </a:solidFill>
                <a:latin typeface="Arial"/>
                <a:cs typeface="Arial"/>
              </a:rPr>
              <a:t>Refer a Friend</a:t>
            </a:r>
          </a:p>
          <a:p>
            <a:pPr marL="273050" indent="-273050" eaLnBrk="0" hangingPunct="0">
              <a:spcBef>
                <a:spcPct val="40000"/>
              </a:spcBef>
              <a:spcAft>
                <a:spcPct val="40000"/>
              </a:spcAft>
              <a:defRPr/>
            </a:pPr>
            <a:r>
              <a:rPr lang="en-GB" sz="900" kern="0" dirty="0" smtClean="0">
                <a:solidFill>
                  <a:schemeClr val="bg1"/>
                </a:solidFill>
                <a:latin typeface="Arial"/>
                <a:cs typeface="Arial"/>
              </a:rPr>
              <a:t>Promo Codes</a:t>
            </a:r>
          </a:p>
          <a:p>
            <a:pPr marL="273050" indent="-273050" eaLnBrk="0" hangingPunct="0">
              <a:spcBef>
                <a:spcPct val="40000"/>
              </a:spcBef>
              <a:spcAft>
                <a:spcPct val="40000"/>
              </a:spcAft>
              <a:defRPr/>
            </a:pPr>
            <a:r>
              <a:rPr lang="en-GB" sz="900" kern="0" dirty="0" smtClean="0">
                <a:solidFill>
                  <a:schemeClr val="bg1"/>
                </a:solidFill>
                <a:latin typeface="Arial"/>
                <a:cs typeface="Arial"/>
              </a:rPr>
              <a:t>Customer Groups</a:t>
            </a:r>
          </a:p>
          <a:p>
            <a:pPr marL="273050" indent="-273050" eaLnBrk="0" hangingPunct="0">
              <a:spcBef>
                <a:spcPct val="40000"/>
              </a:spcBef>
              <a:spcAft>
                <a:spcPct val="40000"/>
              </a:spcAft>
              <a:buFontTx/>
              <a:buBlip>
                <a:blip r:embed="rId8"/>
              </a:buBlip>
              <a:defRPr/>
            </a:pPr>
            <a:endParaRPr lang="en-GB" sz="900" kern="0" dirty="0" smtClean="0">
              <a:solidFill>
                <a:schemeClr val="bg1"/>
              </a:solidFill>
              <a:latin typeface="Arial"/>
              <a:cs typeface="Arial"/>
            </a:endParaRPr>
          </a:p>
          <a:p>
            <a:pPr marL="273050" indent="-273050" eaLnBrk="0" hangingPunct="0">
              <a:spcBef>
                <a:spcPct val="40000"/>
              </a:spcBef>
              <a:spcAft>
                <a:spcPct val="40000"/>
              </a:spcAft>
              <a:buFontTx/>
              <a:buBlip>
                <a:blip r:embed="rId8"/>
              </a:buBlip>
              <a:defRPr/>
            </a:pPr>
            <a:endParaRPr lang="en-GB" sz="900" kern="0" dirty="0" smtClean="0">
              <a:solidFill>
                <a:schemeClr val="bg1"/>
              </a:solidFill>
              <a:latin typeface="Arial"/>
              <a:cs typeface="Arial"/>
            </a:endParaRPr>
          </a:p>
        </p:txBody>
      </p:sp>
      <p:sp>
        <p:nvSpPr>
          <p:cNvPr id="40" name="Content Placeholder 3"/>
          <p:cNvSpPr txBox="1">
            <a:spLocks/>
          </p:cNvSpPr>
          <p:nvPr/>
        </p:nvSpPr>
        <p:spPr>
          <a:xfrm>
            <a:off x="467544" y="5589240"/>
            <a:ext cx="2386608" cy="792088"/>
          </a:xfrm>
          <a:prstGeom prst="rect">
            <a:avLst/>
          </a:prstGeom>
        </p:spPr>
        <p:txBody>
          <a:bodyPr numCol="2">
            <a:noAutofit/>
          </a:bodyPr>
          <a:lstStyle/>
          <a:p>
            <a:pPr marL="273050" indent="-273050" eaLnBrk="0" hangingPunct="0">
              <a:spcBef>
                <a:spcPct val="40000"/>
              </a:spcBef>
              <a:spcAft>
                <a:spcPct val="40000"/>
              </a:spcAft>
              <a:defRPr/>
            </a:pPr>
            <a:r>
              <a:rPr lang="en-GB" sz="900" kern="0" dirty="0" smtClean="0">
                <a:latin typeface="Arial"/>
                <a:cs typeface="Arial"/>
              </a:rPr>
              <a:t>Currency</a:t>
            </a:r>
          </a:p>
          <a:p>
            <a:pPr marL="273050" indent="-273050" eaLnBrk="0" hangingPunct="0">
              <a:spcBef>
                <a:spcPct val="40000"/>
              </a:spcBef>
              <a:spcAft>
                <a:spcPct val="40000"/>
              </a:spcAft>
              <a:defRPr/>
            </a:pPr>
            <a:r>
              <a:rPr lang="en-GB" sz="900" kern="0" dirty="0" smtClean="0">
                <a:latin typeface="Arial"/>
                <a:cs typeface="Arial"/>
              </a:rPr>
              <a:t>Customer Group</a:t>
            </a:r>
          </a:p>
          <a:p>
            <a:pPr marL="273050" indent="-273050" eaLnBrk="0" hangingPunct="0">
              <a:spcBef>
                <a:spcPct val="40000"/>
              </a:spcBef>
              <a:spcAft>
                <a:spcPct val="40000"/>
              </a:spcAft>
              <a:defRPr/>
            </a:pPr>
            <a:r>
              <a:rPr lang="en-GB" sz="900" kern="0" dirty="0" smtClean="0">
                <a:latin typeface="Arial"/>
                <a:cs typeface="Arial"/>
              </a:rPr>
              <a:t>Channel</a:t>
            </a:r>
          </a:p>
          <a:p>
            <a:pPr marL="273050" indent="-273050" eaLnBrk="0" hangingPunct="0">
              <a:spcBef>
                <a:spcPct val="40000"/>
              </a:spcBef>
              <a:spcAft>
                <a:spcPct val="40000"/>
              </a:spcAft>
              <a:defRPr/>
            </a:pPr>
            <a:endParaRPr lang="en-GB" sz="900" kern="0" dirty="0" smtClean="0">
              <a:latin typeface="Arial"/>
              <a:cs typeface="Arial"/>
            </a:endParaRPr>
          </a:p>
          <a:p>
            <a:pPr marL="273050" indent="-273050" eaLnBrk="0" hangingPunct="0">
              <a:spcBef>
                <a:spcPct val="40000"/>
              </a:spcBef>
              <a:spcAft>
                <a:spcPct val="40000"/>
              </a:spcAft>
              <a:defRPr/>
            </a:pPr>
            <a:r>
              <a:rPr lang="en-GB" sz="900" kern="0" dirty="0" smtClean="0">
                <a:latin typeface="Arial"/>
                <a:cs typeface="Arial"/>
              </a:rPr>
              <a:t>Entry date</a:t>
            </a:r>
          </a:p>
          <a:p>
            <a:pPr marL="273050" indent="-273050" eaLnBrk="0" hangingPunct="0">
              <a:spcBef>
                <a:spcPct val="40000"/>
              </a:spcBef>
              <a:spcAft>
                <a:spcPct val="40000"/>
              </a:spcAft>
              <a:defRPr/>
            </a:pPr>
            <a:r>
              <a:rPr lang="en-GB" sz="900" kern="0" dirty="0" smtClean="0">
                <a:latin typeface="Arial"/>
                <a:cs typeface="Arial"/>
              </a:rPr>
              <a:t>Language</a:t>
            </a:r>
          </a:p>
          <a:p>
            <a:pPr marL="273050" indent="-273050" eaLnBrk="0" hangingPunct="0">
              <a:spcBef>
                <a:spcPct val="40000"/>
              </a:spcBef>
              <a:spcAft>
                <a:spcPct val="40000"/>
              </a:spcAft>
              <a:defRPr/>
            </a:pPr>
            <a:r>
              <a:rPr lang="en-GB" sz="900" kern="0" dirty="0" smtClean="0">
                <a:latin typeface="Arial"/>
                <a:cs typeface="Arial"/>
              </a:rPr>
              <a:t>Country</a:t>
            </a:r>
          </a:p>
          <a:p>
            <a:pPr marL="273050" indent="-273050" eaLnBrk="0" hangingPunct="0">
              <a:spcBef>
                <a:spcPct val="40000"/>
              </a:spcBef>
              <a:spcAft>
                <a:spcPct val="40000"/>
              </a:spcAft>
              <a:buFontTx/>
              <a:buBlip>
                <a:blip r:embed="rId8"/>
              </a:buBlip>
              <a:defRPr/>
            </a:pPr>
            <a:endParaRPr lang="en-GB" sz="900" kern="0" dirty="0" smtClean="0">
              <a:latin typeface="Arial"/>
              <a:cs typeface="Arial"/>
            </a:endParaRPr>
          </a:p>
        </p:txBody>
      </p:sp>
      <p:sp>
        <p:nvSpPr>
          <p:cNvPr id="41" name="Content Placeholder 3"/>
          <p:cNvSpPr txBox="1">
            <a:spLocks/>
          </p:cNvSpPr>
          <p:nvPr/>
        </p:nvSpPr>
        <p:spPr>
          <a:xfrm>
            <a:off x="4633664" y="5479869"/>
            <a:ext cx="1738536" cy="973467"/>
          </a:xfrm>
          <a:prstGeom prst="rect">
            <a:avLst/>
          </a:prstGeom>
        </p:spPr>
        <p:txBody>
          <a:bodyPr>
            <a:noAutofit/>
          </a:bodyPr>
          <a:lstStyle/>
          <a:p>
            <a:pPr marL="273050" indent="-273050" eaLnBrk="0" hangingPunct="0">
              <a:spcBef>
                <a:spcPct val="40000"/>
              </a:spcBef>
              <a:spcAft>
                <a:spcPct val="40000"/>
              </a:spcAft>
              <a:defRPr/>
            </a:pPr>
            <a:r>
              <a:rPr lang="en-GB" sz="900" kern="0" dirty="0" smtClean="0">
                <a:solidFill>
                  <a:schemeClr val="bg1"/>
                </a:solidFill>
                <a:latin typeface="Arial"/>
                <a:cs typeface="Arial"/>
              </a:rPr>
              <a:t>Introductory Source</a:t>
            </a:r>
          </a:p>
          <a:p>
            <a:pPr marL="273050" indent="-273050" eaLnBrk="0" hangingPunct="0">
              <a:spcBef>
                <a:spcPct val="40000"/>
              </a:spcBef>
              <a:spcAft>
                <a:spcPct val="40000"/>
              </a:spcAft>
              <a:defRPr/>
            </a:pPr>
            <a:r>
              <a:rPr lang="en-GB" sz="900" kern="0" dirty="0" smtClean="0">
                <a:solidFill>
                  <a:schemeClr val="bg1"/>
                </a:solidFill>
                <a:latin typeface="Arial"/>
                <a:cs typeface="Arial"/>
              </a:rPr>
              <a:t>Cumulative Spend</a:t>
            </a:r>
          </a:p>
          <a:p>
            <a:pPr marL="273050" indent="-273050" eaLnBrk="0" hangingPunct="0">
              <a:spcBef>
                <a:spcPct val="40000"/>
              </a:spcBef>
              <a:spcAft>
                <a:spcPct val="40000"/>
              </a:spcAft>
              <a:defRPr/>
            </a:pPr>
            <a:r>
              <a:rPr lang="en-GB" sz="900" kern="0" dirty="0" smtClean="0">
                <a:solidFill>
                  <a:schemeClr val="bg1"/>
                </a:solidFill>
                <a:latin typeface="Arial"/>
                <a:cs typeface="Arial"/>
              </a:rPr>
              <a:t>External Bet</a:t>
            </a:r>
          </a:p>
          <a:p>
            <a:pPr marL="273050" indent="-273050" eaLnBrk="0" hangingPunct="0">
              <a:spcBef>
                <a:spcPct val="40000"/>
              </a:spcBef>
              <a:spcAft>
                <a:spcPct val="40000"/>
              </a:spcAft>
              <a:defRPr/>
            </a:pPr>
            <a:r>
              <a:rPr lang="en-GB" sz="900" kern="0" dirty="0" smtClean="0">
                <a:solidFill>
                  <a:schemeClr val="bg1"/>
                </a:solidFill>
                <a:latin typeface="Arial"/>
                <a:cs typeface="Arial"/>
              </a:rPr>
              <a:t>Voucher code</a:t>
            </a:r>
          </a:p>
          <a:p>
            <a:pPr marL="273050" indent="-273050" eaLnBrk="0" hangingPunct="0">
              <a:spcBef>
                <a:spcPct val="40000"/>
              </a:spcBef>
              <a:spcAft>
                <a:spcPct val="40000"/>
              </a:spcAft>
              <a:buFontTx/>
              <a:buBlip>
                <a:blip r:embed="rId8"/>
              </a:buBlip>
              <a:defRPr/>
            </a:pPr>
            <a:endParaRPr lang="en-GB" sz="900" kern="0" dirty="0" smtClean="0">
              <a:solidFill>
                <a:schemeClr val="bg1"/>
              </a:solidFill>
              <a:latin typeface="Arial"/>
              <a:cs typeface="Arial"/>
            </a:endParaRPr>
          </a:p>
          <a:p>
            <a:pPr marL="273050" indent="-273050" eaLnBrk="0" hangingPunct="0">
              <a:spcBef>
                <a:spcPct val="40000"/>
              </a:spcBef>
              <a:spcAft>
                <a:spcPct val="40000"/>
              </a:spcAft>
              <a:buFontTx/>
              <a:buBlip>
                <a:blip r:embed="rId8"/>
              </a:buBlip>
              <a:defRPr/>
            </a:pPr>
            <a:endParaRPr lang="en-GB" sz="900" kern="0" dirty="0" smtClean="0">
              <a:solidFill>
                <a:schemeClr val="bg1"/>
              </a:solidFill>
              <a:latin typeface="Arial"/>
              <a:cs typeface="Arial"/>
            </a:endParaRPr>
          </a:p>
          <a:p>
            <a:pPr marL="273050" indent="-273050" eaLnBrk="0" hangingPunct="0">
              <a:spcBef>
                <a:spcPct val="40000"/>
              </a:spcBef>
              <a:spcAft>
                <a:spcPct val="40000"/>
              </a:spcAft>
              <a:buFontTx/>
              <a:buBlip>
                <a:blip r:embed="rId8"/>
              </a:buBlip>
              <a:defRPr/>
            </a:pPr>
            <a:endParaRPr lang="en-GB" sz="900" kern="0" dirty="0" smtClean="0">
              <a:solidFill>
                <a:schemeClr val="bg1"/>
              </a:solidFill>
              <a:latin typeface="Arial"/>
              <a:cs typeface="Arial"/>
            </a:endParaRPr>
          </a:p>
          <a:p>
            <a:pPr marL="273050" indent="-273050" eaLnBrk="0" hangingPunct="0">
              <a:spcBef>
                <a:spcPct val="40000"/>
              </a:spcBef>
              <a:spcAft>
                <a:spcPct val="40000"/>
              </a:spcAft>
              <a:buFontTx/>
              <a:buBlip>
                <a:blip r:embed="rId8"/>
              </a:buBlip>
              <a:defRPr/>
            </a:pPr>
            <a:endParaRPr lang="en-GB" sz="900" kern="0" dirty="0" smtClean="0">
              <a:solidFill>
                <a:schemeClr val="bg1"/>
              </a:solidFill>
              <a:latin typeface="Arial"/>
              <a:cs typeface="Arial"/>
            </a:endParaRPr>
          </a:p>
        </p:txBody>
      </p:sp>
      <p:pic>
        <p:nvPicPr>
          <p:cNvPr id="45" name="Picture 2"/>
          <p:cNvPicPr>
            <a:picLocks noChangeAspect="1" noChangeArrowheads="1"/>
          </p:cNvPicPr>
          <p:nvPr/>
        </p:nvPicPr>
        <p:blipFill>
          <a:blip r:embed="rId9" cstate="print"/>
          <a:srcRect/>
          <a:stretch>
            <a:fillRect/>
          </a:stretch>
        </p:blipFill>
        <p:spPr bwMode="auto">
          <a:xfrm>
            <a:off x="6372200" y="1412776"/>
            <a:ext cx="1080120" cy="153167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7" name="Picture 46"/>
          <p:cNvPicPr/>
          <p:nvPr/>
        </p:nvPicPr>
        <p:blipFill>
          <a:blip r:embed="rId10" cstate="print"/>
          <a:srcRect/>
          <a:stretch>
            <a:fillRect/>
          </a:stretch>
        </p:blipFill>
        <p:spPr bwMode="auto">
          <a:xfrm>
            <a:off x="6228184" y="3212976"/>
            <a:ext cx="1800200" cy="65179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50" name="Picture 2"/>
          <p:cNvPicPr>
            <a:picLocks noChangeAspect="1" noChangeArrowheads="1"/>
          </p:cNvPicPr>
          <p:nvPr/>
        </p:nvPicPr>
        <p:blipFill>
          <a:blip r:embed="rId11" cstate="print"/>
          <a:srcRect/>
          <a:stretch>
            <a:fillRect/>
          </a:stretch>
        </p:blipFill>
        <p:spPr bwMode="auto">
          <a:xfrm>
            <a:off x="6588224" y="260648"/>
            <a:ext cx="976611" cy="969268"/>
          </a:xfrm>
          <a:prstGeom prst="rect">
            <a:avLst/>
          </a:prstGeom>
          <a:noFill/>
          <a:ln w="9525">
            <a:noFill/>
            <a:miter lim="800000"/>
            <a:headEnd/>
            <a:tailEnd/>
          </a:ln>
        </p:spPr>
      </p:pic>
      <p:sp>
        <p:nvSpPr>
          <p:cNvPr id="49" name="TextBox 48"/>
          <p:cNvSpPr txBox="1"/>
          <p:nvPr/>
        </p:nvSpPr>
        <p:spPr>
          <a:xfrm rot="16200000">
            <a:off x="5322272" y="570751"/>
            <a:ext cx="1360031" cy="307777"/>
          </a:xfrm>
          <a:prstGeom prst="rect">
            <a:avLst/>
          </a:prstGeom>
          <a:noFill/>
        </p:spPr>
        <p:txBody>
          <a:bodyPr wrap="square" rtlCol="0">
            <a:spAutoFit/>
          </a:bodyPr>
          <a:lstStyle/>
          <a:p>
            <a:r>
              <a:rPr lang="en-GB" sz="1400" dirty="0" smtClean="0"/>
              <a:t>Online and off</a:t>
            </a:r>
            <a:endParaRPr lang="en-GB" sz="1400" dirty="0"/>
          </a:p>
        </p:txBody>
      </p:sp>
      <p:sp>
        <p:nvSpPr>
          <p:cNvPr id="50" name="TextBox 49"/>
          <p:cNvSpPr txBox="1"/>
          <p:nvPr/>
        </p:nvSpPr>
        <p:spPr>
          <a:xfrm rot="16200000">
            <a:off x="5312184" y="1805556"/>
            <a:ext cx="1164764" cy="523220"/>
          </a:xfrm>
          <a:prstGeom prst="rect">
            <a:avLst/>
          </a:prstGeom>
          <a:noFill/>
        </p:spPr>
        <p:txBody>
          <a:bodyPr wrap="square" rtlCol="0">
            <a:spAutoFit/>
          </a:bodyPr>
          <a:lstStyle/>
          <a:p>
            <a:r>
              <a:rPr lang="en-GB" sz="1400" dirty="0" smtClean="0"/>
              <a:t>Drives acquisition</a:t>
            </a:r>
            <a:endParaRPr lang="en-GB" sz="1400" dirty="0"/>
          </a:p>
        </p:txBody>
      </p:sp>
      <p:sp>
        <p:nvSpPr>
          <p:cNvPr id="51" name="TextBox 50"/>
          <p:cNvSpPr txBox="1"/>
          <p:nvPr/>
        </p:nvSpPr>
        <p:spPr>
          <a:xfrm rot="16200000">
            <a:off x="5312184" y="3089064"/>
            <a:ext cx="1164764" cy="523220"/>
          </a:xfrm>
          <a:prstGeom prst="rect">
            <a:avLst/>
          </a:prstGeom>
          <a:noFill/>
        </p:spPr>
        <p:txBody>
          <a:bodyPr wrap="square" rtlCol="0">
            <a:spAutoFit/>
          </a:bodyPr>
          <a:lstStyle/>
          <a:p>
            <a:r>
              <a:rPr lang="en-GB" sz="1400" dirty="0" smtClean="0"/>
              <a:t>Powers retention</a:t>
            </a:r>
            <a:endParaRPr lang="en-GB" sz="1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a:xfrm>
            <a:off x="2195736" y="116632"/>
            <a:ext cx="4626260" cy="792088"/>
          </a:xfrm>
          <a:solidFill>
            <a:schemeClr val="bg1">
              <a:alpha val="0"/>
            </a:schemeClr>
          </a:solidFill>
        </p:spPr>
        <p:txBody>
          <a:bodyPr/>
          <a:lstStyle/>
          <a:p>
            <a:pPr eaLnBrk="1" hangingPunct="1"/>
            <a:r>
              <a:rPr lang="en-GB" sz="4000" dirty="0" smtClean="0"/>
              <a:t>Casino and Games</a:t>
            </a:r>
          </a:p>
        </p:txBody>
      </p:sp>
      <p:sp>
        <p:nvSpPr>
          <p:cNvPr id="49154" name="Text Placeholder 2"/>
          <p:cNvSpPr>
            <a:spLocks noGrp="1"/>
          </p:cNvSpPr>
          <p:nvPr>
            <p:ph type="body" sz="quarter" idx="10"/>
          </p:nvPr>
        </p:nvSpPr>
        <p:spPr>
          <a:xfrm>
            <a:off x="2411760" y="899877"/>
            <a:ext cx="4248472" cy="3168352"/>
          </a:xfrm>
        </p:spPr>
        <p:txBody>
          <a:bodyPr>
            <a:noAutofit/>
          </a:bodyPr>
          <a:lstStyle/>
          <a:p>
            <a:pPr eaLnBrk="1" hangingPunct="1">
              <a:buNone/>
            </a:pPr>
            <a:r>
              <a:rPr lang="en-GB" sz="1200" dirty="0" smtClean="0"/>
              <a:t>Truly open </a:t>
            </a:r>
            <a:r>
              <a:rPr lang="en-GB" sz="1200" dirty="0"/>
              <a:t>p</a:t>
            </a:r>
            <a:r>
              <a:rPr lang="en-GB" sz="1200" dirty="0" smtClean="0"/>
              <a:t>latform</a:t>
            </a:r>
          </a:p>
          <a:p>
            <a:pPr eaLnBrk="1" hangingPunct="1">
              <a:buNone/>
            </a:pPr>
            <a:r>
              <a:rPr lang="en-GB" sz="1200" dirty="0" smtClean="0"/>
              <a:t>Brings the major land based game online</a:t>
            </a:r>
          </a:p>
          <a:p>
            <a:pPr eaLnBrk="1" hangingPunct="1">
              <a:buNone/>
            </a:pPr>
            <a:r>
              <a:rPr lang="en-GB" sz="1200" dirty="0" smtClean="0"/>
              <a:t>	</a:t>
            </a:r>
            <a:endParaRPr lang="en-GB" sz="1200" dirty="0" smtClean="0">
              <a:solidFill>
                <a:schemeClr val="tx1"/>
              </a:solidFill>
            </a:endParaRPr>
          </a:p>
          <a:p>
            <a:pPr eaLnBrk="1" hangingPunct="1">
              <a:buNone/>
            </a:pPr>
            <a:r>
              <a:rPr lang="en-GB" sz="1200" dirty="0" smtClean="0">
                <a:solidFill>
                  <a:schemeClr val="tx1"/>
                </a:solidFill>
              </a:rPr>
              <a:t>	</a:t>
            </a:r>
          </a:p>
          <a:p>
            <a:pPr eaLnBrk="1" hangingPunct="1">
              <a:buNone/>
            </a:pPr>
            <a:r>
              <a:rPr lang="en-GB" sz="1200" dirty="0" smtClean="0">
                <a:solidFill>
                  <a:schemeClr val="tx1"/>
                </a:solidFill>
              </a:rPr>
              <a:t>	</a:t>
            </a:r>
          </a:p>
          <a:p>
            <a:pPr eaLnBrk="1" hangingPunct="1">
              <a:buNone/>
            </a:pPr>
            <a:r>
              <a:rPr lang="en-GB" sz="1200" dirty="0" smtClean="0">
                <a:solidFill>
                  <a:schemeClr val="tx1"/>
                </a:solidFill>
              </a:rPr>
              <a:t>	</a:t>
            </a:r>
          </a:p>
          <a:p>
            <a:pPr eaLnBrk="1" hangingPunct="1">
              <a:buNone/>
            </a:pPr>
            <a:r>
              <a:rPr lang="en-GB" sz="1200" dirty="0" smtClean="0"/>
              <a:t>Content from over 35 Partner providers</a:t>
            </a:r>
          </a:p>
          <a:p>
            <a:pPr eaLnBrk="1" hangingPunct="1">
              <a:buNone/>
            </a:pPr>
            <a:r>
              <a:rPr lang="en-GB" sz="1200" dirty="0" smtClean="0"/>
              <a:t>Massive portfolio 1000+ games</a:t>
            </a:r>
          </a:p>
          <a:p>
            <a:pPr eaLnBrk="1" hangingPunct="1">
              <a:buNone/>
            </a:pPr>
            <a:r>
              <a:rPr lang="en-GB" sz="1200" dirty="0" smtClean="0"/>
              <a:t>All OpenBet games are Alderney compliant</a:t>
            </a:r>
          </a:p>
          <a:p>
            <a:pPr eaLnBrk="1" hangingPunct="1">
              <a:buNone/>
            </a:pPr>
            <a:endParaRPr lang="en-GB" sz="1200" dirty="0" smtClean="0"/>
          </a:p>
          <a:p>
            <a:pPr eaLnBrk="1" hangingPunct="1"/>
            <a:endParaRPr lang="en-GB" sz="1200" dirty="0" smtClean="0"/>
          </a:p>
        </p:txBody>
      </p:sp>
      <p:pic>
        <p:nvPicPr>
          <p:cNvPr id="34" name="WWTBAM_Slot20.avi">
            <a:hlinkClick r:id="" action="ppaction://media"/>
          </p:cNvPr>
          <p:cNvPicPr>
            <a:picLocks noRot="1" noChangeAspect="1"/>
          </p:cNvPicPr>
          <p:nvPr>
            <a:videoFile r:link="rId1"/>
            <p:extLst>
              <p:ext uri="{DAA4B4D4-6D71-4841-9C94-3DE7FCFB9230}">
                <p14:media xmlns="" xmlns:p14="http://schemas.microsoft.com/office/powerpoint/2010/main" r:link="rId5"/>
              </p:ext>
            </p:extLst>
          </p:nvPr>
        </p:nvPicPr>
        <p:blipFill>
          <a:blip r:embed="rId6" cstate="print"/>
          <a:stretch>
            <a:fillRect/>
          </a:stretch>
        </p:blipFill>
        <p:spPr>
          <a:xfrm>
            <a:off x="4788024" y="4743144"/>
            <a:ext cx="2520280" cy="1638183"/>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37" name="Picture 3" descr="S:\orbis\Sales\PREsales\Assets\Images\green_tick.png"/>
          <p:cNvPicPr>
            <a:picLocks noChangeAspect="1" noChangeArrowheads="1"/>
          </p:cNvPicPr>
          <p:nvPr/>
        </p:nvPicPr>
        <p:blipFill>
          <a:blip r:embed="rId7" cstate="print"/>
          <a:srcRect/>
          <a:stretch>
            <a:fillRect/>
          </a:stretch>
        </p:blipFill>
        <p:spPr bwMode="auto">
          <a:xfrm>
            <a:off x="2123728" y="836712"/>
            <a:ext cx="288032" cy="279189"/>
          </a:xfrm>
          <a:prstGeom prst="rect">
            <a:avLst/>
          </a:prstGeom>
          <a:noFill/>
        </p:spPr>
      </p:pic>
      <p:sp>
        <p:nvSpPr>
          <p:cNvPr id="15" name="Rectangle 14"/>
          <p:cNvSpPr/>
          <p:nvPr/>
        </p:nvSpPr>
        <p:spPr>
          <a:xfrm>
            <a:off x="7452320" y="0"/>
            <a:ext cx="1728192" cy="6858000"/>
          </a:xfrm>
          <a:prstGeom prst="rect">
            <a:avLst/>
          </a:prstGeom>
          <a:gradFill>
            <a:gsLst>
              <a:gs pos="0">
                <a:srgbClr val="532F64"/>
              </a:gs>
              <a:gs pos="40000">
                <a:srgbClr val="927995"/>
              </a:gs>
              <a:gs pos="100000">
                <a:srgbClr val="532F64"/>
              </a:gs>
            </a:gsLst>
            <a:lin ang="5400000" scaled="0"/>
          </a:gra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solidFill>
                <a:srgbClr val="FFFFFF"/>
              </a:solidFill>
            </a:endParaRPr>
          </a:p>
        </p:txBody>
      </p:sp>
      <p:sp>
        <p:nvSpPr>
          <p:cNvPr id="16" name="Content Placeholder 2"/>
          <p:cNvSpPr txBox="1">
            <a:spLocks/>
          </p:cNvSpPr>
          <p:nvPr/>
        </p:nvSpPr>
        <p:spPr bwMode="auto">
          <a:xfrm>
            <a:off x="7467128" y="404664"/>
            <a:ext cx="1785392" cy="25202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363538" indent="-285750" eaLnBrk="0" hangingPunct="0">
              <a:spcBef>
                <a:spcPct val="40000"/>
              </a:spcBef>
              <a:spcAft>
                <a:spcPct val="40000"/>
              </a:spcAft>
              <a:buFontTx/>
              <a:buChar char="–"/>
              <a:defRPr/>
            </a:pPr>
            <a:endParaRPr lang="en-GB" sz="1000" dirty="0" smtClean="0">
              <a:solidFill>
                <a:srgbClr val="000000"/>
              </a:solidFill>
            </a:endParaRPr>
          </a:p>
        </p:txBody>
      </p:sp>
      <p:sp>
        <p:nvSpPr>
          <p:cNvPr id="17" name="Title 1"/>
          <p:cNvSpPr txBox="1">
            <a:spLocks/>
          </p:cNvSpPr>
          <p:nvPr/>
        </p:nvSpPr>
        <p:spPr bwMode="auto">
          <a:xfrm>
            <a:off x="7452320" y="44624"/>
            <a:ext cx="1728192" cy="5040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defRPr/>
            </a:pPr>
            <a:r>
              <a:rPr lang="en-GB" sz="1400" kern="0" dirty="0" smtClean="0">
                <a:solidFill>
                  <a:schemeClr val="bg1"/>
                </a:solidFill>
                <a:latin typeface="Arial"/>
                <a:cs typeface="Arial"/>
              </a:rPr>
              <a:t>Games Partners</a:t>
            </a:r>
            <a:endParaRPr lang="en-GB" sz="1400" kern="0" dirty="0">
              <a:solidFill>
                <a:schemeClr val="bg1"/>
              </a:solidFill>
              <a:latin typeface="Arial"/>
              <a:cs typeface="Arial"/>
            </a:endParaRPr>
          </a:p>
        </p:txBody>
      </p:sp>
      <p:sp>
        <p:nvSpPr>
          <p:cNvPr id="18" name="Content Placeholder 2"/>
          <p:cNvSpPr txBox="1">
            <a:spLocks/>
          </p:cNvSpPr>
          <p:nvPr/>
        </p:nvSpPr>
        <p:spPr bwMode="auto">
          <a:xfrm>
            <a:off x="7452320" y="476672"/>
            <a:ext cx="1785392" cy="68133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363538" indent="-285750" eaLnBrk="0" hangingPunct="0">
              <a:spcBef>
                <a:spcPts val="75"/>
              </a:spcBef>
              <a:spcAft>
                <a:spcPts val="75"/>
              </a:spcAft>
              <a:buFontTx/>
              <a:buChar char="–"/>
              <a:defRPr/>
            </a:pPr>
            <a:r>
              <a:rPr lang="en-GB" sz="800" dirty="0" smtClean="0">
                <a:solidFill>
                  <a:schemeClr val="bg1"/>
                </a:solidFill>
              </a:rPr>
              <a:t>Dynamite Idea</a:t>
            </a:r>
          </a:p>
          <a:p>
            <a:pPr marL="363538" indent="-285750" eaLnBrk="0" hangingPunct="0">
              <a:spcBef>
                <a:spcPts val="75"/>
              </a:spcBef>
              <a:spcAft>
                <a:spcPts val="75"/>
              </a:spcAft>
              <a:buFontTx/>
              <a:buChar char="–"/>
              <a:defRPr/>
            </a:pPr>
            <a:r>
              <a:rPr lang="en-GB" sz="800" dirty="0" smtClean="0">
                <a:solidFill>
                  <a:schemeClr val="bg1"/>
                </a:solidFill>
              </a:rPr>
              <a:t>IGT</a:t>
            </a:r>
          </a:p>
          <a:p>
            <a:pPr marL="363538" indent="-285750" eaLnBrk="0" hangingPunct="0">
              <a:spcBef>
                <a:spcPts val="75"/>
              </a:spcBef>
              <a:spcAft>
                <a:spcPts val="75"/>
              </a:spcAft>
              <a:buFontTx/>
              <a:buChar char="–"/>
              <a:defRPr/>
            </a:pPr>
            <a:r>
              <a:rPr lang="en-GB" sz="800" dirty="0" smtClean="0">
                <a:solidFill>
                  <a:schemeClr val="bg1"/>
                </a:solidFill>
              </a:rPr>
              <a:t>WMS*</a:t>
            </a:r>
          </a:p>
          <a:p>
            <a:pPr marL="363538" indent="-285750" eaLnBrk="0" hangingPunct="0">
              <a:spcBef>
                <a:spcPts val="75"/>
              </a:spcBef>
              <a:spcAft>
                <a:spcPts val="75"/>
              </a:spcAft>
              <a:buFontTx/>
              <a:buChar char="–"/>
              <a:defRPr/>
            </a:pPr>
            <a:r>
              <a:rPr lang="en-GB" sz="800" dirty="0" err="1" smtClean="0">
                <a:solidFill>
                  <a:schemeClr val="bg1"/>
                </a:solidFill>
              </a:rPr>
              <a:t>NextGen</a:t>
            </a:r>
            <a:endParaRPr lang="en-GB" sz="800" dirty="0" smtClean="0">
              <a:solidFill>
                <a:schemeClr val="bg1"/>
              </a:solidFill>
            </a:endParaRPr>
          </a:p>
          <a:p>
            <a:pPr marL="363538" indent="-285750" eaLnBrk="0" hangingPunct="0">
              <a:spcBef>
                <a:spcPts val="75"/>
              </a:spcBef>
              <a:spcAft>
                <a:spcPts val="75"/>
              </a:spcAft>
              <a:buFontTx/>
              <a:buChar char="–"/>
              <a:defRPr/>
            </a:pPr>
            <a:r>
              <a:rPr lang="en-GB" sz="800" dirty="0" smtClean="0">
                <a:solidFill>
                  <a:schemeClr val="bg1"/>
                </a:solidFill>
              </a:rPr>
              <a:t>Ash Gaming</a:t>
            </a:r>
          </a:p>
          <a:p>
            <a:pPr marL="363538" indent="-285750" eaLnBrk="0" hangingPunct="0">
              <a:spcBef>
                <a:spcPts val="75"/>
              </a:spcBef>
              <a:spcAft>
                <a:spcPts val="75"/>
              </a:spcAft>
              <a:buFontTx/>
              <a:buChar char="–"/>
              <a:defRPr/>
            </a:pPr>
            <a:r>
              <a:rPr lang="en-GB" sz="800" dirty="0" err="1" smtClean="0">
                <a:solidFill>
                  <a:schemeClr val="bg1"/>
                </a:solidFill>
              </a:rPr>
              <a:t>Endemol</a:t>
            </a:r>
            <a:r>
              <a:rPr lang="en-GB" sz="800" dirty="0" smtClean="0">
                <a:solidFill>
                  <a:schemeClr val="bg1"/>
                </a:solidFill>
              </a:rPr>
              <a:t> Realistic </a:t>
            </a:r>
          </a:p>
          <a:p>
            <a:pPr marL="363538" indent="-285750" eaLnBrk="0" hangingPunct="0">
              <a:spcBef>
                <a:spcPts val="75"/>
              </a:spcBef>
              <a:spcAft>
                <a:spcPts val="75"/>
              </a:spcAft>
              <a:buFontTx/>
              <a:buChar char="–"/>
              <a:defRPr/>
            </a:pPr>
            <a:r>
              <a:rPr lang="en-GB" sz="800" dirty="0" smtClean="0">
                <a:solidFill>
                  <a:schemeClr val="bg1"/>
                </a:solidFill>
              </a:rPr>
              <a:t>Next Gen </a:t>
            </a:r>
          </a:p>
          <a:p>
            <a:pPr marL="363538" indent="-285750" eaLnBrk="0" hangingPunct="0">
              <a:spcBef>
                <a:spcPts val="75"/>
              </a:spcBef>
              <a:spcAft>
                <a:spcPts val="75"/>
              </a:spcAft>
              <a:buFontTx/>
              <a:buChar char="–"/>
              <a:defRPr/>
            </a:pPr>
            <a:r>
              <a:rPr lang="en-GB" sz="800" dirty="0" smtClean="0">
                <a:solidFill>
                  <a:schemeClr val="bg1"/>
                </a:solidFill>
              </a:rPr>
              <a:t>Mazooma / Bell Fruit </a:t>
            </a:r>
          </a:p>
          <a:p>
            <a:pPr marL="363538" indent="-285750" eaLnBrk="0" hangingPunct="0">
              <a:spcBef>
                <a:spcPts val="75"/>
              </a:spcBef>
              <a:spcAft>
                <a:spcPts val="75"/>
              </a:spcAft>
              <a:buFontTx/>
              <a:buChar char="–"/>
              <a:defRPr/>
            </a:pPr>
            <a:r>
              <a:rPr lang="en-GB" sz="700" dirty="0" err="1" smtClean="0">
                <a:solidFill>
                  <a:schemeClr val="bg1"/>
                </a:solidFill>
              </a:rPr>
              <a:t>Betsoft</a:t>
            </a:r>
            <a:r>
              <a:rPr lang="en-GB" sz="800" dirty="0" smtClean="0">
                <a:solidFill>
                  <a:schemeClr val="bg1"/>
                </a:solidFill>
              </a:rPr>
              <a:t> </a:t>
            </a:r>
          </a:p>
          <a:p>
            <a:pPr marL="363538" indent="-285750" eaLnBrk="0" hangingPunct="0">
              <a:spcBef>
                <a:spcPts val="75"/>
              </a:spcBef>
              <a:spcAft>
                <a:spcPts val="75"/>
              </a:spcAft>
              <a:buFontTx/>
              <a:buChar char="–"/>
              <a:defRPr/>
            </a:pPr>
            <a:r>
              <a:rPr lang="en-GB" sz="800" dirty="0" smtClean="0">
                <a:solidFill>
                  <a:schemeClr val="bg1"/>
                </a:solidFill>
              </a:rPr>
              <a:t>Football 1x2 </a:t>
            </a:r>
          </a:p>
          <a:p>
            <a:pPr marL="363538" indent="-285750" eaLnBrk="0" hangingPunct="0">
              <a:spcBef>
                <a:spcPts val="75"/>
              </a:spcBef>
              <a:spcAft>
                <a:spcPts val="75"/>
              </a:spcAft>
              <a:buFontTx/>
              <a:buChar char="–"/>
              <a:defRPr/>
            </a:pPr>
            <a:r>
              <a:rPr lang="en-GB" sz="800" dirty="0" err="1" smtClean="0">
                <a:solidFill>
                  <a:schemeClr val="bg1"/>
                </a:solidFill>
              </a:rPr>
              <a:t>Cryptologic</a:t>
            </a:r>
            <a:r>
              <a:rPr lang="en-GB" sz="800" dirty="0" smtClean="0">
                <a:solidFill>
                  <a:schemeClr val="bg1"/>
                </a:solidFill>
              </a:rPr>
              <a:t> </a:t>
            </a:r>
          </a:p>
          <a:p>
            <a:pPr marL="363538" indent="-285750" eaLnBrk="0" hangingPunct="0">
              <a:spcBef>
                <a:spcPts val="75"/>
              </a:spcBef>
              <a:spcAft>
                <a:spcPts val="75"/>
              </a:spcAft>
              <a:buFontTx/>
              <a:buChar char="–"/>
              <a:defRPr/>
            </a:pPr>
            <a:r>
              <a:rPr lang="en-GB" sz="800" dirty="0" smtClean="0">
                <a:solidFill>
                  <a:schemeClr val="bg1"/>
                </a:solidFill>
              </a:rPr>
              <a:t>Blueprint </a:t>
            </a:r>
          </a:p>
          <a:p>
            <a:pPr marL="363538" indent="-285750" eaLnBrk="0" hangingPunct="0">
              <a:spcBef>
                <a:spcPts val="75"/>
              </a:spcBef>
              <a:spcAft>
                <a:spcPts val="75"/>
              </a:spcAft>
              <a:buFontTx/>
              <a:buChar char="–"/>
              <a:defRPr/>
            </a:pPr>
            <a:r>
              <a:rPr lang="en-GB" sz="800" dirty="0" err="1" smtClean="0">
                <a:solidFill>
                  <a:schemeClr val="bg1"/>
                </a:solidFill>
              </a:rPr>
              <a:t>Novomatic</a:t>
            </a:r>
            <a:r>
              <a:rPr lang="en-GB" sz="800" dirty="0" smtClean="0">
                <a:solidFill>
                  <a:schemeClr val="bg1"/>
                </a:solidFill>
              </a:rPr>
              <a:t> / Astra </a:t>
            </a:r>
          </a:p>
          <a:p>
            <a:pPr marL="363538" indent="-285750" eaLnBrk="0" hangingPunct="0">
              <a:spcBef>
                <a:spcPts val="75"/>
              </a:spcBef>
              <a:spcAft>
                <a:spcPts val="75"/>
              </a:spcAft>
              <a:buFontTx/>
              <a:buChar char="–"/>
              <a:defRPr/>
            </a:pPr>
            <a:r>
              <a:rPr lang="en-GB" sz="800" dirty="0" smtClean="0">
                <a:solidFill>
                  <a:schemeClr val="bg1"/>
                </a:solidFill>
              </a:rPr>
              <a:t>Fremantle media </a:t>
            </a:r>
          </a:p>
          <a:p>
            <a:pPr marL="363538" indent="-285750" eaLnBrk="0" hangingPunct="0">
              <a:spcBef>
                <a:spcPts val="75"/>
              </a:spcBef>
              <a:spcAft>
                <a:spcPts val="75"/>
              </a:spcAft>
              <a:buFontTx/>
              <a:buChar char="–"/>
              <a:defRPr/>
            </a:pPr>
            <a:r>
              <a:rPr lang="en-GB" sz="800" dirty="0" smtClean="0">
                <a:solidFill>
                  <a:schemeClr val="bg1"/>
                </a:solidFill>
              </a:rPr>
              <a:t>Betball Bingo</a:t>
            </a:r>
          </a:p>
          <a:p>
            <a:pPr marL="363538" indent="-285750" eaLnBrk="0" hangingPunct="0">
              <a:spcBef>
                <a:spcPts val="75"/>
              </a:spcBef>
              <a:spcAft>
                <a:spcPts val="75"/>
              </a:spcAft>
              <a:buFontTx/>
              <a:buChar char="–"/>
              <a:defRPr/>
            </a:pPr>
            <a:r>
              <a:rPr lang="en-GB" sz="800" dirty="0" smtClean="0">
                <a:solidFill>
                  <a:schemeClr val="bg1"/>
                </a:solidFill>
              </a:rPr>
              <a:t>Probability </a:t>
            </a:r>
          </a:p>
          <a:p>
            <a:pPr marL="363538" indent="-285750" eaLnBrk="0" hangingPunct="0">
              <a:spcBef>
                <a:spcPts val="75"/>
              </a:spcBef>
              <a:spcAft>
                <a:spcPts val="75"/>
              </a:spcAft>
              <a:buFontTx/>
              <a:buChar char="–"/>
              <a:defRPr/>
            </a:pPr>
            <a:r>
              <a:rPr lang="en-GB" sz="800" dirty="0" smtClean="0">
                <a:solidFill>
                  <a:schemeClr val="bg1"/>
                </a:solidFill>
              </a:rPr>
              <a:t>Zukido</a:t>
            </a:r>
          </a:p>
          <a:p>
            <a:pPr marL="363538" indent="-285750" eaLnBrk="0" hangingPunct="0">
              <a:spcBef>
                <a:spcPts val="75"/>
              </a:spcBef>
              <a:spcAft>
                <a:spcPts val="75"/>
              </a:spcAft>
              <a:buFontTx/>
              <a:buChar char="–"/>
              <a:defRPr/>
            </a:pPr>
            <a:r>
              <a:rPr lang="en-GB" sz="800" dirty="0" smtClean="0">
                <a:solidFill>
                  <a:schemeClr val="bg1"/>
                </a:solidFill>
              </a:rPr>
              <a:t>Genesis Gaming </a:t>
            </a:r>
          </a:p>
          <a:p>
            <a:pPr marL="363538" indent="-285750" eaLnBrk="0" hangingPunct="0">
              <a:spcBef>
                <a:spcPts val="75"/>
              </a:spcBef>
              <a:spcAft>
                <a:spcPts val="75"/>
              </a:spcAft>
              <a:buFontTx/>
              <a:buChar char="–"/>
              <a:defRPr/>
            </a:pPr>
            <a:r>
              <a:rPr lang="en-GB" sz="800" dirty="0" smtClean="0">
                <a:solidFill>
                  <a:schemeClr val="bg1"/>
                </a:solidFill>
              </a:rPr>
              <a:t>World Mobile Gaming </a:t>
            </a:r>
          </a:p>
          <a:p>
            <a:pPr marL="363538" indent="-285750" eaLnBrk="0" hangingPunct="0">
              <a:spcBef>
                <a:spcPts val="75"/>
              </a:spcBef>
              <a:spcAft>
                <a:spcPts val="75"/>
              </a:spcAft>
              <a:buFontTx/>
              <a:buChar char="–"/>
              <a:defRPr/>
            </a:pPr>
            <a:r>
              <a:rPr lang="en-GB" sz="800" dirty="0" smtClean="0">
                <a:solidFill>
                  <a:schemeClr val="bg1"/>
                </a:solidFill>
              </a:rPr>
              <a:t>Badda Media </a:t>
            </a:r>
          </a:p>
          <a:p>
            <a:pPr marL="363538" indent="-285750" eaLnBrk="0" hangingPunct="0">
              <a:spcBef>
                <a:spcPts val="75"/>
              </a:spcBef>
              <a:spcAft>
                <a:spcPts val="75"/>
              </a:spcAft>
              <a:buFontTx/>
              <a:buChar char="–"/>
              <a:defRPr/>
            </a:pPr>
            <a:r>
              <a:rPr lang="en-GB" sz="800" dirty="0" smtClean="0">
                <a:solidFill>
                  <a:schemeClr val="bg1"/>
                </a:solidFill>
              </a:rPr>
              <a:t>Viaden </a:t>
            </a:r>
          </a:p>
          <a:p>
            <a:pPr marL="363538" indent="-285750" eaLnBrk="0" hangingPunct="0">
              <a:spcBef>
                <a:spcPts val="75"/>
              </a:spcBef>
              <a:spcAft>
                <a:spcPts val="75"/>
              </a:spcAft>
              <a:buFontTx/>
              <a:buChar char="–"/>
              <a:defRPr/>
            </a:pPr>
            <a:r>
              <a:rPr lang="en-GB" sz="800" dirty="0" smtClean="0">
                <a:solidFill>
                  <a:schemeClr val="bg1"/>
                </a:solidFill>
              </a:rPr>
              <a:t>Evolution Gaming </a:t>
            </a:r>
          </a:p>
          <a:p>
            <a:pPr marL="363538" indent="-285750" eaLnBrk="0" hangingPunct="0">
              <a:spcBef>
                <a:spcPts val="75"/>
              </a:spcBef>
              <a:spcAft>
                <a:spcPts val="75"/>
              </a:spcAft>
              <a:buFontTx/>
              <a:buChar char="–"/>
              <a:defRPr/>
            </a:pPr>
            <a:r>
              <a:rPr lang="en-GB" sz="800" dirty="0" smtClean="0">
                <a:solidFill>
                  <a:schemeClr val="bg1"/>
                </a:solidFill>
              </a:rPr>
              <a:t>Scratchino </a:t>
            </a:r>
          </a:p>
          <a:p>
            <a:pPr marL="363538" indent="-285750" eaLnBrk="0" hangingPunct="0">
              <a:spcBef>
                <a:spcPts val="75"/>
              </a:spcBef>
              <a:spcAft>
                <a:spcPts val="75"/>
              </a:spcAft>
              <a:buFontTx/>
              <a:buChar char="–"/>
              <a:defRPr/>
            </a:pPr>
            <a:r>
              <a:rPr lang="en-GB" sz="800" dirty="0" smtClean="0">
                <a:solidFill>
                  <a:schemeClr val="bg1"/>
                </a:solidFill>
              </a:rPr>
              <a:t>Games Marketing</a:t>
            </a:r>
          </a:p>
          <a:p>
            <a:pPr marL="363538" indent="-285750" eaLnBrk="0" hangingPunct="0">
              <a:spcBef>
                <a:spcPts val="75"/>
              </a:spcBef>
              <a:spcAft>
                <a:spcPts val="75"/>
              </a:spcAft>
              <a:buFontTx/>
              <a:buChar char="–"/>
              <a:defRPr/>
            </a:pPr>
            <a:r>
              <a:rPr lang="en-GB" sz="800" kern="0" dirty="0" smtClean="0">
                <a:solidFill>
                  <a:schemeClr val="bg1"/>
                </a:solidFill>
                <a:latin typeface="Arial"/>
                <a:cs typeface="Arial"/>
              </a:rPr>
              <a:t>Million-21 </a:t>
            </a:r>
          </a:p>
          <a:p>
            <a:pPr marL="363538" indent="-285750" eaLnBrk="0" hangingPunct="0">
              <a:spcBef>
                <a:spcPts val="75"/>
              </a:spcBef>
              <a:spcAft>
                <a:spcPts val="75"/>
              </a:spcAft>
              <a:buFontTx/>
              <a:buChar char="–"/>
              <a:defRPr/>
            </a:pPr>
            <a:r>
              <a:rPr lang="en-GB" sz="800" kern="0" dirty="0" smtClean="0">
                <a:solidFill>
                  <a:schemeClr val="bg1"/>
                </a:solidFill>
                <a:latin typeface="Arial"/>
                <a:cs typeface="Arial"/>
              </a:rPr>
              <a:t>Playtech</a:t>
            </a:r>
          </a:p>
          <a:p>
            <a:pPr marL="363538" indent="-285750" eaLnBrk="0" hangingPunct="0">
              <a:spcBef>
                <a:spcPts val="75"/>
              </a:spcBef>
              <a:spcAft>
                <a:spcPts val="75"/>
              </a:spcAft>
              <a:buFontTx/>
              <a:buChar char="–"/>
              <a:defRPr/>
            </a:pPr>
            <a:r>
              <a:rPr lang="en-GB" sz="800" kern="0" dirty="0" err="1" smtClean="0">
                <a:solidFill>
                  <a:schemeClr val="bg1"/>
                </a:solidFill>
                <a:latin typeface="Arial"/>
                <a:cs typeface="Arial"/>
              </a:rPr>
              <a:t>Cozy</a:t>
            </a:r>
            <a:r>
              <a:rPr lang="en-GB" sz="800" kern="0" dirty="0" smtClean="0">
                <a:solidFill>
                  <a:schemeClr val="bg1"/>
                </a:solidFill>
                <a:latin typeface="Arial"/>
                <a:cs typeface="Arial"/>
              </a:rPr>
              <a:t> Games*</a:t>
            </a:r>
          </a:p>
          <a:p>
            <a:pPr marL="363538" indent="-285750" eaLnBrk="0" hangingPunct="0">
              <a:spcBef>
                <a:spcPts val="75"/>
              </a:spcBef>
              <a:spcAft>
                <a:spcPts val="75"/>
              </a:spcAft>
              <a:buFontTx/>
              <a:buChar char="–"/>
              <a:defRPr/>
            </a:pPr>
            <a:r>
              <a:rPr lang="en-GB" sz="800" kern="0" dirty="0" smtClean="0">
                <a:solidFill>
                  <a:schemeClr val="bg1"/>
                </a:solidFill>
                <a:latin typeface="Arial"/>
                <a:cs typeface="Arial"/>
              </a:rPr>
              <a:t>Net </a:t>
            </a:r>
            <a:r>
              <a:rPr lang="en-GB" sz="800" kern="0" dirty="0" err="1" smtClean="0">
                <a:solidFill>
                  <a:schemeClr val="bg1"/>
                </a:solidFill>
                <a:latin typeface="Arial"/>
                <a:cs typeface="Arial"/>
              </a:rPr>
              <a:t>Ent</a:t>
            </a:r>
            <a:endParaRPr lang="en-GB" sz="800" kern="0" dirty="0" smtClean="0">
              <a:solidFill>
                <a:schemeClr val="bg1"/>
              </a:solidFill>
              <a:latin typeface="Arial"/>
              <a:cs typeface="Arial"/>
            </a:endParaRPr>
          </a:p>
          <a:p>
            <a:pPr marL="363538" indent="-285750" eaLnBrk="0" hangingPunct="0">
              <a:spcBef>
                <a:spcPts val="75"/>
              </a:spcBef>
              <a:spcAft>
                <a:spcPts val="75"/>
              </a:spcAft>
              <a:buFontTx/>
              <a:buChar char="–"/>
              <a:defRPr/>
            </a:pPr>
            <a:r>
              <a:rPr lang="en-GB" sz="800" kern="0" dirty="0" err="1" smtClean="0">
                <a:solidFill>
                  <a:schemeClr val="bg1"/>
                </a:solidFill>
                <a:latin typeface="Arial"/>
                <a:cs typeface="Arial"/>
              </a:rPr>
              <a:t>Chartwell</a:t>
            </a:r>
            <a:r>
              <a:rPr lang="en-GB" sz="800" kern="0" dirty="0" smtClean="0">
                <a:solidFill>
                  <a:schemeClr val="bg1"/>
                </a:solidFill>
                <a:latin typeface="Arial"/>
                <a:cs typeface="Arial"/>
              </a:rPr>
              <a:t>/</a:t>
            </a:r>
            <a:r>
              <a:rPr lang="en-GB" sz="800" kern="0" dirty="0" err="1" smtClean="0">
                <a:solidFill>
                  <a:schemeClr val="bg1"/>
                </a:solidFill>
                <a:latin typeface="Arial"/>
                <a:cs typeface="Arial"/>
              </a:rPr>
              <a:t>Amaya</a:t>
            </a:r>
            <a:endParaRPr lang="en-GB" sz="800" kern="0" dirty="0" smtClean="0">
              <a:solidFill>
                <a:schemeClr val="bg1"/>
              </a:solidFill>
              <a:latin typeface="Arial"/>
              <a:cs typeface="Arial"/>
            </a:endParaRPr>
          </a:p>
          <a:p>
            <a:pPr marL="363538" indent="-285750" eaLnBrk="0" hangingPunct="0">
              <a:spcBef>
                <a:spcPts val="75"/>
              </a:spcBef>
              <a:spcAft>
                <a:spcPts val="75"/>
              </a:spcAft>
              <a:buFontTx/>
              <a:buChar char="–"/>
              <a:defRPr/>
            </a:pPr>
            <a:r>
              <a:rPr lang="en-GB" sz="800" kern="0" dirty="0" smtClean="0">
                <a:solidFill>
                  <a:schemeClr val="bg1"/>
                </a:solidFill>
                <a:latin typeface="Arial"/>
                <a:cs typeface="Arial"/>
              </a:rPr>
              <a:t>Virtue Fusion*</a:t>
            </a:r>
          </a:p>
          <a:p>
            <a:pPr marL="363538" indent="-285750" eaLnBrk="0" hangingPunct="0">
              <a:spcBef>
                <a:spcPts val="75"/>
              </a:spcBef>
              <a:spcAft>
                <a:spcPts val="75"/>
              </a:spcAft>
              <a:buFontTx/>
              <a:buChar char="–"/>
              <a:defRPr/>
            </a:pPr>
            <a:r>
              <a:rPr lang="en-GB" sz="800" kern="0" dirty="0" err="1" smtClean="0">
                <a:solidFill>
                  <a:schemeClr val="bg1"/>
                </a:solidFill>
                <a:latin typeface="Arial"/>
                <a:cs typeface="Arial"/>
              </a:rPr>
              <a:t>Dragonfish</a:t>
            </a:r>
            <a:r>
              <a:rPr lang="en-GB" sz="800" kern="0" dirty="0" smtClean="0">
                <a:solidFill>
                  <a:schemeClr val="bg1"/>
                </a:solidFill>
                <a:latin typeface="Arial"/>
                <a:cs typeface="Arial"/>
              </a:rPr>
              <a:t>*</a:t>
            </a:r>
          </a:p>
          <a:p>
            <a:pPr marL="363538" indent="-285750" eaLnBrk="0" hangingPunct="0">
              <a:spcBef>
                <a:spcPts val="75"/>
              </a:spcBef>
              <a:spcAft>
                <a:spcPts val="75"/>
              </a:spcAft>
              <a:buFontTx/>
              <a:buChar char="–"/>
              <a:defRPr/>
            </a:pPr>
            <a:r>
              <a:rPr lang="en-GB" sz="800" kern="0" dirty="0" smtClean="0">
                <a:solidFill>
                  <a:schemeClr val="bg1"/>
                </a:solidFill>
                <a:latin typeface="Arial"/>
                <a:cs typeface="Arial"/>
              </a:rPr>
              <a:t>Game Account*</a:t>
            </a:r>
          </a:p>
          <a:p>
            <a:pPr marL="363538" indent="-285750" eaLnBrk="0" hangingPunct="0">
              <a:spcBef>
                <a:spcPts val="75"/>
              </a:spcBef>
              <a:spcAft>
                <a:spcPts val="75"/>
              </a:spcAft>
              <a:buFontTx/>
              <a:buChar char="–"/>
              <a:defRPr/>
            </a:pPr>
            <a:r>
              <a:rPr lang="en-GB" sz="800" kern="0" dirty="0" err="1" smtClean="0">
                <a:solidFill>
                  <a:schemeClr val="bg1"/>
                </a:solidFill>
                <a:latin typeface="Arial"/>
                <a:cs typeface="Arial"/>
              </a:rPr>
              <a:t>Evo</a:t>
            </a:r>
            <a:r>
              <a:rPr lang="en-GB" sz="800" kern="0" dirty="0" smtClean="0">
                <a:solidFill>
                  <a:schemeClr val="bg1"/>
                </a:solidFill>
                <a:latin typeface="Arial"/>
                <a:cs typeface="Arial"/>
              </a:rPr>
              <a:t> Gaming*</a:t>
            </a:r>
          </a:p>
          <a:p>
            <a:pPr marL="363538" indent="-285750" eaLnBrk="0" hangingPunct="0">
              <a:spcBef>
                <a:spcPts val="75"/>
              </a:spcBef>
              <a:spcAft>
                <a:spcPts val="75"/>
              </a:spcAft>
              <a:buFontTx/>
              <a:buChar char="–"/>
              <a:defRPr/>
            </a:pPr>
            <a:r>
              <a:rPr lang="en-GB" sz="800" kern="0" dirty="0" smtClean="0">
                <a:solidFill>
                  <a:schemeClr val="bg1"/>
                </a:solidFill>
                <a:latin typeface="Arial"/>
                <a:cs typeface="Arial"/>
              </a:rPr>
              <a:t>Party Poker*</a:t>
            </a:r>
          </a:p>
          <a:p>
            <a:pPr marL="363538" indent="-285750" eaLnBrk="0" hangingPunct="0">
              <a:spcBef>
                <a:spcPts val="75"/>
              </a:spcBef>
              <a:spcAft>
                <a:spcPts val="75"/>
              </a:spcAft>
              <a:buFontTx/>
              <a:buChar char="–"/>
              <a:defRPr/>
            </a:pPr>
            <a:r>
              <a:rPr lang="en-GB" sz="800" kern="0" dirty="0" err="1" smtClean="0">
                <a:solidFill>
                  <a:schemeClr val="bg1"/>
                </a:solidFill>
                <a:latin typeface="Arial"/>
                <a:cs typeface="Arial"/>
              </a:rPr>
              <a:t>Viaden</a:t>
            </a:r>
            <a:endParaRPr lang="en-GB" sz="800" kern="0" dirty="0" smtClean="0">
              <a:solidFill>
                <a:schemeClr val="bg1"/>
              </a:solidFill>
              <a:latin typeface="Arial"/>
              <a:cs typeface="Arial"/>
            </a:endParaRPr>
          </a:p>
          <a:p>
            <a:pPr marL="363538" indent="-285750" eaLnBrk="0" hangingPunct="0">
              <a:spcBef>
                <a:spcPts val="75"/>
              </a:spcBef>
              <a:spcAft>
                <a:spcPts val="75"/>
              </a:spcAft>
              <a:buFontTx/>
              <a:buChar char="–"/>
              <a:defRPr/>
            </a:pPr>
            <a:r>
              <a:rPr lang="en-GB" sz="800" kern="0" dirty="0" err="1" smtClean="0">
                <a:solidFill>
                  <a:schemeClr val="bg1"/>
                </a:solidFill>
                <a:latin typeface="Arial"/>
                <a:cs typeface="Arial"/>
              </a:rPr>
              <a:t>Microgaming</a:t>
            </a:r>
            <a:r>
              <a:rPr lang="en-GB" sz="800" kern="0" dirty="0" smtClean="0">
                <a:solidFill>
                  <a:schemeClr val="bg1"/>
                </a:solidFill>
                <a:latin typeface="Arial"/>
                <a:cs typeface="Arial"/>
              </a:rPr>
              <a:t>*</a:t>
            </a:r>
          </a:p>
          <a:p>
            <a:pPr marL="363538" indent="-285750" eaLnBrk="0" hangingPunct="0">
              <a:spcBef>
                <a:spcPts val="75"/>
              </a:spcBef>
              <a:spcAft>
                <a:spcPts val="75"/>
              </a:spcAft>
              <a:buFontTx/>
              <a:buChar char="–"/>
              <a:defRPr/>
            </a:pPr>
            <a:r>
              <a:rPr lang="en-GB" sz="800" kern="0" dirty="0" err="1" smtClean="0">
                <a:solidFill>
                  <a:schemeClr val="bg1"/>
                </a:solidFill>
                <a:latin typeface="Arial"/>
                <a:cs typeface="Arial"/>
              </a:rPr>
              <a:t>NeoGames</a:t>
            </a:r>
            <a:r>
              <a:rPr lang="en-GB" sz="800" kern="0" dirty="0" smtClean="0">
                <a:solidFill>
                  <a:schemeClr val="bg1"/>
                </a:solidFill>
                <a:latin typeface="Arial"/>
                <a:cs typeface="Arial"/>
              </a:rPr>
              <a:t>*</a:t>
            </a:r>
          </a:p>
          <a:p>
            <a:pPr marL="363538" indent="-285750" eaLnBrk="0" hangingPunct="0">
              <a:spcBef>
                <a:spcPts val="75"/>
              </a:spcBef>
              <a:spcAft>
                <a:spcPts val="75"/>
              </a:spcAft>
              <a:buFontTx/>
              <a:buChar char="–"/>
              <a:defRPr/>
            </a:pPr>
            <a:r>
              <a:rPr lang="en-GB" sz="800" kern="0" dirty="0" smtClean="0">
                <a:solidFill>
                  <a:schemeClr val="bg1"/>
                </a:solidFill>
                <a:latin typeface="Arial"/>
                <a:cs typeface="Arial"/>
              </a:rPr>
              <a:t>Shuffle Master</a:t>
            </a:r>
          </a:p>
          <a:p>
            <a:pPr marL="363538" indent="-285750" eaLnBrk="0" hangingPunct="0">
              <a:spcBef>
                <a:spcPts val="75"/>
              </a:spcBef>
              <a:spcAft>
                <a:spcPts val="75"/>
              </a:spcAft>
              <a:buFontTx/>
              <a:buChar char="–"/>
              <a:defRPr/>
            </a:pPr>
            <a:r>
              <a:rPr lang="en-GB" sz="800" kern="0" dirty="0" err="1" smtClean="0">
                <a:solidFill>
                  <a:schemeClr val="bg1"/>
                </a:solidFill>
                <a:latin typeface="Arial"/>
                <a:cs typeface="Arial"/>
              </a:rPr>
              <a:t>Pasoca</a:t>
            </a:r>
            <a:endParaRPr lang="en-GB" sz="800" kern="0" dirty="0" smtClean="0">
              <a:solidFill>
                <a:schemeClr val="bg1"/>
              </a:solidFill>
              <a:latin typeface="Arial"/>
              <a:cs typeface="Arial"/>
            </a:endParaRPr>
          </a:p>
          <a:p>
            <a:pPr marL="363538" indent="-285750" eaLnBrk="0" hangingPunct="0">
              <a:spcBef>
                <a:spcPts val="75"/>
              </a:spcBef>
              <a:spcAft>
                <a:spcPts val="75"/>
              </a:spcAft>
              <a:buFontTx/>
              <a:buChar char="–"/>
              <a:defRPr/>
            </a:pPr>
            <a:r>
              <a:rPr lang="en-GB" sz="800" kern="0" dirty="0" err="1" smtClean="0">
                <a:solidFill>
                  <a:schemeClr val="bg1"/>
                </a:solidFill>
                <a:latin typeface="Arial"/>
                <a:cs typeface="Arial"/>
              </a:rPr>
              <a:t>Lianda</a:t>
            </a:r>
            <a:endParaRPr lang="en-GB" sz="800" kern="0" dirty="0" smtClean="0">
              <a:solidFill>
                <a:schemeClr val="bg1"/>
              </a:solidFill>
              <a:latin typeface="Arial"/>
              <a:cs typeface="Arial"/>
            </a:endParaRPr>
          </a:p>
        </p:txBody>
      </p:sp>
      <p:pic>
        <p:nvPicPr>
          <p:cNvPr id="20" name="Banzai.avi">
            <a:hlinkClick r:id="" action="ppaction://media"/>
          </p:cNvPr>
          <p:cNvPicPr>
            <a:picLocks noRot="1" noChangeAspect="1"/>
          </p:cNvPicPr>
          <p:nvPr>
            <a:videoFile r:link="rId2"/>
            <p:extLst>
              <p:ext uri="{DAA4B4D4-6D71-4841-9C94-3DE7FCFB9230}">
                <p14:media xmlns="" xmlns:p14="http://schemas.microsoft.com/office/powerpoint/2010/main" r:link="rId8"/>
              </p:ext>
            </p:extLst>
          </p:nvPr>
        </p:nvPicPr>
        <p:blipFill>
          <a:blip r:embed="rId9" cstate="print"/>
          <a:stretch>
            <a:fillRect/>
          </a:stretch>
        </p:blipFill>
        <p:spPr>
          <a:xfrm>
            <a:off x="1969984" y="4743146"/>
            <a:ext cx="2528847" cy="1638182"/>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19" name="Rectangle 18"/>
          <p:cNvSpPr/>
          <p:nvPr/>
        </p:nvSpPr>
        <p:spPr>
          <a:xfrm>
            <a:off x="0" y="0"/>
            <a:ext cx="1835696" cy="6498522"/>
          </a:xfrm>
          <a:prstGeom prst="rect">
            <a:avLst/>
          </a:prstGeom>
          <a:solidFill>
            <a:srgbClr val="C5B8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 descr="http://www.bclc.com/images/nav/logo.gif"/>
          <p:cNvPicPr>
            <a:picLocks noChangeAspect="1" noChangeArrowheads="1"/>
          </p:cNvPicPr>
          <p:nvPr/>
        </p:nvPicPr>
        <p:blipFill>
          <a:blip r:embed="rId10" cstate="print"/>
          <a:srcRect/>
          <a:stretch>
            <a:fillRect/>
          </a:stretch>
        </p:blipFill>
        <p:spPr bwMode="auto">
          <a:xfrm>
            <a:off x="35496" y="5013176"/>
            <a:ext cx="1259632" cy="606973"/>
          </a:xfrm>
          <a:prstGeom prst="rect">
            <a:avLst/>
          </a:prstGeom>
          <a:noFill/>
        </p:spPr>
      </p:pic>
      <p:pic>
        <p:nvPicPr>
          <p:cNvPr id="22" name="Picture 3" descr="Lad_UK_logo_std_white"/>
          <p:cNvPicPr>
            <a:picLocks noChangeAspect="1" noChangeArrowheads="1"/>
          </p:cNvPicPr>
          <p:nvPr/>
        </p:nvPicPr>
        <p:blipFill>
          <a:blip r:embed="rId11" cstate="print"/>
          <a:srcRect/>
          <a:stretch>
            <a:fillRect/>
          </a:stretch>
        </p:blipFill>
        <p:spPr bwMode="auto">
          <a:xfrm>
            <a:off x="112751" y="2601280"/>
            <a:ext cx="1632120" cy="435312"/>
          </a:xfrm>
          <a:prstGeom prst="rect">
            <a:avLst/>
          </a:prstGeom>
          <a:noFill/>
          <a:ln w="9525">
            <a:noFill/>
            <a:miter lim="800000"/>
            <a:headEnd/>
            <a:tailEnd/>
          </a:ln>
        </p:spPr>
      </p:pic>
      <p:pic>
        <p:nvPicPr>
          <p:cNvPr id="23" name="Picture 4" descr="skybet_dec04"/>
          <p:cNvPicPr>
            <a:picLocks noChangeAspect="1" noChangeArrowheads="1"/>
          </p:cNvPicPr>
          <p:nvPr/>
        </p:nvPicPr>
        <p:blipFill>
          <a:blip r:embed="rId12" cstate="print"/>
          <a:stretch>
            <a:fillRect/>
          </a:stretch>
        </p:blipFill>
        <p:spPr bwMode="auto">
          <a:xfrm>
            <a:off x="77632" y="728474"/>
            <a:ext cx="1697508" cy="468278"/>
          </a:xfrm>
          <a:prstGeom prst="rect">
            <a:avLst/>
          </a:prstGeom>
          <a:noFill/>
          <a:ln w="9525">
            <a:noFill/>
            <a:miter lim="800000"/>
            <a:headEnd/>
            <a:tailEnd/>
          </a:ln>
        </p:spPr>
      </p:pic>
      <p:pic>
        <p:nvPicPr>
          <p:cNvPr id="24" name="Picture 16" descr="Tote_Sport-copy"/>
          <p:cNvPicPr>
            <a:picLocks noChangeAspect="1" noChangeArrowheads="1"/>
          </p:cNvPicPr>
          <p:nvPr/>
        </p:nvPicPr>
        <p:blipFill>
          <a:blip r:embed="rId13" cstate="print"/>
          <a:srcRect/>
          <a:stretch>
            <a:fillRect/>
          </a:stretch>
        </p:blipFill>
        <p:spPr bwMode="auto">
          <a:xfrm>
            <a:off x="112751" y="1207174"/>
            <a:ext cx="1638974" cy="413534"/>
          </a:xfrm>
          <a:prstGeom prst="rect">
            <a:avLst/>
          </a:prstGeom>
          <a:noFill/>
          <a:ln w="9525">
            <a:noFill/>
            <a:miter lim="800000"/>
            <a:headEnd/>
            <a:tailEnd/>
          </a:ln>
        </p:spPr>
      </p:pic>
      <p:pic>
        <p:nvPicPr>
          <p:cNvPr id="25" name="Picture 19" descr="PaddyPower"/>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112751" y="4010368"/>
            <a:ext cx="1638973" cy="282728"/>
          </a:xfrm>
          <a:prstGeom prst="rect">
            <a:avLst/>
          </a:prstGeom>
          <a:noFill/>
          <a:ln w="9525">
            <a:noFill/>
            <a:miter lim="800000"/>
            <a:headEnd/>
            <a:tailEnd/>
          </a:ln>
        </p:spPr>
      </p:pic>
      <p:pic>
        <p:nvPicPr>
          <p:cNvPr id="26" name="Picture 23" descr="CMYK-SPORTECH-LOGO.jpg"/>
          <p:cNvPicPr>
            <a:picLocks noChangeAspect="1"/>
          </p:cNvPicPr>
          <p:nvPr/>
        </p:nvPicPr>
        <p:blipFill>
          <a:blip r:embed="rId15" cstate="print">
            <a:clrChange>
              <a:clrFrom>
                <a:srgbClr val="FFFFFF"/>
              </a:clrFrom>
              <a:clrTo>
                <a:srgbClr val="FFFFFF">
                  <a:alpha val="0"/>
                </a:srgbClr>
              </a:clrTo>
            </a:clrChange>
          </a:blip>
          <a:srcRect/>
          <a:stretch>
            <a:fillRect/>
          </a:stretch>
        </p:blipFill>
        <p:spPr bwMode="auto">
          <a:xfrm>
            <a:off x="35496" y="6161982"/>
            <a:ext cx="1229228" cy="291354"/>
          </a:xfrm>
          <a:prstGeom prst="rect">
            <a:avLst/>
          </a:prstGeom>
          <a:noFill/>
          <a:ln w="9525">
            <a:noFill/>
            <a:miter lim="800000"/>
            <a:headEnd/>
            <a:tailEnd/>
          </a:ln>
        </p:spPr>
      </p:pic>
      <p:pic>
        <p:nvPicPr>
          <p:cNvPr id="27" name="Picture 26" descr="JenBet logo.jpg"/>
          <p:cNvPicPr>
            <a:picLocks noChangeAspect="1"/>
          </p:cNvPicPr>
          <p:nvPr/>
        </p:nvPicPr>
        <p:blipFill>
          <a:blip r:embed="rId16" cstate="print"/>
          <a:srcRect/>
          <a:stretch>
            <a:fillRect/>
          </a:stretch>
        </p:blipFill>
        <p:spPr bwMode="auto">
          <a:xfrm>
            <a:off x="112019" y="3082285"/>
            <a:ext cx="1651669" cy="386355"/>
          </a:xfrm>
          <a:prstGeom prst="rect">
            <a:avLst/>
          </a:prstGeom>
          <a:noFill/>
          <a:ln w="9525">
            <a:noFill/>
            <a:miter lim="800000"/>
            <a:headEnd/>
            <a:tailEnd/>
          </a:ln>
        </p:spPr>
      </p:pic>
      <p:pic>
        <p:nvPicPr>
          <p:cNvPr id="28" name="Picture 10" descr="betfair_mono_logo"/>
          <p:cNvPicPr>
            <a:picLocks noChangeAspect="1" noChangeArrowheads="1"/>
          </p:cNvPicPr>
          <p:nvPr/>
        </p:nvPicPr>
        <p:blipFill>
          <a:blip r:embed="rId17" cstate="print">
            <a:clrChange>
              <a:clrFrom>
                <a:srgbClr val="FFFFFF"/>
              </a:clrFrom>
              <a:clrTo>
                <a:srgbClr val="FFFFFF">
                  <a:alpha val="0"/>
                </a:srgbClr>
              </a:clrTo>
            </a:clrChange>
          </a:blip>
          <a:srcRect/>
          <a:stretch>
            <a:fillRect/>
          </a:stretch>
        </p:blipFill>
        <p:spPr bwMode="auto">
          <a:xfrm>
            <a:off x="40743" y="4593346"/>
            <a:ext cx="1756041" cy="419830"/>
          </a:xfrm>
          <a:prstGeom prst="rect">
            <a:avLst/>
          </a:prstGeom>
          <a:noFill/>
          <a:ln w="9525">
            <a:noFill/>
            <a:miter lim="800000"/>
            <a:headEnd/>
            <a:tailEnd/>
          </a:ln>
        </p:spPr>
      </p:pic>
      <p:pic>
        <p:nvPicPr>
          <p:cNvPr id="29" name="Picture 4" descr="balkan_bet_logo"/>
          <p:cNvPicPr>
            <a:picLocks noChangeAspect="1" noChangeArrowheads="1"/>
          </p:cNvPicPr>
          <p:nvPr/>
        </p:nvPicPr>
        <p:blipFill>
          <a:blip r:embed="rId18" cstate="print">
            <a:clrChange>
              <a:clrFrom>
                <a:srgbClr val="FFFFFF"/>
              </a:clrFrom>
              <a:clrTo>
                <a:srgbClr val="FFFFFF">
                  <a:alpha val="0"/>
                </a:srgbClr>
              </a:clrTo>
            </a:clrChange>
          </a:blip>
          <a:srcRect/>
          <a:stretch>
            <a:fillRect/>
          </a:stretch>
        </p:blipFill>
        <p:spPr bwMode="auto">
          <a:xfrm>
            <a:off x="112752" y="4283571"/>
            <a:ext cx="1638692" cy="297557"/>
          </a:xfrm>
          <a:prstGeom prst="rect">
            <a:avLst/>
          </a:prstGeom>
          <a:noFill/>
          <a:ln w="9525">
            <a:noFill/>
            <a:miter lim="800000"/>
            <a:headEnd/>
            <a:tailEnd/>
          </a:ln>
        </p:spPr>
      </p:pic>
      <p:pic>
        <p:nvPicPr>
          <p:cNvPr id="32" name="Picture 7" descr="logo_wh"/>
          <p:cNvPicPr>
            <a:picLocks noChangeAspect="1" noChangeArrowheads="1"/>
          </p:cNvPicPr>
          <p:nvPr/>
        </p:nvPicPr>
        <p:blipFill>
          <a:blip r:embed="rId19" cstate="print"/>
          <a:srcRect/>
          <a:stretch>
            <a:fillRect/>
          </a:stretch>
        </p:blipFill>
        <p:spPr bwMode="auto">
          <a:xfrm>
            <a:off x="112751" y="1657993"/>
            <a:ext cx="1627271" cy="443315"/>
          </a:xfrm>
          <a:prstGeom prst="rect">
            <a:avLst/>
          </a:prstGeom>
          <a:noFill/>
          <a:ln w="9525">
            <a:noFill/>
            <a:miter lim="800000"/>
            <a:headEnd/>
            <a:tailEnd/>
          </a:ln>
        </p:spPr>
      </p:pic>
      <p:pic>
        <p:nvPicPr>
          <p:cNvPr id="45" name="Picture 2"/>
          <p:cNvPicPr>
            <a:picLocks noChangeAspect="1" noChangeArrowheads="1"/>
          </p:cNvPicPr>
          <p:nvPr/>
        </p:nvPicPr>
        <p:blipFill>
          <a:blip r:embed="rId20" cstate="print"/>
          <a:srcRect/>
          <a:stretch>
            <a:fillRect/>
          </a:stretch>
        </p:blipFill>
        <p:spPr bwMode="auto">
          <a:xfrm>
            <a:off x="1072792" y="4941168"/>
            <a:ext cx="668660" cy="668660"/>
          </a:xfrm>
          <a:prstGeom prst="rect">
            <a:avLst/>
          </a:prstGeom>
          <a:noFill/>
          <a:ln w="9525">
            <a:noFill/>
            <a:miter lim="800000"/>
            <a:headEnd/>
            <a:tailEnd/>
          </a:ln>
          <a:effectLst/>
        </p:spPr>
      </p:pic>
      <p:pic>
        <p:nvPicPr>
          <p:cNvPr id="46" name="Picture 8" descr="MeccaGames"/>
          <p:cNvPicPr>
            <a:picLocks noChangeAspect="1" noChangeArrowheads="1"/>
          </p:cNvPicPr>
          <p:nvPr/>
        </p:nvPicPr>
        <p:blipFill>
          <a:blip r:embed="rId21" cstate="print">
            <a:clrChange>
              <a:clrFrom>
                <a:srgbClr val="FFFFFF"/>
              </a:clrFrom>
              <a:clrTo>
                <a:srgbClr val="FFFFFF">
                  <a:alpha val="0"/>
                </a:srgbClr>
              </a:clrTo>
            </a:clrChange>
          </a:blip>
          <a:srcRect/>
          <a:stretch>
            <a:fillRect/>
          </a:stretch>
        </p:blipFill>
        <p:spPr bwMode="auto">
          <a:xfrm>
            <a:off x="755576" y="5915941"/>
            <a:ext cx="1008112" cy="537395"/>
          </a:xfrm>
          <a:prstGeom prst="rect">
            <a:avLst/>
          </a:prstGeom>
          <a:noFill/>
          <a:ln w="9525">
            <a:noFill/>
            <a:miter lim="800000"/>
            <a:headEnd/>
            <a:tailEnd/>
          </a:ln>
        </p:spPr>
      </p:pic>
      <p:pic>
        <p:nvPicPr>
          <p:cNvPr id="47" name="Picture 13" descr="logo"/>
          <p:cNvPicPr>
            <a:picLocks noChangeAspect="1" noChangeArrowheads="1"/>
          </p:cNvPicPr>
          <p:nvPr/>
        </p:nvPicPr>
        <p:blipFill>
          <a:blip r:embed="rId22" cstate="print">
            <a:clrChange>
              <a:clrFrom>
                <a:srgbClr val="FFFFFF"/>
              </a:clrFrom>
              <a:clrTo>
                <a:srgbClr val="FFFFFF">
                  <a:alpha val="0"/>
                </a:srgbClr>
              </a:clrTo>
            </a:clrChange>
          </a:blip>
          <a:srcRect/>
          <a:stretch>
            <a:fillRect/>
          </a:stretch>
        </p:blipFill>
        <p:spPr bwMode="auto">
          <a:xfrm>
            <a:off x="114832" y="5646068"/>
            <a:ext cx="1606964" cy="303212"/>
          </a:xfrm>
          <a:prstGeom prst="rect">
            <a:avLst/>
          </a:prstGeom>
          <a:noFill/>
          <a:ln w="9525">
            <a:noFill/>
            <a:miter lim="800000"/>
            <a:headEnd/>
            <a:tailEnd/>
          </a:ln>
        </p:spPr>
      </p:pic>
      <p:pic>
        <p:nvPicPr>
          <p:cNvPr id="48" name="Picture 14" descr="vcgames_gradient_CMYK-cropped"/>
          <p:cNvPicPr>
            <a:picLocks noChangeAspect="1" noChangeArrowheads="1"/>
          </p:cNvPicPr>
          <p:nvPr/>
        </p:nvPicPr>
        <p:blipFill>
          <a:blip r:embed="rId23" cstate="print"/>
          <a:srcRect/>
          <a:stretch>
            <a:fillRect/>
          </a:stretch>
        </p:blipFill>
        <p:spPr bwMode="auto">
          <a:xfrm>
            <a:off x="107504" y="3501008"/>
            <a:ext cx="1656184" cy="432048"/>
          </a:xfrm>
          <a:prstGeom prst="rect">
            <a:avLst/>
          </a:prstGeom>
          <a:noFill/>
          <a:ln w="9525">
            <a:noFill/>
            <a:miter lim="800000"/>
            <a:headEnd/>
            <a:tailEnd/>
          </a:ln>
        </p:spPr>
      </p:pic>
      <p:pic>
        <p:nvPicPr>
          <p:cNvPr id="49" name="Picture 2"/>
          <p:cNvPicPr>
            <a:picLocks noChangeAspect="1" noChangeArrowheads="1"/>
          </p:cNvPicPr>
          <p:nvPr/>
        </p:nvPicPr>
        <p:blipFill>
          <a:blip r:embed="rId24" cstate="print"/>
          <a:srcRect/>
          <a:stretch>
            <a:fillRect/>
          </a:stretch>
        </p:blipFill>
        <p:spPr bwMode="auto">
          <a:xfrm>
            <a:off x="107504" y="2132856"/>
            <a:ext cx="1656184" cy="432048"/>
          </a:xfrm>
          <a:prstGeom prst="rect">
            <a:avLst/>
          </a:prstGeom>
          <a:noFill/>
          <a:ln w="9525">
            <a:noFill/>
            <a:miter lim="800000"/>
            <a:headEnd/>
            <a:tailEnd/>
          </a:ln>
        </p:spPr>
      </p:pic>
      <p:sp>
        <p:nvSpPr>
          <p:cNvPr id="43" name="TextBox 42"/>
          <p:cNvSpPr txBox="1"/>
          <p:nvPr/>
        </p:nvSpPr>
        <p:spPr>
          <a:xfrm>
            <a:off x="6228184" y="6597352"/>
            <a:ext cx="1187624" cy="215444"/>
          </a:xfrm>
          <a:prstGeom prst="rect">
            <a:avLst/>
          </a:prstGeom>
          <a:noFill/>
        </p:spPr>
        <p:txBody>
          <a:bodyPr wrap="square" rtlCol="0">
            <a:spAutoFit/>
          </a:bodyPr>
          <a:lstStyle/>
          <a:p>
            <a:r>
              <a:rPr lang="en-GB" sz="800" dirty="0" smtClean="0">
                <a:solidFill>
                  <a:schemeClr val="bg1"/>
                </a:solidFill>
              </a:rPr>
              <a:t>* Integration pending</a:t>
            </a:r>
            <a:endParaRPr lang="en-GB" sz="800" dirty="0">
              <a:solidFill>
                <a:schemeClr val="bg1"/>
              </a:solidFill>
            </a:endParaRPr>
          </a:p>
        </p:txBody>
      </p:sp>
      <p:pic>
        <p:nvPicPr>
          <p:cNvPr id="44" name="Picture 3" descr="S:\orbis\Sales\PREsales\Assets\Images\green_tick.png"/>
          <p:cNvPicPr>
            <a:picLocks noChangeAspect="1" noChangeArrowheads="1"/>
          </p:cNvPicPr>
          <p:nvPr/>
        </p:nvPicPr>
        <p:blipFill>
          <a:blip r:embed="rId7" cstate="print"/>
          <a:srcRect/>
          <a:stretch>
            <a:fillRect/>
          </a:stretch>
        </p:blipFill>
        <p:spPr bwMode="auto">
          <a:xfrm>
            <a:off x="2123728" y="1187909"/>
            <a:ext cx="288032" cy="279189"/>
          </a:xfrm>
          <a:prstGeom prst="rect">
            <a:avLst/>
          </a:prstGeom>
          <a:noFill/>
        </p:spPr>
      </p:pic>
      <p:pic>
        <p:nvPicPr>
          <p:cNvPr id="50" name="Picture 3" descr="S:\orbis\Sales\PREsales\Assets\Images\green_tick.png"/>
          <p:cNvPicPr>
            <a:picLocks noChangeAspect="1" noChangeArrowheads="1"/>
          </p:cNvPicPr>
          <p:nvPr/>
        </p:nvPicPr>
        <p:blipFill>
          <a:blip r:embed="rId7" cstate="print"/>
          <a:srcRect/>
          <a:stretch>
            <a:fillRect/>
          </a:stretch>
        </p:blipFill>
        <p:spPr bwMode="auto">
          <a:xfrm>
            <a:off x="2195736" y="3501008"/>
            <a:ext cx="288032" cy="279189"/>
          </a:xfrm>
          <a:prstGeom prst="rect">
            <a:avLst/>
          </a:prstGeom>
          <a:noFill/>
        </p:spPr>
      </p:pic>
      <p:pic>
        <p:nvPicPr>
          <p:cNvPr id="51" name="Picture 3" descr="S:\orbis\Sales\PREsales\Assets\Images\green_tick.png"/>
          <p:cNvPicPr>
            <a:picLocks noChangeAspect="1" noChangeArrowheads="1"/>
          </p:cNvPicPr>
          <p:nvPr/>
        </p:nvPicPr>
        <p:blipFill>
          <a:blip r:embed="rId7" cstate="print"/>
          <a:srcRect/>
          <a:stretch>
            <a:fillRect/>
          </a:stretch>
        </p:blipFill>
        <p:spPr bwMode="auto">
          <a:xfrm>
            <a:off x="2195736" y="2852936"/>
            <a:ext cx="288032" cy="279189"/>
          </a:xfrm>
          <a:prstGeom prst="rect">
            <a:avLst/>
          </a:prstGeom>
          <a:noFill/>
        </p:spPr>
      </p:pic>
      <p:pic>
        <p:nvPicPr>
          <p:cNvPr id="52" name="Picture 3" descr="S:\orbis\Sales\PREsales\Assets\Images\green_tick.png"/>
          <p:cNvPicPr>
            <a:picLocks noChangeAspect="1" noChangeArrowheads="1"/>
          </p:cNvPicPr>
          <p:nvPr/>
        </p:nvPicPr>
        <p:blipFill>
          <a:blip r:embed="rId7" cstate="print"/>
          <a:srcRect/>
          <a:stretch>
            <a:fillRect/>
          </a:stretch>
        </p:blipFill>
        <p:spPr bwMode="auto">
          <a:xfrm>
            <a:off x="2195736" y="3212976"/>
            <a:ext cx="288032" cy="279189"/>
          </a:xfrm>
          <a:prstGeom prst="rect">
            <a:avLst/>
          </a:prstGeom>
          <a:noFill/>
        </p:spPr>
      </p:pic>
      <p:pic>
        <p:nvPicPr>
          <p:cNvPr id="1026" name="Picture 2"/>
          <p:cNvPicPr>
            <a:picLocks noChangeAspect="1" noChangeArrowheads="1"/>
          </p:cNvPicPr>
          <p:nvPr/>
        </p:nvPicPr>
        <p:blipFill>
          <a:blip r:embed="rId25" cstate="print"/>
          <a:srcRect/>
          <a:stretch>
            <a:fillRect/>
          </a:stretch>
        </p:blipFill>
        <p:spPr bwMode="auto">
          <a:xfrm>
            <a:off x="107504" y="44624"/>
            <a:ext cx="1638300" cy="666750"/>
          </a:xfrm>
          <a:prstGeom prst="rect">
            <a:avLst/>
          </a:prstGeom>
          <a:noFill/>
          <a:ln w="9525">
            <a:noFill/>
            <a:miter lim="800000"/>
            <a:headEnd/>
            <a:tailEnd/>
          </a:ln>
        </p:spPr>
      </p:pic>
      <p:pic>
        <p:nvPicPr>
          <p:cNvPr id="33" name="Picture 11"/>
          <p:cNvPicPr>
            <a:picLocks noChangeAspect="1" noChangeArrowheads="1"/>
          </p:cNvPicPr>
          <p:nvPr/>
        </p:nvPicPr>
        <p:blipFill>
          <a:blip r:embed="rId26" cstate="print"/>
          <a:srcRect/>
          <a:stretch>
            <a:fillRect/>
          </a:stretch>
        </p:blipFill>
        <p:spPr bwMode="auto">
          <a:xfrm>
            <a:off x="2771800" y="2348880"/>
            <a:ext cx="1512168" cy="293538"/>
          </a:xfrm>
          <a:prstGeom prst="rect">
            <a:avLst/>
          </a:prstGeom>
          <a:noFill/>
          <a:ln w="9525">
            <a:noFill/>
            <a:miter lim="800000"/>
            <a:headEnd/>
            <a:tailEnd/>
          </a:ln>
        </p:spPr>
      </p:pic>
      <p:pic>
        <p:nvPicPr>
          <p:cNvPr id="35" name="Picture 2" descr="https://encrypted-tbn2.gstatic.com/images?q=tbn:ANd9GcT4qLpwxf68DCdbQCliws_2203t6vWODztgDuPr8LGx0HOxnjYC"/>
          <p:cNvPicPr>
            <a:picLocks noChangeAspect="1" noChangeArrowheads="1"/>
          </p:cNvPicPr>
          <p:nvPr/>
        </p:nvPicPr>
        <p:blipFill>
          <a:blip r:embed="rId27" cstate="print"/>
          <a:srcRect/>
          <a:stretch>
            <a:fillRect/>
          </a:stretch>
        </p:blipFill>
        <p:spPr bwMode="auto">
          <a:xfrm>
            <a:off x="3707904" y="1700808"/>
            <a:ext cx="946936" cy="481185"/>
          </a:xfrm>
          <a:prstGeom prst="rect">
            <a:avLst/>
          </a:prstGeom>
          <a:noFill/>
          <a:ln w="9525">
            <a:noFill/>
            <a:miter lim="800000"/>
            <a:headEnd/>
            <a:tailEnd/>
          </a:ln>
        </p:spPr>
      </p:pic>
      <p:pic>
        <p:nvPicPr>
          <p:cNvPr id="36" name="Picture 13" descr="https://encrypted-tbn3.gstatic.com/images?q=tbn:ANd9GcQdzLfwJB6H6ZTkAsmB7XSxOEWSTxdGDJmRDQvKvskefsRYaxT6"/>
          <p:cNvPicPr>
            <a:picLocks noChangeAspect="1" noChangeArrowheads="1"/>
          </p:cNvPicPr>
          <p:nvPr/>
        </p:nvPicPr>
        <p:blipFill>
          <a:blip r:embed="rId28" cstate="print">
            <a:clrChange>
              <a:clrFrom>
                <a:srgbClr val="FFFFFF"/>
              </a:clrFrom>
              <a:clrTo>
                <a:srgbClr val="FFFFFF">
                  <a:alpha val="0"/>
                </a:srgbClr>
              </a:clrTo>
            </a:clrChange>
          </a:blip>
          <a:srcRect/>
          <a:stretch>
            <a:fillRect/>
          </a:stretch>
        </p:blipFill>
        <p:spPr bwMode="auto">
          <a:xfrm>
            <a:off x="4716016" y="1844824"/>
            <a:ext cx="1800200" cy="1197951"/>
          </a:xfrm>
          <a:prstGeom prst="rect">
            <a:avLst/>
          </a:prstGeom>
          <a:noFill/>
          <a:ln w="9525">
            <a:noFill/>
            <a:miter lim="800000"/>
            <a:headEnd/>
            <a:tailEnd/>
          </a:ln>
        </p:spPr>
      </p:pic>
      <p:pic>
        <p:nvPicPr>
          <p:cNvPr id="38" name="Picture 6" descr="https://encrypted-tbn3.gstatic.com/images?q=tbn:ANd9GcTXPP5kTpjips8lmHDxY06ah_-CY0o2UWl_jj9OaSib46NDb2bF"/>
          <p:cNvPicPr>
            <a:picLocks noChangeAspect="1" noChangeArrowheads="1"/>
          </p:cNvPicPr>
          <p:nvPr/>
        </p:nvPicPr>
        <p:blipFill>
          <a:blip r:embed="rId29" cstate="print"/>
          <a:srcRect/>
          <a:stretch>
            <a:fillRect/>
          </a:stretch>
        </p:blipFill>
        <p:spPr bwMode="auto">
          <a:xfrm>
            <a:off x="5076056" y="1556792"/>
            <a:ext cx="1512168" cy="476113"/>
          </a:xfrm>
          <a:prstGeom prst="rect">
            <a:avLst/>
          </a:prstGeom>
          <a:noFill/>
          <a:ln w="9525">
            <a:noFill/>
            <a:miter lim="800000"/>
            <a:headEnd/>
            <a:tailEnd/>
          </a:ln>
        </p:spPr>
      </p:pic>
      <p:pic>
        <p:nvPicPr>
          <p:cNvPr id="2" name="Picture 2" descr="C:\Users\pmiles\Desktop\igt logo.jpg"/>
          <p:cNvPicPr>
            <a:picLocks noChangeAspect="1" noChangeArrowheads="1"/>
          </p:cNvPicPr>
          <p:nvPr/>
        </p:nvPicPr>
        <p:blipFill>
          <a:blip r:embed="rId30" cstate="print"/>
          <a:srcRect/>
          <a:stretch>
            <a:fillRect/>
          </a:stretch>
        </p:blipFill>
        <p:spPr bwMode="auto">
          <a:xfrm>
            <a:off x="2483768" y="1556792"/>
            <a:ext cx="864096" cy="707305"/>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07250" fill="hold"/>
                                        <p:tgtEl>
                                          <p:spTgt spid="34"/>
                                        </p:tgtEl>
                                      </p:cBhvr>
                                    </p:cmd>
                                  </p:childTnLst>
                                </p:cTn>
                              </p:par>
                              <p:par>
                                <p:cTn id="7" presetID="1" presetClass="mediacall" presetSubtype="0" fill="hold" nodeType="withEffect">
                                  <p:stCondLst>
                                    <p:cond delay="0"/>
                                  </p:stCondLst>
                                  <p:childTnLst>
                                    <p:cmd type="call" cmd="playFrom(0.0)">
                                      <p:cBhvr>
                                        <p:cTn id="8" dur="37534"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mute="1">
                <p:cTn id="9" repeatCount="indefinite" fill="hold" display="0">
                  <p:stCondLst>
                    <p:cond delay="indefinite"/>
                  </p:stCondLst>
                  <p:endCondLst>
                    <p:cond evt="onNext" delay="0">
                      <p:tgtEl>
                        <p:sldTgt/>
                      </p:tgtEl>
                    </p:cond>
                    <p:cond evt="onPrev" delay="0">
                      <p:tgtEl>
                        <p:sldTgt/>
                      </p:tgtEl>
                    </p:cond>
                  </p:endCondLst>
                </p:cTn>
                <p:tgtEl>
                  <p:spTgt spid="34"/>
                </p:tgtEl>
              </p:cMediaNode>
            </p:video>
            <p:video>
              <p:cMediaNode>
                <p:cTn id="10" repeatCount="indefinite" fill="hold" display="0">
                  <p:stCondLst>
                    <p:cond delay="indefinite"/>
                  </p:stCondLst>
                  <p:endCondLst>
                    <p:cond evt="onNext" delay="0">
                      <p:tgtEl>
                        <p:sldTgt/>
                      </p:tgtEl>
                    </p:cond>
                    <p:cond evt="onPrev" delay="0">
                      <p:tgtEl>
                        <p:sldTgt/>
                      </p:tgtEl>
                    </p:cond>
                  </p:endCondLst>
                </p:cTn>
                <p:tgtEl>
                  <p:spTgt spid="20"/>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 name="Picture 4" descr="http://theunreserved.com/system/images/maple-leaf.jpg"/>
          <p:cNvPicPr>
            <a:picLocks noChangeAspect="1" noChangeArrowheads="1"/>
          </p:cNvPicPr>
          <p:nvPr/>
        </p:nvPicPr>
        <p:blipFill>
          <a:blip r:embed="rId2" cstate="print"/>
          <a:srcRect/>
          <a:stretch>
            <a:fillRect/>
          </a:stretch>
        </p:blipFill>
        <p:spPr bwMode="auto">
          <a:xfrm>
            <a:off x="0" y="0"/>
            <a:ext cx="9144000" cy="6571015"/>
          </a:xfrm>
          <a:prstGeom prst="rect">
            <a:avLst/>
          </a:prstGeom>
          <a:noFill/>
        </p:spPr>
      </p:pic>
      <p:sp>
        <p:nvSpPr>
          <p:cNvPr id="126" name="Rectangle 125"/>
          <p:cNvSpPr/>
          <p:nvPr/>
        </p:nvSpPr>
        <p:spPr>
          <a:xfrm>
            <a:off x="0" y="0"/>
            <a:ext cx="9144000" cy="11429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Rectangle 124"/>
          <p:cNvSpPr/>
          <p:nvPr/>
        </p:nvSpPr>
        <p:spPr>
          <a:xfrm>
            <a:off x="-1" y="-25080"/>
            <a:ext cx="9144001" cy="6597352"/>
          </a:xfrm>
          <a:prstGeom prst="rect">
            <a:avLst/>
          </a:prstGeom>
          <a:solidFill>
            <a:schemeClr val="bg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539750" y="214290"/>
            <a:ext cx="8229600" cy="1143000"/>
          </a:xfrm>
        </p:spPr>
        <p:txBody>
          <a:bodyPr/>
          <a:lstStyle/>
          <a:p>
            <a:r>
              <a:rPr lang="en-GB" dirty="0" smtClean="0"/>
              <a:t>Case Study: BCLC</a:t>
            </a:r>
            <a:endParaRPr lang="en-GB" dirty="0"/>
          </a:p>
        </p:txBody>
      </p:sp>
      <p:sp>
        <p:nvSpPr>
          <p:cNvPr id="62" name="Rectangle 61"/>
          <p:cNvSpPr/>
          <p:nvPr/>
        </p:nvSpPr>
        <p:spPr>
          <a:xfrm>
            <a:off x="501200" y="1508675"/>
            <a:ext cx="7239151" cy="426938"/>
          </a:xfrm>
          <a:prstGeom prst="rect">
            <a:avLst/>
          </a:prstGeom>
          <a:gradFill rotWithShape="1">
            <a:gsLst>
              <a:gs pos="0">
                <a:srgbClr val="8064A2">
                  <a:tint val="100000"/>
                  <a:shade val="100000"/>
                  <a:satMod val="130000"/>
                </a:srgbClr>
              </a:gs>
              <a:gs pos="100000">
                <a:srgbClr val="8064A2">
                  <a:tint val="50000"/>
                  <a:shade val="100000"/>
                  <a:satMod val="350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ysClr val="windowText" lastClr="000000"/>
                </a:solidFill>
                <a:effectLst/>
                <a:uLnTx/>
                <a:uFillTx/>
                <a:latin typeface="Calibri"/>
                <a:ea typeface="+mn-ea"/>
                <a:cs typeface="+mn-cs"/>
              </a:rPr>
              <a:t>PAM</a:t>
            </a:r>
            <a:endParaRPr kumimoji="0" lang="en-US" sz="10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63" name="Rectangle 62"/>
          <p:cNvSpPr/>
          <p:nvPr/>
        </p:nvSpPr>
        <p:spPr>
          <a:xfrm>
            <a:off x="3776238" y="2239843"/>
            <a:ext cx="795761" cy="513199"/>
          </a:xfrm>
          <a:prstGeom prst="rect">
            <a:avLst/>
          </a:prstGeom>
          <a:gradFill rotWithShape="1">
            <a:gsLst>
              <a:gs pos="0">
                <a:srgbClr val="8064A2">
                  <a:tint val="100000"/>
                  <a:shade val="100000"/>
                  <a:satMod val="130000"/>
                </a:srgbClr>
              </a:gs>
              <a:gs pos="100000">
                <a:srgbClr val="8064A2">
                  <a:tint val="50000"/>
                  <a:shade val="100000"/>
                  <a:satMod val="350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ysClr val="windowText" lastClr="000000"/>
                </a:solidFill>
                <a:effectLst/>
                <a:uLnTx/>
                <a:uFillTx/>
                <a:latin typeface="Calibri"/>
                <a:ea typeface="+mn-ea"/>
                <a:cs typeface="+mn-cs"/>
              </a:rPr>
              <a:t>Sports</a:t>
            </a:r>
            <a:endParaRPr kumimoji="0" lang="en-US" sz="10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64" name="Rectangle 63"/>
          <p:cNvSpPr/>
          <p:nvPr/>
        </p:nvSpPr>
        <p:spPr>
          <a:xfrm>
            <a:off x="501201" y="2710399"/>
            <a:ext cx="913942" cy="408679"/>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ysClr val="windowText" lastClr="000000"/>
                </a:solidFill>
                <a:effectLst/>
                <a:uLnTx/>
                <a:uFillTx/>
                <a:latin typeface="Calibri"/>
                <a:ea typeface="+mn-ea"/>
                <a:cs typeface="+mn-cs"/>
              </a:rPr>
              <a:t>Lottery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ysClr val="windowText" lastClr="000000"/>
                </a:solidFill>
                <a:effectLst/>
                <a:uLnTx/>
                <a:uFillTx/>
                <a:latin typeface="Calibri"/>
                <a:ea typeface="+mn-ea"/>
                <a:cs typeface="+mn-cs"/>
              </a:rPr>
              <a:t>Hub</a:t>
            </a:r>
          </a:p>
        </p:txBody>
      </p:sp>
      <p:sp>
        <p:nvSpPr>
          <p:cNvPr id="65" name="Rectangle 64"/>
          <p:cNvSpPr/>
          <p:nvPr/>
        </p:nvSpPr>
        <p:spPr>
          <a:xfrm>
            <a:off x="1584479" y="2248271"/>
            <a:ext cx="915581" cy="493757"/>
          </a:xfrm>
          <a:prstGeom prst="rect">
            <a:avLst/>
          </a:prstGeom>
          <a:gradFill rotWithShape="1">
            <a:gsLst>
              <a:gs pos="0">
                <a:srgbClr val="8064A2">
                  <a:tint val="100000"/>
                  <a:shade val="100000"/>
                  <a:satMod val="130000"/>
                </a:srgbClr>
              </a:gs>
              <a:gs pos="100000">
                <a:srgbClr val="8064A2">
                  <a:tint val="50000"/>
                  <a:shade val="100000"/>
                  <a:satMod val="350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ysClr val="windowText" lastClr="000000"/>
                </a:solidFill>
                <a:effectLst/>
                <a:uLnTx/>
                <a:uFillTx/>
                <a:latin typeface="Calibri"/>
                <a:ea typeface="+mn-ea"/>
                <a:cs typeface="+mn-cs"/>
              </a:rPr>
              <a:t>Payment Handling</a:t>
            </a:r>
            <a:endParaRPr kumimoji="0" lang="en-US" sz="10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66" name="Rectangle 65"/>
          <p:cNvSpPr/>
          <p:nvPr/>
        </p:nvSpPr>
        <p:spPr>
          <a:xfrm>
            <a:off x="4860032" y="2259285"/>
            <a:ext cx="951569" cy="493758"/>
          </a:xfrm>
          <a:prstGeom prst="rect">
            <a:avLst/>
          </a:prstGeom>
          <a:gradFill rotWithShape="1">
            <a:gsLst>
              <a:gs pos="0">
                <a:srgbClr val="8064A2">
                  <a:tint val="100000"/>
                  <a:shade val="100000"/>
                  <a:satMod val="130000"/>
                </a:srgbClr>
              </a:gs>
              <a:gs pos="100000">
                <a:srgbClr val="8064A2">
                  <a:tint val="50000"/>
                  <a:shade val="100000"/>
                  <a:satMod val="350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ysClr val="windowText" lastClr="000000"/>
                </a:solidFill>
                <a:effectLst/>
                <a:uLnTx/>
                <a:uFillTx/>
                <a:latin typeface="Calibri"/>
                <a:ea typeface="+mn-ea"/>
                <a:cs typeface="+mn-cs"/>
              </a:rPr>
              <a:t>Casino</a:t>
            </a:r>
            <a:endParaRPr kumimoji="0" lang="en-US" sz="10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68" name="Rectangle 67"/>
          <p:cNvSpPr/>
          <p:nvPr/>
        </p:nvSpPr>
        <p:spPr>
          <a:xfrm>
            <a:off x="5315151" y="2784697"/>
            <a:ext cx="496450" cy="583294"/>
          </a:xfrm>
          <a:prstGeom prst="rect">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smtClean="0">
                <a:ln>
                  <a:noFill/>
                </a:ln>
                <a:solidFill>
                  <a:sysClr val="windowText" lastClr="000000"/>
                </a:solidFill>
                <a:effectLst/>
                <a:uLnTx/>
                <a:uFillTx/>
                <a:latin typeface="Calibri"/>
                <a:ea typeface="+mn-ea"/>
                <a:cs typeface="+mn-cs"/>
              </a:rPr>
              <a:t>Partner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smtClean="0">
                <a:ln>
                  <a:noFill/>
                </a:ln>
                <a:solidFill>
                  <a:sysClr val="windowText" lastClr="000000"/>
                </a:solidFill>
                <a:effectLst/>
                <a:uLnTx/>
                <a:uFillTx/>
                <a:latin typeface="Calibri"/>
                <a:ea typeface="+mn-ea"/>
                <a:cs typeface="+mn-cs"/>
              </a:rPr>
              <a:t>Content</a:t>
            </a:r>
            <a:endParaRPr kumimoji="0" lang="en-US" sz="8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69" name="Rectangle 68"/>
          <p:cNvSpPr/>
          <p:nvPr/>
        </p:nvSpPr>
        <p:spPr>
          <a:xfrm>
            <a:off x="4860032" y="2784697"/>
            <a:ext cx="443318" cy="583294"/>
          </a:xfrm>
          <a:prstGeom prst="rect">
            <a:avLst/>
          </a:prstGeom>
          <a:gradFill rotWithShape="1">
            <a:gsLst>
              <a:gs pos="0">
                <a:srgbClr val="8064A2">
                  <a:tint val="100000"/>
                  <a:shade val="100000"/>
                  <a:satMod val="130000"/>
                </a:srgbClr>
              </a:gs>
              <a:gs pos="100000">
                <a:srgbClr val="8064A2">
                  <a:tint val="50000"/>
                  <a:shade val="100000"/>
                  <a:satMod val="350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smtClean="0">
                <a:ln>
                  <a:noFill/>
                </a:ln>
                <a:solidFill>
                  <a:sysClr val="windowText" lastClr="000000"/>
                </a:solidFill>
                <a:effectLst/>
                <a:uLnTx/>
                <a:uFillTx/>
                <a:latin typeface="Calibri"/>
                <a:ea typeface="+mn-ea"/>
                <a:cs typeface="+mn-cs"/>
              </a:rPr>
              <a:t>OpenBet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smtClean="0">
                <a:ln>
                  <a:noFill/>
                </a:ln>
                <a:solidFill>
                  <a:sysClr val="windowText" lastClr="000000"/>
                </a:solidFill>
                <a:effectLst/>
                <a:uLnTx/>
                <a:uFillTx/>
                <a:latin typeface="Calibri"/>
                <a:ea typeface="+mn-ea"/>
                <a:cs typeface="+mn-cs"/>
              </a:rPr>
              <a:t>Content</a:t>
            </a:r>
            <a:endParaRPr kumimoji="0" lang="en-US" sz="8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70" name="Rectangle 69"/>
          <p:cNvSpPr/>
          <p:nvPr/>
        </p:nvSpPr>
        <p:spPr>
          <a:xfrm>
            <a:off x="501201" y="3119078"/>
            <a:ext cx="913942" cy="457557"/>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ysClr val="windowText" lastClr="000000"/>
                </a:solidFill>
                <a:effectLst/>
                <a:uLnTx/>
                <a:uFillTx/>
                <a:latin typeface="Calibri"/>
                <a:ea typeface="+mn-ea"/>
                <a:cs typeface="+mn-cs"/>
              </a:rPr>
              <a:t>Pan-Canada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ysClr val="windowText" lastClr="000000"/>
                </a:solidFill>
                <a:effectLst/>
                <a:uLnTx/>
                <a:uFillTx/>
                <a:latin typeface="Calibri"/>
                <a:ea typeface="+mn-ea"/>
                <a:cs typeface="+mn-cs"/>
              </a:rPr>
              <a:t>Lottery</a:t>
            </a:r>
          </a:p>
        </p:txBody>
      </p:sp>
      <p:sp>
        <p:nvSpPr>
          <p:cNvPr id="71" name="Rectangle 70"/>
          <p:cNvSpPr/>
          <p:nvPr/>
        </p:nvSpPr>
        <p:spPr>
          <a:xfrm>
            <a:off x="5960213" y="2229534"/>
            <a:ext cx="828902" cy="523508"/>
          </a:xfrm>
          <a:prstGeom prst="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ysClr val="windowText" lastClr="000000"/>
                </a:solidFill>
                <a:effectLst/>
                <a:uLnTx/>
                <a:uFillTx/>
                <a:latin typeface="Calibri"/>
                <a:ea typeface="+mn-ea"/>
                <a:cs typeface="+mn-cs"/>
              </a:rPr>
              <a:t>Bingo</a:t>
            </a:r>
            <a:endParaRPr kumimoji="0" lang="en-US" sz="10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72" name="Rectangle 71"/>
          <p:cNvSpPr/>
          <p:nvPr/>
        </p:nvSpPr>
        <p:spPr>
          <a:xfrm>
            <a:off x="6927428" y="3059817"/>
            <a:ext cx="842124" cy="513199"/>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ysClr val="windowText" lastClr="000000"/>
                </a:solidFill>
                <a:effectLst/>
                <a:uLnTx/>
                <a:uFillTx/>
                <a:latin typeface="Calibri"/>
                <a:ea typeface="+mn-ea"/>
                <a:cs typeface="+mn-cs"/>
              </a:rPr>
              <a:t>Poker</a:t>
            </a:r>
            <a:endParaRPr kumimoji="0" lang="en-US" sz="10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74" name="Rectangle 73"/>
          <p:cNvSpPr/>
          <p:nvPr/>
        </p:nvSpPr>
        <p:spPr>
          <a:xfrm>
            <a:off x="777057" y="2268151"/>
            <a:ext cx="638086" cy="422368"/>
          </a:xfrm>
          <a:prstGeom prst="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ysClr val="windowText" lastClr="000000"/>
                </a:solidFill>
                <a:effectLst/>
                <a:uLnTx/>
                <a:uFillTx/>
                <a:latin typeface="Calibri"/>
                <a:ea typeface="+mn-ea"/>
                <a:cs typeface="+mn-cs"/>
              </a:rPr>
              <a:t>Lottery</a:t>
            </a:r>
            <a:endParaRPr kumimoji="0" lang="en-US" sz="10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75" name="Rectangle 74"/>
          <p:cNvSpPr/>
          <p:nvPr/>
        </p:nvSpPr>
        <p:spPr>
          <a:xfrm>
            <a:off x="3776239" y="3068960"/>
            <a:ext cx="795761" cy="492410"/>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ysClr val="windowText" lastClr="000000"/>
                </a:solidFill>
                <a:effectLst/>
                <a:uLnTx/>
                <a:uFillTx/>
                <a:latin typeface="Calibri"/>
                <a:ea typeface="+mn-ea"/>
                <a:cs typeface="+mn-cs"/>
              </a:rPr>
              <a:t>RAMP</a:t>
            </a:r>
            <a:endParaRPr kumimoji="0" lang="en-US" sz="10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76" name="Rectangle 75"/>
          <p:cNvSpPr/>
          <p:nvPr/>
        </p:nvSpPr>
        <p:spPr>
          <a:xfrm>
            <a:off x="1584479" y="3066773"/>
            <a:ext cx="928803" cy="513199"/>
          </a:xfrm>
          <a:prstGeom prst="rect">
            <a:avLst/>
          </a:prstGeom>
          <a:gradFill rotWithShape="1">
            <a:gsLst>
              <a:gs pos="0">
                <a:sysClr val="windowText" lastClr="000000">
                  <a:tint val="100000"/>
                  <a:shade val="100000"/>
                  <a:satMod val="130000"/>
                </a:sysClr>
              </a:gs>
              <a:gs pos="100000">
                <a:sysClr val="windowText" lastClr="000000">
                  <a:tint val="50000"/>
                  <a:shade val="100000"/>
                  <a:satMod val="350000"/>
                </a:sysClr>
              </a:gs>
            </a:gsLst>
            <a:lin ang="16200000" scaled="0"/>
          </a:gra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err="1" smtClean="0">
                <a:ln>
                  <a:noFill/>
                </a:ln>
                <a:solidFill>
                  <a:sysClr val="windowText" lastClr="000000"/>
                </a:solidFill>
                <a:effectLst/>
                <a:uLnTx/>
                <a:uFillTx/>
                <a:latin typeface="Calibri"/>
                <a:ea typeface="+mn-ea"/>
                <a:cs typeface="+mn-cs"/>
              </a:rPr>
              <a:t>Moneris</a:t>
            </a:r>
            <a:r>
              <a:rPr kumimoji="0" lang="en-US" sz="1000" b="1" i="0" u="none" strike="noStrike" kern="0" cap="none" spc="0" normalizeH="0" baseline="0" noProof="0" dirty="0" smtClean="0">
                <a:ln>
                  <a:noFill/>
                </a:ln>
                <a:solidFill>
                  <a:sysClr val="windowText" lastClr="000000"/>
                </a:solidFill>
                <a:effectLst/>
                <a:uLnTx/>
                <a:uFillTx/>
                <a:latin typeface="Calibri"/>
                <a:ea typeface="+mn-ea"/>
                <a:cs typeface="+mn-cs"/>
              </a:rPr>
              <a:t> &amp; </a:t>
            </a:r>
            <a:r>
              <a:rPr kumimoji="0" lang="en-US" sz="1000" b="1" i="0" u="none" strike="noStrike" kern="0" cap="none" spc="0" normalizeH="0" baseline="0" noProof="0" dirty="0" err="1" smtClean="0">
                <a:ln>
                  <a:noFill/>
                </a:ln>
                <a:solidFill>
                  <a:sysClr val="windowText" lastClr="000000"/>
                </a:solidFill>
                <a:effectLst/>
                <a:uLnTx/>
                <a:uFillTx/>
                <a:latin typeface="Calibri"/>
                <a:ea typeface="+mn-ea"/>
                <a:cs typeface="+mn-cs"/>
              </a:rPr>
              <a:t>Beanstream</a:t>
            </a:r>
            <a:endParaRPr kumimoji="0" lang="en-US" sz="1000" b="1" i="0" u="none" strike="noStrike" kern="0" cap="none" spc="0" normalizeH="0" baseline="0" noProof="0" dirty="0">
              <a:ln>
                <a:noFill/>
              </a:ln>
              <a:solidFill>
                <a:sysClr val="windowText" lastClr="000000"/>
              </a:solidFill>
              <a:effectLst/>
              <a:uLnTx/>
              <a:uFillTx/>
              <a:latin typeface="Calibri"/>
              <a:ea typeface="+mn-ea"/>
              <a:cs typeface="+mn-cs"/>
            </a:endParaRPr>
          </a:p>
        </p:txBody>
      </p:sp>
      <p:cxnSp>
        <p:nvCxnSpPr>
          <p:cNvPr id="77" name="Straight Arrow Connector 76"/>
          <p:cNvCxnSpPr>
            <a:stCxn id="75" idx="0"/>
            <a:endCxn id="63" idx="2"/>
          </p:cNvCxnSpPr>
          <p:nvPr/>
        </p:nvCxnSpPr>
        <p:spPr>
          <a:xfrm flipH="1" flipV="1">
            <a:off x="4174119" y="2753042"/>
            <a:ext cx="1" cy="315918"/>
          </a:xfrm>
          <a:prstGeom prst="straightConnector1">
            <a:avLst/>
          </a:prstGeom>
          <a:noFill/>
          <a:ln w="25400" cap="flat" cmpd="sng" algn="ctr">
            <a:solidFill>
              <a:srgbClr val="000000"/>
            </a:solidFill>
            <a:prstDash val="solid"/>
            <a:tailEnd type="arrow"/>
          </a:ln>
          <a:effectLst>
            <a:outerShdw blurRad="40000" dist="20000" dir="5400000" rotWithShape="0">
              <a:srgbClr val="000000">
                <a:alpha val="38000"/>
              </a:srgbClr>
            </a:outerShdw>
          </a:effectLst>
        </p:spPr>
      </p:cxnSp>
      <p:cxnSp>
        <p:nvCxnSpPr>
          <p:cNvPr id="78" name="Straight Arrow Connector 77"/>
          <p:cNvCxnSpPr/>
          <p:nvPr/>
        </p:nvCxnSpPr>
        <p:spPr>
          <a:xfrm flipV="1">
            <a:off x="958172" y="2000489"/>
            <a:ext cx="0" cy="265082"/>
          </a:xfrm>
          <a:prstGeom prst="straightConnector1">
            <a:avLst/>
          </a:prstGeom>
          <a:noFill/>
          <a:ln w="25400" cap="flat" cmpd="sng" algn="ctr">
            <a:solidFill>
              <a:srgbClr val="000000"/>
            </a:solidFill>
            <a:prstDash val="solid"/>
            <a:tailEnd type="arrow"/>
          </a:ln>
          <a:effectLst>
            <a:outerShdw blurRad="40000" dist="20000" dir="5400000" rotWithShape="0">
              <a:srgbClr val="000000">
                <a:alpha val="38000"/>
              </a:srgbClr>
            </a:outerShdw>
          </a:effectLst>
        </p:spPr>
      </p:cxnSp>
      <p:cxnSp>
        <p:nvCxnSpPr>
          <p:cNvPr id="79" name="Straight Arrow Connector 78"/>
          <p:cNvCxnSpPr/>
          <p:nvPr/>
        </p:nvCxnSpPr>
        <p:spPr>
          <a:xfrm flipV="1">
            <a:off x="2092242" y="1935613"/>
            <a:ext cx="0" cy="312658"/>
          </a:xfrm>
          <a:prstGeom prst="straightConnector1">
            <a:avLst/>
          </a:prstGeom>
          <a:noFill/>
          <a:ln w="25400" cap="flat" cmpd="sng" algn="ctr">
            <a:solidFill>
              <a:srgbClr val="000000"/>
            </a:solidFill>
            <a:prstDash val="solid"/>
            <a:tailEnd type="arrow"/>
          </a:ln>
          <a:effectLst>
            <a:outerShdw blurRad="40000" dist="20000" dir="5400000" rotWithShape="0">
              <a:srgbClr val="000000">
                <a:alpha val="38000"/>
              </a:srgbClr>
            </a:outerShdw>
          </a:effectLst>
        </p:spPr>
      </p:cxnSp>
      <p:cxnSp>
        <p:nvCxnSpPr>
          <p:cNvPr id="80" name="Straight Arrow Connector 79"/>
          <p:cNvCxnSpPr/>
          <p:nvPr/>
        </p:nvCxnSpPr>
        <p:spPr>
          <a:xfrm flipV="1">
            <a:off x="6396624" y="1946627"/>
            <a:ext cx="0" cy="312658"/>
          </a:xfrm>
          <a:prstGeom prst="straightConnector1">
            <a:avLst/>
          </a:prstGeom>
          <a:noFill/>
          <a:ln w="25400" cap="flat" cmpd="sng" algn="ctr">
            <a:solidFill>
              <a:srgbClr val="000000"/>
            </a:solidFill>
            <a:prstDash val="solid"/>
            <a:tailEnd type="arrow"/>
          </a:ln>
          <a:effectLst>
            <a:outerShdw blurRad="40000" dist="20000" dir="5400000" rotWithShape="0">
              <a:srgbClr val="000000">
                <a:alpha val="38000"/>
              </a:srgbClr>
            </a:outerShdw>
          </a:effectLst>
        </p:spPr>
      </p:cxnSp>
      <p:cxnSp>
        <p:nvCxnSpPr>
          <p:cNvPr id="81" name="Straight Arrow Connector 80"/>
          <p:cNvCxnSpPr/>
          <p:nvPr/>
        </p:nvCxnSpPr>
        <p:spPr>
          <a:xfrm flipV="1">
            <a:off x="7352133" y="1936318"/>
            <a:ext cx="0" cy="312658"/>
          </a:xfrm>
          <a:prstGeom prst="straightConnector1">
            <a:avLst/>
          </a:prstGeom>
          <a:noFill/>
          <a:ln w="25400" cap="flat" cmpd="sng" algn="ctr">
            <a:solidFill>
              <a:srgbClr val="000000"/>
            </a:solidFill>
            <a:prstDash val="solid"/>
            <a:tailEnd type="arrow"/>
          </a:ln>
          <a:effectLst>
            <a:outerShdw blurRad="40000" dist="20000" dir="5400000" rotWithShape="0">
              <a:srgbClr val="000000">
                <a:alpha val="38000"/>
              </a:srgbClr>
            </a:outerShdw>
          </a:effectLst>
        </p:spPr>
      </p:cxnSp>
      <p:cxnSp>
        <p:nvCxnSpPr>
          <p:cNvPr id="82" name="Straight Arrow Connector 81"/>
          <p:cNvCxnSpPr/>
          <p:nvPr/>
        </p:nvCxnSpPr>
        <p:spPr>
          <a:xfrm flipV="1">
            <a:off x="4197827" y="1927185"/>
            <a:ext cx="0" cy="312658"/>
          </a:xfrm>
          <a:prstGeom prst="straightConnector1">
            <a:avLst/>
          </a:prstGeom>
          <a:noFill/>
          <a:ln w="25400" cap="flat" cmpd="sng" algn="ctr">
            <a:solidFill>
              <a:srgbClr val="000000"/>
            </a:solidFill>
            <a:prstDash val="solid"/>
            <a:tailEnd type="arrow"/>
          </a:ln>
          <a:effectLst>
            <a:outerShdw blurRad="40000" dist="20000" dir="5400000" rotWithShape="0">
              <a:srgbClr val="000000">
                <a:alpha val="38000"/>
              </a:srgbClr>
            </a:outerShdw>
          </a:effectLst>
        </p:spPr>
      </p:cxnSp>
      <p:cxnSp>
        <p:nvCxnSpPr>
          <p:cNvPr id="83" name="Straight Arrow Connector 82"/>
          <p:cNvCxnSpPr/>
          <p:nvPr/>
        </p:nvCxnSpPr>
        <p:spPr>
          <a:xfrm flipV="1">
            <a:off x="5303349" y="1927185"/>
            <a:ext cx="0" cy="312658"/>
          </a:xfrm>
          <a:prstGeom prst="straightConnector1">
            <a:avLst/>
          </a:prstGeom>
          <a:noFill/>
          <a:ln w="25400" cap="flat" cmpd="sng" algn="ctr">
            <a:solidFill>
              <a:srgbClr val="000000"/>
            </a:solidFill>
            <a:prstDash val="solid"/>
            <a:tailEnd type="arrow"/>
          </a:ln>
          <a:effectLst>
            <a:outerShdw blurRad="40000" dist="20000" dir="5400000" rotWithShape="0">
              <a:srgbClr val="000000">
                <a:alpha val="38000"/>
              </a:srgbClr>
            </a:outerShdw>
          </a:effectLst>
        </p:spPr>
      </p:cxnSp>
      <p:cxnSp>
        <p:nvCxnSpPr>
          <p:cNvPr id="84" name="Straight Arrow Connector 83"/>
          <p:cNvCxnSpPr>
            <a:stCxn id="65" idx="2"/>
            <a:endCxn id="76" idx="0"/>
          </p:cNvCxnSpPr>
          <p:nvPr/>
        </p:nvCxnSpPr>
        <p:spPr>
          <a:xfrm>
            <a:off x="2042270" y="2742028"/>
            <a:ext cx="6611" cy="324745"/>
          </a:xfrm>
          <a:prstGeom prst="straightConnector1">
            <a:avLst/>
          </a:prstGeom>
          <a:noFill/>
          <a:ln w="25400" cap="flat" cmpd="sng" algn="ctr">
            <a:solidFill>
              <a:srgbClr val="000000"/>
            </a:solidFill>
            <a:prstDash val="solid"/>
            <a:tailEnd type="arrow"/>
          </a:ln>
          <a:effectLst>
            <a:outerShdw blurRad="40000" dist="20000" dir="5400000" rotWithShape="0">
              <a:srgbClr val="000000">
                <a:alpha val="38000"/>
              </a:srgbClr>
            </a:outerShdw>
          </a:effectLst>
        </p:spPr>
      </p:cxnSp>
      <p:cxnSp>
        <p:nvCxnSpPr>
          <p:cNvPr id="85" name="Straight Connector 84"/>
          <p:cNvCxnSpPr/>
          <p:nvPr/>
        </p:nvCxnSpPr>
        <p:spPr>
          <a:xfrm>
            <a:off x="-1" y="1142984"/>
            <a:ext cx="9144000" cy="0"/>
          </a:xfrm>
          <a:prstGeom prst="line">
            <a:avLst/>
          </a:prstGeom>
          <a:noFill/>
          <a:ln w="25400" cap="flat" cmpd="sng" algn="ctr">
            <a:solidFill>
              <a:srgbClr val="000000"/>
            </a:solidFill>
            <a:prstDash val="solid"/>
          </a:ln>
          <a:effectLst>
            <a:outerShdw blurRad="40000" dist="20000" dir="5400000" rotWithShape="0">
              <a:srgbClr val="000000">
                <a:alpha val="38000"/>
              </a:srgbClr>
            </a:outerShdw>
          </a:effectLst>
        </p:spPr>
      </p:cxnSp>
      <p:sp>
        <p:nvSpPr>
          <p:cNvPr id="86" name="Rectangle 85"/>
          <p:cNvSpPr/>
          <p:nvPr/>
        </p:nvSpPr>
        <p:spPr>
          <a:xfrm>
            <a:off x="2784150" y="2244934"/>
            <a:ext cx="794030" cy="493757"/>
          </a:xfrm>
          <a:prstGeom prst="rect">
            <a:avLst/>
          </a:prstGeom>
          <a:gradFill rotWithShape="1">
            <a:gsLst>
              <a:gs pos="0">
                <a:srgbClr val="8064A2">
                  <a:tint val="100000"/>
                  <a:shade val="100000"/>
                  <a:satMod val="130000"/>
                </a:srgbClr>
              </a:gs>
              <a:gs pos="100000">
                <a:srgbClr val="8064A2">
                  <a:tint val="50000"/>
                  <a:shade val="100000"/>
                  <a:satMod val="350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ysClr val="windowText" lastClr="000000"/>
                </a:solidFill>
                <a:effectLst/>
                <a:uLnTx/>
                <a:uFillTx/>
                <a:latin typeface="Calibri"/>
                <a:ea typeface="+mn-ea"/>
                <a:cs typeface="+mn-cs"/>
              </a:rPr>
              <a:t>KYC Rules engine</a:t>
            </a:r>
            <a:endParaRPr kumimoji="0" lang="en-US" sz="10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87" name="Rectangle 86"/>
          <p:cNvSpPr/>
          <p:nvPr/>
        </p:nvSpPr>
        <p:spPr>
          <a:xfrm>
            <a:off x="2784150" y="3063436"/>
            <a:ext cx="807252" cy="513199"/>
          </a:xfrm>
          <a:prstGeom prst="rect">
            <a:avLst/>
          </a:prstGeom>
          <a:gradFill rotWithShape="1">
            <a:gsLst>
              <a:gs pos="0">
                <a:sysClr val="windowText" lastClr="000000">
                  <a:tint val="100000"/>
                  <a:shade val="100000"/>
                  <a:satMod val="130000"/>
                </a:sysClr>
              </a:gs>
              <a:gs pos="100000">
                <a:sysClr val="windowText" lastClr="000000">
                  <a:tint val="50000"/>
                  <a:shade val="100000"/>
                  <a:satMod val="350000"/>
                </a:sysClr>
              </a:gs>
            </a:gsLst>
            <a:lin ang="16200000" scaled="0"/>
          </a:gra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err="1" smtClean="0">
                <a:ln>
                  <a:noFill/>
                </a:ln>
                <a:solidFill>
                  <a:sysClr val="windowText" lastClr="000000"/>
                </a:solidFill>
                <a:effectLst/>
                <a:uLnTx/>
                <a:uFillTx/>
                <a:latin typeface="Calibri"/>
                <a:ea typeface="+mn-ea"/>
                <a:cs typeface="+mn-cs"/>
              </a:rPr>
              <a:t>equifax</a:t>
            </a:r>
            <a:endParaRPr kumimoji="0" lang="en-US" sz="1000" b="1" i="0" u="none" strike="noStrike" kern="0" cap="none" spc="0" normalizeH="0" baseline="0" noProof="0" dirty="0">
              <a:ln>
                <a:noFill/>
              </a:ln>
              <a:solidFill>
                <a:sysClr val="windowText" lastClr="000000"/>
              </a:solidFill>
              <a:effectLst/>
              <a:uLnTx/>
              <a:uFillTx/>
              <a:latin typeface="Calibri"/>
              <a:ea typeface="+mn-ea"/>
              <a:cs typeface="+mn-cs"/>
            </a:endParaRPr>
          </a:p>
        </p:txBody>
      </p:sp>
      <p:cxnSp>
        <p:nvCxnSpPr>
          <p:cNvPr id="88" name="Straight Arrow Connector 87"/>
          <p:cNvCxnSpPr/>
          <p:nvPr/>
        </p:nvCxnSpPr>
        <p:spPr>
          <a:xfrm flipV="1">
            <a:off x="3134077" y="1932276"/>
            <a:ext cx="0" cy="312658"/>
          </a:xfrm>
          <a:prstGeom prst="straightConnector1">
            <a:avLst/>
          </a:prstGeom>
          <a:noFill/>
          <a:ln w="25400" cap="flat" cmpd="sng" algn="ctr">
            <a:solidFill>
              <a:srgbClr val="000000"/>
            </a:solidFill>
            <a:prstDash val="solid"/>
            <a:tailEnd type="arrow"/>
          </a:ln>
          <a:effectLst>
            <a:outerShdw blurRad="40000" dist="20000" dir="5400000" rotWithShape="0">
              <a:srgbClr val="000000">
                <a:alpha val="38000"/>
              </a:srgbClr>
            </a:outerShdw>
          </a:effectLst>
        </p:spPr>
      </p:cxnSp>
      <p:cxnSp>
        <p:nvCxnSpPr>
          <p:cNvPr id="89" name="Straight Arrow Connector 88"/>
          <p:cNvCxnSpPr>
            <a:stCxn id="86" idx="2"/>
            <a:endCxn id="87" idx="0"/>
          </p:cNvCxnSpPr>
          <p:nvPr/>
        </p:nvCxnSpPr>
        <p:spPr>
          <a:xfrm>
            <a:off x="3181165" y="2738691"/>
            <a:ext cx="6611" cy="324745"/>
          </a:xfrm>
          <a:prstGeom prst="straightConnector1">
            <a:avLst/>
          </a:prstGeom>
          <a:noFill/>
          <a:ln w="25400" cap="flat" cmpd="sng" algn="ctr">
            <a:solidFill>
              <a:srgbClr val="000000"/>
            </a:solidFill>
            <a:prstDash val="solid"/>
            <a:tailEnd type="arrow"/>
          </a:ln>
          <a:effectLst>
            <a:outerShdw blurRad="40000" dist="20000" dir="5400000" rotWithShape="0">
              <a:srgbClr val="000000">
                <a:alpha val="38000"/>
              </a:srgbClr>
            </a:outerShdw>
          </a:effectLst>
        </p:spPr>
      </p:cxnSp>
      <p:sp>
        <p:nvSpPr>
          <p:cNvPr id="90" name="TextBox 89"/>
          <p:cNvSpPr txBox="1"/>
          <p:nvPr/>
        </p:nvSpPr>
        <p:spPr>
          <a:xfrm>
            <a:off x="4427984" y="2107677"/>
            <a:ext cx="214813" cy="153888"/>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Text" lastClr="000000"/>
                </a:solidFill>
                <a:effectLst/>
                <a:uLnTx/>
                <a:uFillTx/>
              </a:rPr>
              <a:t>O</a:t>
            </a:r>
            <a:endParaRPr kumimoji="0" lang="en-US" sz="1000" b="0" i="0" u="none" strike="noStrike" kern="0" cap="none" spc="0" normalizeH="0" baseline="0" noProof="0" dirty="0">
              <a:ln>
                <a:noFill/>
              </a:ln>
              <a:solidFill>
                <a:sysClr val="windowText" lastClr="000000"/>
              </a:solidFill>
              <a:effectLst/>
              <a:uLnTx/>
              <a:uFillTx/>
            </a:endParaRPr>
          </a:p>
        </p:txBody>
      </p:sp>
      <p:sp>
        <p:nvSpPr>
          <p:cNvPr id="91" name="TextBox 90"/>
          <p:cNvSpPr txBox="1"/>
          <p:nvPr/>
        </p:nvSpPr>
        <p:spPr>
          <a:xfrm>
            <a:off x="4860032" y="2123888"/>
            <a:ext cx="214813" cy="153888"/>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Text" lastClr="000000"/>
                </a:solidFill>
                <a:effectLst/>
                <a:uLnTx/>
                <a:uFillTx/>
              </a:rPr>
              <a:t>O</a:t>
            </a:r>
            <a:endParaRPr kumimoji="0" lang="en-US" sz="1000" b="0" i="0" u="none" strike="noStrike" kern="0" cap="none" spc="0" normalizeH="0" baseline="0" noProof="0" dirty="0">
              <a:ln>
                <a:noFill/>
              </a:ln>
              <a:solidFill>
                <a:sysClr val="windowText" lastClr="000000"/>
              </a:solidFill>
              <a:effectLst/>
              <a:uLnTx/>
              <a:uFillTx/>
            </a:endParaRPr>
          </a:p>
        </p:txBody>
      </p:sp>
      <p:sp>
        <p:nvSpPr>
          <p:cNvPr id="92" name="TextBox 91"/>
          <p:cNvSpPr txBox="1"/>
          <p:nvPr/>
        </p:nvSpPr>
        <p:spPr>
          <a:xfrm>
            <a:off x="5941402" y="2089100"/>
            <a:ext cx="214813" cy="153888"/>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Text" lastClr="000000"/>
                </a:solidFill>
                <a:effectLst/>
                <a:uLnTx/>
                <a:uFillTx/>
              </a:rPr>
              <a:t>O</a:t>
            </a:r>
            <a:endParaRPr kumimoji="0" lang="en-US" sz="1000" b="0" i="0" u="none" strike="noStrike" kern="0" cap="none" spc="0" normalizeH="0" baseline="0" noProof="0" dirty="0">
              <a:ln>
                <a:noFill/>
              </a:ln>
              <a:solidFill>
                <a:sysClr val="windowText" lastClr="000000"/>
              </a:solidFill>
              <a:effectLst/>
              <a:uLnTx/>
              <a:uFillTx/>
            </a:endParaRPr>
          </a:p>
        </p:txBody>
      </p:sp>
      <p:sp>
        <p:nvSpPr>
          <p:cNvPr id="93" name="TextBox 92"/>
          <p:cNvSpPr txBox="1"/>
          <p:nvPr/>
        </p:nvSpPr>
        <p:spPr>
          <a:xfrm>
            <a:off x="6933494" y="2085835"/>
            <a:ext cx="214813" cy="153888"/>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Text" lastClr="000000"/>
                </a:solidFill>
                <a:effectLst/>
                <a:uLnTx/>
                <a:uFillTx/>
              </a:rPr>
              <a:t>O</a:t>
            </a:r>
            <a:endParaRPr kumimoji="0" lang="en-US" sz="1000" b="0" i="0" u="none" strike="noStrike" kern="0" cap="none" spc="0" normalizeH="0" baseline="0" noProof="0" dirty="0">
              <a:ln>
                <a:noFill/>
              </a:ln>
              <a:solidFill>
                <a:sysClr val="windowText" lastClr="000000"/>
              </a:solidFill>
              <a:effectLst/>
              <a:uLnTx/>
              <a:uFillTx/>
            </a:endParaRPr>
          </a:p>
        </p:txBody>
      </p:sp>
      <p:sp>
        <p:nvSpPr>
          <p:cNvPr id="94" name="TextBox 93"/>
          <p:cNvSpPr txBox="1"/>
          <p:nvPr/>
        </p:nvSpPr>
        <p:spPr>
          <a:xfrm>
            <a:off x="530880" y="2123888"/>
            <a:ext cx="338085" cy="153888"/>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Text" lastClr="000000"/>
                </a:solidFill>
                <a:effectLst/>
                <a:uLnTx/>
                <a:uFillTx/>
              </a:rPr>
              <a:t>R</a:t>
            </a:r>
            <a:endParaRPr kumimoji="0" lang="en-US" sz="1000" b="0" i="0" u="none" strike="noStrike" kern="0" cap="none" spc="0" normalizeH="0" baseline="0" noProof="0" dirty="0">
              <a:ln>
                <a:noFill/>
              </a:ln>
              <a:solidFill>
                <a:sysClr val="windowText" lastClr="000000"/>
              </a:solidFill>
              <a:effectLst/>
              <a:uLnTx/>
              <a:uFillTx/>
            </a:endParaRPr>
          </a:p>
        </p:txBody>
      </p:sp>
      <p:sp>
        <p:nvSpPr>
          <p:cNvPr id="95" name="TextBox 94"/>
          <p:cNvSpPr txBox="1"/>
          <p:nvPr/>
        </p:nvSpPr>
        <p:spPr>
          <a:xfrm>
            <a:off x="1585674" y="2110293"/>
            <a:ext cx="214813" cy="153888"/>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Text" lastClr="000000"/>
                </a:solidFill>
                <a:effectLst/>
                <a:uLnTx/>
                <a:uFillTx/>
              </a:rPr>
              <a:t>O</a:t>
            </a:r>
            <a:endParaRPr kumimoji="0" lang="en-US" sz="1000" b="0" i="0" u="none" strike="noStrike" kern="0" cap="none" spc="0" normalizeH="0" baseline="0" noProof="0" dirty="0">
              <a:ln>
                <a:noFill/>
              </a:ln>
              <a:solidFill>
                <a:sysClr val="windowText" lastClr="000000"/>
              </a:solidFill>
              <a:effectLst/>
              <a:uLnTx/>
              <a:uFillTx/>
            </a:endParaRPr>
          </a:p>
        </p:txBody>
      </p:sp>
      <p:sp>
        <p:nvSpPr>
          <p:cNvPr id="96" name="Rectangle 95"/>
          <p:cNvSpPr/>
          <p:nvPr/>
        </p:nvSpPr>
        <p:spPr>
          <a:xfrm>
            <a:off x="8006178" y="1561223"/>
            <a:ext cx="894265" cy="278890"/>
          </a:xfrm>
          <a:prstGeom prst="rect">
            <a:avLst/>
          </a:prstGeom>
          <a:gradFill rotWithShape="1">
            <a:gsLst>
              <a:gs pos="0">
                <a:srgbClr val="8064A2">
                  <a:tint val="100000"/>
                  <a:shade val="100000"/>
                  <a:satMod val="130000"/>
                </a:srgbClr>
              </a:gs>
              <a:gs pos="100000">
                <a:srgbClr val="8064A2">
                  <a:tint val="50000"/>
                  <a:shade val="100000"/>
                  <a:satMod val="350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ysClr val="windowText" lastClr="000000"/>
                </a:solidFill>
                <a:effectLst/>
                <a:uLnTx/>
                <a:uFillTx/>
                <a:latin typeface="Calibri"/>
                <a:ea typeface="+mn-ea"/>
                <a:cs typeface="+mn-cs"/>
              </a:rPr>
              <a:t>OpenBet</a:t>
            </a:r>
            <a:endParaRPr kumimoji="0" lang="en-US" sz="10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97" name="Rectangle 96"/>
          <p:cNvSpPr/>
          <p:nvPr/>
        </p:nvSpPr>
        <p:spPr>
          <a:xfrm>
            <a:off x="8006178" y="1879760"/>
            <a:ext cx="894265" cy="279020"/>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ysClr val="windowText" lastClr="000000"/>
                </a:solidFill>
                <a:effectLst/>
                <a:uLnTx/>
                <a:uFillTx/>
                <a:latin typeface="Calibri"/>
                <a:ea typeface="+mn-ea"/>
                <a:cs typeface="+mn-cs"/>
              </a:rPr>
              <a:t>Paddy Power</a:t>
            </a:r>
            <a:endParaRPr kumimoji="0" lang="en-US" sz="10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98" name="Rectangle 97"/>
          <p:cNvSpPr/>
          <p:nvPr/>
        </p:nvSpPr>
        <p:spPr>
          <a:xfrm>
            <a:off x="8006178" y="2184318"/>
            <a:ext cx="894265" cy="279020"/>
          </a:xfrm>
          <a:prstGeom prst="rect">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ysClr val="windowText" lastClr="000000"/>
                </a:solidFill>
                <a:effectLst/>
                <a:uLnTx/>
                <a:uFillTx/>
                <a:latin typeface="Calibri"/>
                <a:ea typeface="+mn-ea"/>
                <a:cs typeface="+mn-cs"/>
              </a:rPr>
              <a:t>IGT</a:t>
            </a:r>
            <a:endParaRPr kumimoji="0" lang="en-US" sz="10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99" name="Rectangle 98"/>
          <p:cNvSpPr/>
          <p:nvPr/>
        </p:nvSpPr>
        <p:spPr>
          <a:xfrm>
            <a:off x="8006178" y="2487540"/>
            <a:ext cx="894265" cy="279020"/>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err="1" smtClean="0">
                <a:ln>
                  <a:noFill/>
                </a:ln>
                <a:solidFill>
                  <a:sysClr val="windowText" lastClr="000000"/>
                </a:solidFill>
                <a:effectLst/>
                <a:uLnTx/>
                <a:uFillTx/>
                <a:latin typeface="Calibri"/>
                <a:ea typeface="+mn-ea"/>
                <a:cs typeface="+mn-cs"/>
              </a:rPr>
              <a:t>GTech</a:t>
            </a:r>
            <a:endParaRPr kumimoji="0" lang="en-US" sz="10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01" name="TextBox 100"/>
          <p:cNvSpPr txBox="1"/>
          <p:nvPr/>
        </p:nvSpPr>
        <p:spPr>
          <a:xfrm>
            <a:off x="7914384" y="1285860"/>
            <a:ext cx="942645"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sysClr val="windowText" lastClr="000000"/>
                </a:solidFill>
                <a:effectLst/>
                <a:uLnTx/>
                <a:uFillTx/>
              </a:rPr>
              <a:t>Key</a:t>
            </a:r>
            <a:endParaRPr kumimoji="0" lang="en-US" sz="1100" b="1" i="0" u="none" strike="noStrike" kern="0" cap="none" spc="0" normalizeH="0" baseline="0" noProof="0" dirty="0">
              <a:ln>
                <a:noFill/>
              </a:ln>
              <a:solidFill>
                <a:sysClr val="windowText" lastClr="000000"/>
              </a:solidFill>
              <a:effectLst/>
              <a:uLnTx/>
              <a:uFillTx/>
            </a:endParaRPr>
          </a:p>
        </p:txBody>
      </p:sp>
      <p:cxnSp>
        <p:nvCxnSpPr>
          <p:cNvPr id="102" name="Straight Connector 101"/>
          <p:cNvCxnSpPr/>
          <p:nvPr/>
        </p:nvCxnSpPr>
        <p:spPr>
          <a:xfrm>
            <a:off x="8006178" y="1500174"/>
            <a:ext cx="321217" cy="0"/>
          </a:xfrm>
          <a:prstGeom prst="line">
            <a:avLst/>
          </a:prstGeom>
          <a:noFill/>
          <a:ln w="25400" cap="flat" cmpd="sng" algn="ctr">
            <a:solidFill>
              <a:srgbClr val="000000"/>
            </a:solidFill>
            <a:prstDash val="solid"/>
          </a:ln>
          <a:effectLst>
            <a:outerShdw blurRad="40000" dist="20000" dir="5400000" rotWithShape="0">
              <a:srgbClr val="000000">
                <a:alpha val="38000"/>
              </a:srgbClr>
            </a:outerShdw>
          </a:effectLst>
        </p:spPr>
      </p:cxnSp>
      <p:sp>
        <p:nvSpPr>
          <p:cNvPr id="103" name="TextBox 102"/>
          <p:cNvSpPr txBox="1"/>
          <p:nvPr/>
        </p:nvSpPr>
        <p:spPr>
          <a:xfrm>
            <a:off x="8023239" y="3646529"/>
            <a:ext cx="986059" cy="153888"/>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err="1" smtClean="0">
                <a:ln>
                  <a:noFill/>
                </a:ln>
                <a:solidFill>
                  <a:sysClr val="windowText" lastClr="000000"/>
                </a:solidFill>
                <a:effectLst/>
                <a:uLnTx/>
                <a:uFillTx/>
              </a:rPr>
              <a:t>O:Internet</a:t>
            </a:r>
            <a:endParaRPr kumimoji="0" lang="en-US" sz="1000" b="0" i="0" u="none" strike="noStrike" kern="0" cap="none" spc="0" normalizeH="0" baseline="0" noProof="0" dirty="0">
              <a:ln>
                <a:noFill/>
              </a:ln>
              <a:solidFill>
                <a:sysClr val="windowText" lastClr="000000"/>
              </a:solidFill>
              <a:effectLst/>
              <a:uLnTx/>
              <a:uFillTx/>
            </a:endParaRPr>
          </a:p>
        </p:txBody>
      </p:sp>
      <p:sp>
        <p:nvSpPr>
          <p:cNvPr id="104" name="TextBox 103"/>
          <p:cNvSpPr txBox="1"/>
          <p:nvPr/>
        </p:nvSpPr>
        <p:spPr>
          <a:xfrm>
            <a:off x="8030499" y="3798929"/>
            <a:ext cx="986059" cy="153888"/>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err="1" smtClean="0">
                <a:ln>
                  <a:noFill/>
                </a:ln>
                <a:solidFill>
                  <a:sysClr val="windowText" lastClr="000000"/>
                </a:solidFill>
                <a:effectLst/>
                <a:uLnTx/>
                <a:uFillTx/>
              </a:rPr>
              <a:t>M:Mobile</a:t>
            </a:r>
            <a:endParaRPr kumimoji="0" lang="en-US" sz="1000" b="0" i="0" u="none" strike="noStrike" kern="0" cap="none" spc="0" normalizeH="0" baseline="0" noProof="0" dirty="0">
              <a:ln>
                <a:noFill/>
              </a:ln>
              <a:solidFill>
                <a:sysClr val="windowText" lastClr="000000"/>
              </a:solidFill>
              <a:effectLst/>
              <a:uLnTx/>
              <a:uFillTx/>
            </a:endParaRPr>
          </a:p>
        </p:txBody>
      </p:sp>
      <p:sp>
        <p:nvSpPr>
          <p:cNvPr id="105" name="TextBox 104"/>
          <p:cNvSpPr txBox="1"/>
          <p:nvPr/>
        </p:nvSpPr>
        <p:spPr>
          <a:xfrm>
            <a:off x="8030499" y="3968259"/>
            <a:ext cx="986059" cy="153888"/>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err="1" smtClean="0">
                <a:ln>
                  <a:noFill/>
                </a:ln>
                <a:solidFill>
                  <a:sysClr val="windowText" lastClr="000000"/>
                </a:solidFill>
                <a:effectLst/>
                <a:uLnTx/>
                <a:uFillTx/>
              </a:rPr>
              <a:t>R:Retail</a:t>
            </a:r>
            <a:endParaRPr kumimoji="0" lang="en-US" sz="1000" b="0" i="0" u="none" strike="noStrike" kern="0" cap="none" spc="0" normalizeH="0" baseline="0" noProof="0" dirty="0">
              <a:ln>
                <a:noFill/>
              </a:ln>
              <a:solidFill>
                <a:sysClr val="windowText" lastClr="000000"/>
              </a:solidFill>
              <a:effectLst/>
              <a:uLnTx/>
              <a:uFillTx/>
            </a:endParaRPr>
          </a:p>
        </p:txBody>
      </p:sp>
      <p:sp>
        <p:nvSpPr>
          <p:cNvPr id="107" name="Rectangle 106"/>
          <p:cNvSpPr/>
          <p:nvPr/>
        </p:nvSpPr>
        <p:spPr>
          <a:xfrm>
            <a:off x="8006178" y="2780928"/>
            <a:ext cx="913943" cy="248422"/>
          </a:xfrm>
          <a:prstGeom prst="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err="1" smtClean="0">
                <a:ln>
                  <a:noFill/>
                </a:ln>
                <a:solidFill>
                  <a:sysClr val="windowText" lastClr="000000"/>
                </a:solidFill>
                <a:effectLst/>
                <a:uLnTx/>
                <a:uFillTx/>
                <a:latin typeface="Calibri"/>
                <a:ea typeface="+mn-ea"/>
                <a:cs typeface="+mn-cs"/>
              </a:rPr>
              <a:t>Betware</a:t>
            </a:r>
            <a:endParaRPr kumimoji="0" lang="en-US" sz="10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19" name="Rectangle 118"/>
          <p:cNvSpPr/>
          <p:nvPr/>
        </p:nvSpPr>
        <p:spPr>
          <a:xfrm>
            <a:off x="501201" y="2262792"/>
            <a:ext cx="275856" cy="427727"/>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smtClean="0">
              <a:ln>
                <a:noFill/>
              </a:ln>
              <a:solidFill>
                <a:sysClr val="windowText" lastClr="000000"/>
              </a:solidFill>
              <a:effectLst/>
              <a:uLnTx/>
              <a:uFillTx/>
              <a:latin typeface="Calibri"/>
              <a:ea typeface="+mn-ea"/>
              <a:cs typeface="+mn-cs"/>
            </a:endParaRPr>
          </a:p>
        </p:txBody>
      </p:sp>
      <p:sp>
        <p:nvSpPr>
          <p:cNvPr id="120" name="TextBox 119"/>
          <p:cNvSpPr txBox="1"/>
          <p:nvPr/>
        </p:nvSpPr>
        <p:spPr>
          <a:xfrm>
            <a:off x="1230277" y="2123888"/>
            <a:ext cx="251706" cy="153888"/>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Text" lastClr="000000"/>
                </a:solidFill>
                <a:effectLst/>
                <a:uLnTx/>
                <a:uFillTx/>
              </a:rPr>
              <a:t>O</a:t>
            </a:r>
            <a:endParaRPr kumimoji="0" lang="en-US" sz="1000" b="0" i="0" u="none" strike="noStrike" kern="0" cap="none" spc="0" normalizeH="0" baseline="0" noProof="0" dirty="0">
              <a:ln>
                <a:noFill/>
              </a:ln>
              <a:solidFill>
                <a:sysClr val="windowText" lastClr="000000"/>
              </a:solidFill>
              <a:effectLst/>
              <a:uLnTx/>
              <a:uFillTx/>
            </a:endParaRPr>
          </a:p>
        </p:txBody>
      </p:sp>
      <p:pic>
        <p:nvPicPr>
          <p:cNvPr id="121" name="Picture 2" descr="http://www.bclc.com/images/nav/logo.gif"/>
          <p:cNvPicPr>
            <a:picLocks noChangeAspect="1" noChangeArrowheads="1"/>
          </p:cNvPicPr>
          <p:nvPr/>
        </p:nvPicPr>
        <p:blipFill>
          <a:blip r:embed="rId3" cstate="print"/>
          <a:srcRect/>
          <a:stretch>
            <a:fillRect/>
          </a:stretch>
        </p:blipFill>
        <p:spPr bwMode="auto">
          <a:xfrm>
            <a:off x="7680152" y="109908"/>
            <a:ext cx="1838325" cy="885825"/>
          </a:xfrm>
          <a:prstGeom prst="rect">
            <a:avLst/>
          </a:prstGeom>
          <a:noFill/>
        </p:spPr>
      </p:pic>
      <p:sp>
        <p:nvSpPr>
          <p:cNvPr id="122" name="TextBox 121"/>
          <p:cNvSpPr txBox="1"/>
          <p:nvPr/>
        </p:nvSpPr>
        <p:spPr>
          <a:xfrm>
            <a:off x="461812" y="4500570"/>
            <a:ext cx="6000792" cy="1200329"/>
          </a:xfrm>
          <a:prstGeom prst="rect">
            <a:avLst/>
          </a:prstGeom>
          <a:noFill/>
        </p:spPr>
        <p:txBody>
          <a:bodyPr wrap="square" rtlCol="0">
            <a:spAutoFit/>
          </a:bodyPr>
          <a:lstStyle/>
          <a:p>
            <a:pPr>
              <a:buFont typeface="Arial" pitchFamily="34" charset="0"/>
              <a:buChar char="•"/>
            </a:pPr>
            <a:r>
              <a:rPr lang="en-GB" sz="1800" dirty="0" smtClean="0"/>
              <a:t>OpenBet are a platform provider and integration specialists</a:t>
            </a:r>
          </a:p>
          <a:p>
            <a:pPr>
              <a:buFont typeface="Arial" pitchFamily="34" charset="0"/>
              <a:buChar char="•"/>
            </a:pPr>
            <a:r>
              <a:rPr lang="en-GB" sz="1800" dirty="0" smtClean="0"/>
              <a:t>Most development or adaptation for an integrations is performed by OpenBet</a:t>
            </a:r>
            <a:endParaRPr lang="en-GB" sz="1800" dirty="0"/>
          </a:p>
        </p:txBody>
      </p:sp>
      <p:sp useBgFill="1">
        <p:nvSpPr>
          <p:cNvPr id="127" name="Rectangle 126"/>
          <p:cNvSpPr/>
          <p:nvPr/>
        </p:nvSpPr>
        <p:spPr>
          <a:xfrm>
            <a:off x="-1787" y="4286256"/>
            <a:ext cx="9144000" cy="22860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8" name="Straight Connector 127"/>
          <p:cNvCxnSpPr/>
          <p:nvPr/>
        </p:nvCxnSpPr>
        <p:spPr>
          <a:xfrm>
            <a:off x="-771" y="4286256"/>
            <a:ext cx="9144000" cy="0"/>
          </a:xfrm>
          <a:prstGeom prst="line">
            <a:avLst/>
          </a:prstGeom>
          <a:noFill/>
          <a:ln w="25400" cap="flat" cmpd="sng" algn="ctr">
            <a:solidFill>
              <a:srgbClr val="000000"/>
            </a:solidFill>
            <a:prstDash val="solid"/>
          </a:ln>
          <a:effectLst>
            <a:outerShdw blurRad="40000" dist="20000" dir="5400000" rotWithShape="0">
              <a:srgbClr val="000000">
                <a:alpha val="38000"/>
              </a:srgbClr>
            </a:outerShdw>
          </a:effectLst>
        </p:spPr>
      </p:cxnSp>
      <p:sp>
        <p:nvSpPr>
          <p:cNvPr id="129" name="Rectangle 128"/>
          <p:cNvSpPr/>
          <p:nvPr/>
        </p:nvSpPr>
        <p:spPr>
          <a:xfrm>
            <a:off x="6908233" y="2230572"/>
            <a:ext cx="864096" cy="550356"/>
          </a:xfrm>
          <a:prstGeom prst="rect">
            <a:avLst/>
          </a:prstGeom>
          <a:gradFill rotWithShape="1">
            <a:gsLst>
              <a:gs pos="0">
                <a:srgbClr val="8064A2">
                  <a:tint val="100000"/>
                  <a:shade val="100000"/>
                  <a:satMod val="130000"/>
                </a:srgbClr>
              </a:gs>
              <a:gs pos="100000">
                <a:srgbClr val="8064A2">
                  <a:tint val="50000"/>
                  <a:shade val="100000"/>
                  <a:satMod val="350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ysClr val="windowText" lastClr="000000"/>
                </a:solidFill>
                <a:effectLst/>
                <a:uLnTx/>
                <a:uFillTx/>
                <a:latin typeface="Calibri"/>
                <a:ea typeface="+mn-ea"/>
                <a:cs typeface="+mn-cs"/>
              </a:rPr>
              <a:t>OB-G2 middleware</a:t>
            </a:r>
            <a:endParaRPr kumimoji="0" lang="en-US" sz="1000" b="1" i="0" u="none" strike="noStrike" kern="0" cap="none" spc="0" normalizeH="0" baseline="0" noProof="0" dirty="0">
              <a:ln>
                <a:noFill/>
              </a:ln>
              <a:solidFill>
                <a:sysClr val="windowText" lastClr="000000"/>
              </a:solidFill>
              <a:effectLst/>
              <a:uLnTx/>
              <a:uFillTx/>
              <a:latin typeface="Calibri"/>
              <a:ea typeface="+mn-ea"/>
              <a:cs typeface="+mn-cs"/>
            </a:endParaRPr>
          </a:p>
        </p:txBody>
      </p:sp>
      <p:cxnSp>
        <p:nvCxnSpPr>
          <p:cNvPr id="130" name="Straight Arrow Connector 129"/>
          <p:cNvCxnSpPr>
            <a:stCxn id="72" idx="0"/>
          </p:cNvCxnSpPr>
          <p:nvPr/>
        </p:nvCxnSpPr>
        <p:spPr>
          <a:xfrm flipH="1" flipV="1">
            <a:off x="7340281" y="2780928"/>
            <a:ext cx="8209" cy="278889"/>
          </a:xfrm>
          <a:prstGeom prst="straightConnector1">
            <a:avLst/>
          </a:prstGeom>
          <a:noFill/>
          <a:ln w="25400" cap="flat" cmpd="sng" algn="ctr">
            <a:solidFill>
              <a:srgbClr val="000000"/>
            </a:solidFill>
            <a:prstDash val="solid"/>
            <a:tailEnd type="arrow"/>
          </a:ln>
          <a:effectLst>
            <a:outerShdw blurRad="40000" dist="20000" dir="5400000" rotWithShape="0">
              <a:srgbClr val="000000">
                <a:alpha val="38000"/>
              </a:srgbClr>
            </a:outerShdw>
          </a:effectLst>
        </p:spPr>
      </p:cxnSp>
      <p:grpSp>
        <p:nvGrpSpPr>
          <p:cNvPr id="3" name="Group 136"/>
          <p:cNvGrpSpPr/>
          <p:nvPr/>
        </p:nvGrpSpPr>
        <p:grpSpPr>
          <a:xfrm>
            <a:off x="143000" y="4509120"/>
            <a:ext cx="3204864" cy="1737151"/>
            <a:chOff x="467544" y="1412777"/>
            <a:chExt cx="4032448" cy="1420838"/>
          </a:xfrm>
        </p:grpSpPr>
        <p:sp>
          <p:nvSpPr>
            <p:cNvPr id="138" name="TextBox 137"/>
            <p:cNvSpPr txBox="1"/>
            <p:nvPr/>
          </p:nvSpPr>
          <p:spPr>
            <a:xfrm>
              <a:off x="467544" y="1412777"/>
              <a:ext cx="4032448" cy="276907"/>
            </a:xfrm>
            <a:prstGeom prst="rect">
              <a:avLst/>
            </a:prstGeom>
            <a:noFill/>
          </p:spPr>
          <p:txBody>
            <a:bodyPr wrap="square" rtlCol="0">
              <a:spAutoFit/>
            </a:bodyPr>
            <a:lstStyle/>
            <a:p>
              <a:pPr lvl="0"/>
              <a:r>
                <a:rPr lang="en-GB" sz="1600" dirty="0" smtClean="0">
                  <a:solidFill>
                    <a:srgbClr val="98005D"/>
                  </a:solidFill>
                </a:rPr>
                <a:t>Lottery &amp; Bingo</a:t>
              </a:r>
              <a:endParaRPr lang="en-GB" sz="1600" dirty="0"/>
            </a:p>
          </p:txBody>
        </p:sp>
        <p:sp>
          <p:nvSpPr>
            <p:cNvPr id="139" name="TextBox 138"/>
            <p:cNvSpPr txBox="1"/>
            <p:nvPr/>
          </p:nvSpPr>
          <p:spPr>
            <a:xfrm>
              <a:off x="467544" y="1700810"/>
              <a:ext cx="4032448" cy="1132805"/>
            </a:xfrm>
            <a:prstGeom prst="rect">
              <a:avLst/>
            </a:prstGeom>
            <a:noFill/>
          </p:spPr>
          <p:txBody>
            <a:bodyPr wrap="square" rtlCol="0">
              <a:spAutoFit/>
            </a:bodyPr>
            <a:lstStyle/>
            <a:p>
              <a:pPr lvl="0"/>
              <a:r>
                <a:rPr lang="en-GB" sz="1200" dirty="0" smtClean="0">
                  <a:solidFill>
                    <a:schemeClr val="accent3">
                      <a:lumMod val="50000"/>
                    </a:schemeClr>
                  </a:solidFill>
                </a:rPr>
                <a:t>Both </a:t>
              </a:r>
              <a:r>
                <a:rPr lang="en-GB" sz="1200" dirty="0" err="1" smtClean="0">
                  <a:solidFill>
                    <a:schemeClr val="accent3">
                      <a:lumMod val="50000"/>
                    </a:schemeClr>
                  </a:solidFill>
                </a:rPr>
                <a:t>Betware</a:t>
              </a:r>
              <a:r>
                <a:rPr lang="en-GB" sz="1200" dirty="0" smtClean="0">
                  <a:solidFill>
                    <a:schemeClr val="accent3">
                      <a:lumMod val="50000"/>
                    </a:schemeClr>
                  </a:solidFill>
                </a:rPr>
                <a:t> systems contact the standard OpenBet PAM API via web services calls to retrieve funds and player details. Transaction details are stored in OpenBet </a:t>
              </a:r>
            </a:p>
            <a:p>
              <a:pPr lvl="0"/>
              <a:r>
                <a:rPr lang="en-GB" sz="1200" dirty="0" smtClean="0">
                  <a:solidFill>
                    <a:schemeClr val="accent3">
                      <a:lumMod val="50000"/>
                    </a:schemeClr>
                  </a:solidFill>
                </a:rPr>
                <a:t>Single sign on is achieved by passing a login token between the sites. All login is performed against the OpenBet PAM</a:t>
              </a:r>
            </a:p>
          </p:txBody>
        </p:sp>
      </p:grpSp>
      <p:grpSp>
        <p:nvGrpSpPr>
          <p:cNvPr id="4" name="Group 142"/>
          <p:cNvGrpSpPr/>
          <p:nvPr/>
        </p:nvGrpSpPr>
        <p:grpSpPr>
          <a:xfrm>
            <a:off x="3275856" y="4509120"/>
            <a:ext cx="3024336" cy="1552486"/>
            <a:chOff x="467544" y="1412777"/>
            <a:chExt cx="4032448" cy="1269800"/>
          </a:xfrm>
        </p:grpSpPr>
        <p:sp>
          <p:nvSpPr>
            <p:cNvPr id="144" name="TextBox 143"/>
            <p:cNvSpPr txBox="1"/>
            <p:nvPr/>
          </p:nvSpPr>
          <p:spPr>
            <a:xfrm>
              <a:off x="467544" y="1412777"/>
              <a:ext cx="4032448" cy="276907"/>
            </a:xfrm>
            <a:prstGeom prst="rect">
              <a:avLst/>
            </a:prstGeom>
            <a:noFill/>
          </p:spPr>
          <p:txBody>
            <a:bodyPr wrap="square" rtlCol="0">
              <a:spAutoFit/>
            </a:bodyPr>
            <a:lstStyle/>
            <a:p>
              <a:pPr lvl="0"/>
              <a:r>
                <a:rPr lang="en-GB" sz="1600" dirty="0" smtClean="0">
                  <a:solidFill>
                    <a:srgbClr val="98005D"/>
                  </a:solidFill>
                </a:rPr>
                <a:t>Poker</a:t>
              </a:r>
              <a:endParaRPr lang="en-GB" sz="1600" dirty="0"/>
            </a:p>
          </p:txBody>
        </p:sp>
        <p:sp>
          <p:nvSpPr>
            <p:cNvPr id="145" name="TextBox 144"/>
            <p:cNvSpPr txBox="1"/>
            <p:nvPr/>
          </p:nvSpPr>
          <p:spPr>
            <a:xfrm>
              <a:off x="467544" y="1700811"/>
              <a:ext cx="4032448" cy="981766"/>
            </a:xfrm>
            <a:prstGeom prst="rect">
              <a:avLst/>
            </a:prstGeom>
            <a:noFill/>
          </p:spPr>
          <p:txBody>
            <a:bodyPr wrap="square" rtlCol="0">
              <a:spAutoFit/>
            </a:bodyPr>
            <a:lstStyle/>
            <a:p>
              <a:pPr lvl="0"/>
              <a:r>
                <a:rPr lang="en-GB" sz="1200" dirty="0" smtClean="0">
                  <a:solidFill>
                    <a:schemeClr val="accent3">
                      <a:lumMod val="50000"/>
                    </a:schemeClr>
                  </a:solidFill>
                </a:rPr>
                <a:t>G2 (</a:t>
              </a:r>
              <a:r>
                <a:rPr lang="en-GB" sz="1200" dirty="0" err="1" smtClean="0">
                  <a:solidFill>
                    <a:schemeClr val="accent3">
                      <a:lumMod val="50000"/>
                    </a:schemeClr>
                  </a:solidFill>
                </a:rPr>
                <a:t>Gtech</a:t>
              </a:r>
              <a:r>
                <a:rPr lang="en-GB" sz="1200" dirty="0" smtClean="0">
                  <a:solidFill>
                    <a:schemeClr val="accent3">
                      <a:lumMod val="50000"/>
                    </a:schemeClr>
                  </a:solidFill>
                </a:rPr>
                <a:t>) were unable to adapt their poker system to make direct calls to the OpenBet PAM API and so as part of the deployment OpenBet has built a middleware to translate G2 messages to the corresponding OpenBet messages</a:t>
              </a:r>
            </a:p>
          </p:txBody>
        </p:sp>
      </p:grpSp>
      <p:grpSp>
        <p:nvGrpSpPr>
          <p:cNvPr id="5" name="Group 145"/>
          <p:cNvGrpSpPr/>
          <p:nvPr/>
        </p:nvGrpSpPr>
        <p:grpSpPr>
          <a:xfrm>
            <a:off x="6119664" y="4509119"/>
            <a:ext cx="3024336" cy="1552487"/>
            <a:chOff x="467544" y="1412777"/>
            <a:chExt cx="4032448" cy="1269802"/>
          </a:xfrm>
        </p:grpSpPr>
        <p:sp>
          <p:nvSpPr>
            <p:cNvPr id="147" name="TextBox 146"/>
            <p:cNvSpPr txBox="1"/>
            <p:nvPr/>
          </p:nvSpPr>
          <p:spPr>
            <a:xfrm>
              <a:off x="467544" y="1412777"/>
              <a:ext cx="4032448" cy="276907"/>
            </a:xfrm>
            <a:prstGeom prst="rect">
              <a:avLst/>
            </a:prstGeom>
            <a:noFill/>
          </p:spPr>
          <p:txBody>
            <a:bodyPr wrap="square" rtlCol="0">
              <a:spAutoFit/>
            </a:bodyPr>
            <a:lstStyle/>
            <a:p>
              <a:pPr lvl="0"/>
              <a:r>
                <a:rPr lang="en-GB" sz="1600" dirty="0" smtClean="0">
                  <a:solidFill>
                    <a:srgbClr val="98005D"/>
                  </a:solidFill>
                </a:rPr>
                <a:t>Payments &amp; KYC</a:t>
              </a:r>
              <a:endParaRPr lang="en-GB" sz="1600" dirty="0"/>
            </a:p>
          </p:txBody>
        </p:sp>
        <p:sp>
          <p:nvSpPr>
            <p:cNvPr id="148" name="TextBox 147"/>
            <p:cNvSpPr txBox="1"/>
            <p:nvPr/>
          </p:nvSpPr>
          <p:spPr>
            <a:xfrm>
              <a:off x="467544" y="1700812"/>
              <a:ext cx="4032448" cy="981767"/>
            </a:xfrm>
            <a:prstGeom prst="rect">
              <a:avLst/>
            </a:prstGeom>
            <a:noFill/>
          </p:spPr>
          <p:txBody>
            <a:bodyPr wrap="square" rtlCol="0">
              <a:spAutoFit/>
            </a:bodyPr>
            <a:lstStyle/>
            <a:p>
              <a:pPr lvl="0"/>
              <a:r>
                <a:rPr lang="en-GB" sz="1200" dirty="0" smtClean="0">
                  <a:solidFill>
                    <a:schemeClr val="accent3">
                      <a:lumMod val="50000"/>
                    </a:schemeClr>
                  </a:solidFill>
                </a:rPr>
                <a:t>OpenBet has performed an integration onto the API’s of each of these service providers. These range from file transfer to on demand web services calls with both batch and consolidation scripts running as background processes.</a:t>
              </a:r>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Bullet Slide - Purple">
  <a:themeElements>
    <a:clrScheme name="Bullet Slide - Purp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llet Slide - Purpl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ullet Slide - Purp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ullet Slide - Purpl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ullet Slide - Purpl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ullet Slide - Purpl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ullet Slide - Purpl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ullet Slide - Purpl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ullet Slide - Purpl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ullet Slide - Purpl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ullet Slide - Purpl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ullet Slide - Purpl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ullet Slide - Purpl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ullet Slide - Purpl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ain Template">
  <a:themeElements>
    <a:clrScheme name="Mai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ain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ai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i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i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i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i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i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i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i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i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i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i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i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Main Template">
  <a:themeElements>
    <a:clrScheme name="Mai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ain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ai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i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i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i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i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i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i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i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i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i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i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i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Bullet Slide - Purple">
  <a:themeElements>
    <a:clrScheme name="Bullet Slide - Purp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llet Slide - Purpl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ullet Slide - Purp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ullet Slide - Purpl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ullet Slide - Purpl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ullet Slide - Purpl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ullet Slide - Purpl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ullet Slide - Purpl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ullet Slide - Purpl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ullet Slide - Purpl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ullet Slide - Purpl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ullet Slide - Purpl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ullet Slide - Purpl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ullet Slide - Purpl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Bullet Slide - Purple">
  <a:themeElements>
    <a:clrScheme name="Bullet Slide - Purp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llet Slide - Purpl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ullet Slide - Purp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ullet Slide - Purpl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ullet Slide - Purpl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ullet Slide - Purpl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ullet Slide - Purpl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ullet Slide - Purpl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ullet Slide - Purpl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ullet Slide - Purpl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ullet Slide - Purpl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ullet Slide - Purpl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ullet Slide - Purpl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ullet Slide - Purpl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Main Template">
  <a:themeElements>
    <a:clrScheme name="Main Template 14">
      <a:dk1>
        <a:srgbClr val="000000"/>
      </a:dk1>
      <a:lt1>
        <a:srgbClr val="FFFFFF"/>
      </a:lt1>
      <a:dk2>
        <a:srgbClr val="000000"/>
      </a:dk2>
      <a:lt2>
        <a:srgbClr val="808080"/>
      </a:lt2>
      <a:accent1>
        <a:srgbClr val="69D0ED"/>
      </a:accent1>
      <a:accent2>
        <a:srgbClr val="333399"/>
      </a:accent2>
      <a:accent3>
        <a:srgbClr val="FFFFFF"/>
      </a:accent3>
      <a:accent4>
        <a:srgbClr val="000000"/>
      </a:accent4>
      <a:accent5>
        <a:srgbClr val="B9E4F4"/>
      </a:accent5>
      <a:accent6>
        <a:srgbClr val="2D2D8A"/>
      </a:accent6>
      <a:hlink>
        <a:srgbClr val="009999"/>
      </a:hlink>
      <a:folHlink>
        <a:srgbClr val="99CC00"/>
      </a:folHlink>
    </a:clrScheme>
    <a:fontScheme name="Main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ai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i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i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i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i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i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i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i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i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i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i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i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ain Template 13">
        <a:dk1>
          <a:srgbClr val="000000"/>
        </a:dk1>
        <a:lt1>
          <a:srgbClr val="FFFFFF"/>
        </a:lt1>
        <a:dk2>
          <a:srgbClr val="532F64"/>
        </a:dk2>
        <a:lt2>
          <a:srgbClr val="808080"/>
        </a:lt2>
        <a:accent1>
          <a:srgbClr val="98005D"/>
        </a:accent1>
        <a:accent2>
          <a:srgbClr val="333399"/>
        </a:accent2>
        <a:accent3>
          <a:srgbClr val="FFFFFF"/>
        </a:accent3>
        <a:accent4>
          <a:srgbClr val="000000"/>
        </a:accent4>
        <a:accent5>
          <a:srgbClr val="CAAAB6"/>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in Template 14">
        <a:dk1>
          <a:srgbClr val="000000"/>
        </a:dk1>
        <a:lt1>
          <a:srgbClr val="FFFFFF"/>
        </a:lt1>
        <a:dk2>
          <a:srgbClr val="000000"/>
        </a:dk2>
        <a:lt2>
          <a:srgbClr val="808080"/>
        </a:lt2>
        <a:accent1>
          <a:srgbClr val="69D0ED"/>
        </a:accent1>
        <a:accent2>
          <a:srgbClr val="333399"/>
        </a:accent2>
        <a:accent3>
          <a:srgbClr val="FFFFFF"/>
        </a:accent3>
        <a:accent4>
          <a:srgbClr val="000000"/>
        </a:accent4>
        <a:accent5>
          <a:srgbClr val="B9E4F4"/>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in Template 15">
        <a:dk1>
          <a:srgbClr val="000000"/>
        </a:dk1>
        <a:lt1>
          <a:srgbClr val="FFFFFF"/>
        </a:lt1>
        <a:dk2>
          <a:srgbClr val="532F64"/>
        </a:dk2>
        <a:lt2>
          <a:srgbClr val="808080"/>
        </a:lt2>
        <a:accent1>
          <a:srgbClr val="69D0ED"/>
        </a:accent1>
        <a:accent2>
          <a:srgbClr val="333399"/>
        </a:accent2>
        <a:accent3>
          <a:srgbClr val="FFFFFF"/>
        </a:accent3>
        <a:accent4>
          <a:srgbClr val="000000"/>
        </a:accent4>
        <a:accent5>
          <a:srgbClr val="B9E4F4"/>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in Template 16">
        <a:dk1>
          <a:srgbClr val="000000"/>
        </a:dk1>
        <a:lt1>
          <a:srgbClr val="FFFFFF"/>
        </a:lt1>
        <a:dk2>
          <a:srgbClr val="000000"/>
        </a:dk2>
        <a:lt2>
          <a:srgbClr val="808080"/>
        </a:lt2>
        <a:accent1>
          <a:srgbClr val="69D0ED"/>
        </a:accent1>
        <a:accent2>
          <a:srgbClr val="532F64"/>
        </a:accent2>
        <a:accent3>
          <a:srgbClr val="FFFFFF"/>
        </a:accent3>
        <a:accent4>
          <a:srgbClr val="000000"/>
        </a:accent4>
        <a:accent5>
          <a:srgbClr val="B9E4F4"/>
        </a:accent5>
        <a:accent6>
          <a:srgbClr val="4A2A5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Bullet Slide - Purple">
  <a:themeElements>
    <a:clrScheme name="Bullet Slide - Purp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llet Slide - Purpl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ullet Slide - Purp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ullet Slide - Purpl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ullet Slide - Purpl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ullet Slide - Purpl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ullet Slide - Purpl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ullet Slide - Purpl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ullet Slide - Purpl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ullet Slide - Purpl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ullet Slide - Purpl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ullet Slide - Purpl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ullet Slide - Purpl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ullet Slide - Purpl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7172</TotalTime>
  <Words>935</Words>
  <Application>Microsoft Office PowerPoint</Application>
  <PresentationFormat>On-screen Show (4:3)</PresentationFormat>
  <Paragraphs>352</Paragraphs>
  <Slides>8</Slides>
  <Notes>7</Notes>
  <HiddenSlides>0</HiddenSlides>
  <MMClips>2</MMClips>
  <ScaleCrop>false</ScaleCrop>
  <HeadingPairs>
    <vt:vector size="4" baseType="variant">
      <vt:variant>
        <vt:lpstr>Theme</vt:lpstr>
      </vt:variant>
      <vt:variant>
        <vt:i4>7</vt:i4>
      </vt:variant>
      <vt:variant>
        <vt:lpstr>Slide Titles</vt:lpstr>
      </vt:variant>
      <vt:variant>
        <vt:i4>8</vt:i4>
      </vt:variant>
    </vt:vector>
  </HeadingPairs>
  <TitlesOfParts>
    <vt:vector size="15" baseType="lpstr">
      <vt:lpstr>Bullet Slide - Purple</vt:lpstr>
      <vt:lpstr>Main Template</vt:lpstr>
      <vt:lpstr>1_Main Template</vt:lpstr>
      <vt:lpstr>1_Bullet Slide - Purple</vt:lpstr>
      <vt:lpstr>3_Bullet Slide - Purple</vt:lpstr>
      <vt:lpstr>2_Main Template</vt:lpstr>
      <vt:lpstr>2_Bullet Slide - Purple</vt:lpstr>
      <vt:lpstr>Slide 1</vt:lpstr>
      <vt:lpstr>Slide 2</vt:lpstr>
      <vt:lpstr>OpenBet Online Operators</vt:lpstr>
      <vt:lpstr>Integration Specialists</vt:lpstr>
      <vt:lpstr>OpenBet Account</vt:lpstr>
      <vt:lpstr>Promotional Tools Engine</vt:lpstr>
      <vt:lpstr>Casino and Games</vt:lpstr>
      <vt:lpstr>Case Study: BCLC</vt:lpstr>
    </vt:vector>
  </TitlesOfParts>
  <Company>Orbis Technology Ltd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OpenBet</dc:title>
  <dc:creator>Andre Esser</dc:creator>
  <cp:lastModifiedBy>pmiles</cp:lastModifiedBy>
  <cp:revision>541</cp:revision>
  <dcterms:created xsi:type="dcterms:W3CDTF">2010-07-01T12:00:50Z</dcterms:created>
  <dcterms:modified xsi:type="dcterms:W3CDTF">2013-04-04T14:54:36Z</dcterms:modified>
</cp:coreProperties>
</file>