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92" r:id="rId2"/>
  </p:sldIdLst>
  <p:sldSz cx="9144000" cy="6858000" type="screen4x3"/>
  <p:notesSz cx="7007225" cy="92884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6600"/>
    <a:srgbClr val="D84C26"/>
    <a:srgbClr val="477CB2"/>
    <a:srgbClr val="3D130F"/>
    <a:srgbClr val="FF9933"/>
    <a:srgbClr val="232B32"/>
    <a:srgbClr val="273037"/>
    <a:srgbClr val="606B7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06" autoAdjust="0"/>
    <p:restoredTop sz="94660"/>
  </p:normalViewPr>
  <p:slideViewPr>
    <p:cSldViewPr>
      <p:cViewPr>
        <p:scale>
          <a:sx n="70" d="100"/>
          <a:sy n="70" d="100"/>
        </p:scale>
        <p:origin x="-1810" y="-3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lineChart>
        <c:grouping val="standard"/>
        <c:ser>
          <c:idx val="0"/>
          <c:order val="0"/>
          <c:tx>
            <c:strRef>
              <c:f>'Sheet1 (3)'!$I$134</c:f>
              <c:strCache>
                <c:ptCount val="1"/>
                <c:pt idx="0">
                  <c:v>Powerball</c:v>
                </c:pt>
              </c:strCache>
            </c:strRef>
          </c:tx>
          <c:marker>
            <c:symbol val="none"/>
          </c:marker>
          <c:cat>
            <c:numRef>
              <c:f>'Sheet1 (3)'!$H$135:$H$149</c:f>
              <c:numCache>
                <c:formatCode>mmm\-yy</c:formatCode>
                <c:ptCount val="15"/>
                <c:pt idx="0">
                  <c:v>40909</c:v>
                </c:pt>
                <c:pt idx="1">
                  <c:v>40940</c:v>
                </c:pt>
                <c:pt idx="2">
                  <c:v>40969</c:v>
                </c:pt>
                <c:pt idx="3">
                  <c:v>41000</c:v>
                </c:pt>
                <c:pt idx="4">
                  <c:v>41030</c:v>
                </c:pt>
                <c:pt idx="5">
                  <c:v>41061</c:v>
                </c:pt>
                <c:pt idx="6">
                  <c:v>41091</c:v>
                </c:pt>
                <c:pt idx="7">
                  <c:v>41122</c:v>
                </c:pt>
                <c:pt idx="8">
                  <c:v>41153</c:v>
                </c:pt>
                <c:pt idx="9">
                  <c:v>41183</c:v>
                </c:pt>
                <c:pt idx="10">
                  <c:v>41214</c:v>
                </c:pt>
                <c:pt idx="11">
                  <c:v>41244</c:v>
                </c:pt>
                <c:pt idx="12">
                  <c:v>41275</c:v>
                </c:pt>
                <c:pt idx="13">
                  <c:v>41306</c:v>
                </c:pt>
                <c:pt idx="14">
                  <c:v>41334</c:v>
                </c:pt>
              </c:numCache>
            </c:numRef>
          </c:cat>
          <c:val>
            <c:numRef>
              <c:f>'Sheet1 (3)'!$I$135:$I$149</c:f>
              <c:numCache>
                <c:formatCode>"$"#,##0</c:formatCode>
                <c:ptCount val="15"/>
                <c:pt idx="0">
                  <c:v>145208964</c:v>
                </c:pt>
                <c:pt idx="1">
                  <c:v>496160388</c:v>
                </c:pt>
                <c:pt idx="2">
                  <c:v>245713894</c:v>
                </c:pt>
                <c:pt idx="3">
                  <c:v>250329562</c:v>
                </c:pt>
                <c:pt idx="4">
                  <c:v>246998760</c:v>
                </c:pt>
                <c:pt idx="5">
                  <c:v>301667948</c:v>
                </c:pt>
                <c:pt idx="6">
                  <c:v>232414496</c:v>
                </c:pt>
                <c:pt idx="7">
                  <c:v>481846256</c:v>
                </c:pt>
                <c:pt idx="8">
                  <c:v>311109566</c:v>
                </c:pt>
                <c:pt idx="9">
                  <c:v>225141542</c:v>
                </c:pt>
                <c:pt idx="10">
                  <c:v>945006394</c:v>
                </c:pt>
                <c:pt idx="11">
                  <c:v>218818940</c:v>
                </c:pt>
                <c:pt idx="12">
                  <c:v>260968058</c:v>
                </c:pt>
                <c:pt idx="13">
                  <c:v>272313402</c:v>
                </c:pt>
                <c:pt idx="14">
                  <c:v>520035290</c:v>
                </c:pt>
              </c:numCache>
            </c:numRef>
          </c:val>
        </c:ser>
        <c:ser>
          <c:idx val="1"/>
          <c:order val="1"/>
          <c:tx>
            <c:strRef>
              <c:f>'Sheet1 (3)'!$J$134</c:f>
              <c:strCache>
                <c:ptCount val="1"/>
                <c:pt idx="0">
                  <c:v>Mega Millions</c:v>
                </c:pt>
              </c:strCache>
            </c:strRef>
          </c:tx>
          <c:marker>
            <c:symbol val="none"/>
          </c:marker>
          <c:cat>
            <c:numRef>
              <c:f>'Sheet1 (3)'!$H$135:$H$149</c:f>
              <c:numCache>
                <c:formatCode>mmm\-yy</c:formatCode>
                <c:ptCount val="15"/>
                <c:pt idx="0">
                  <c:v>40909</c:v>
                </c:pt>
                <c:pt idx="1">
                  <c:v>40940</c:v>
                </c:pt>
                <c:pt idx="2">
                  <c:v>40969</c:v>
                </c:pt>
                <c:pt idx="3">
                  <c:v>41000</c:v>
                </c:pt>
                <c:pt idx="4">
                  <c:v>41030</c:v>
                </c:pt>
                <c:pt idx="5">
                  <c:v>41061</c:v>
                </c:pt>
                <c:pt idx="6">
                  <c:v>41091</c:v>
                </c:pt>
                <c:pt idx="7">
                  <c:v>41122</c:v>
                </c:pt>
                <c:pt idx="8">
                  <c:v>41153</c:v>
                </c:pt>
                <c:pt idx="9">
                  <c:v>41183</c:v>
                </c:pt>
                <c:pt idx="10">
                  <c:v>41214</c:v>
                </c:pt>
                <c:pt idx="11">
                  <c:v>41244</c:v>
                </c:pt>
                <c:pt idx="12">
                  <c:v>41275</c:v>
                </c:pt>
                <c:pt idx="13">
                  <c:v>41306</c:v>
                </c:pt>
                <c:pt idx="14">
                  <c:v>41334</c:v>
                </c:pt>
              </c:numCache>
            </c:numRef>
          </c:cat>
          <c:val>
            <c:numRef>
              <c:f>'Sheet1 (3)'!$J$135:$J$149</c:f>
              <c:numCache>
                <c:formatCode>"$"#,##0</c:formatCode>
                <c:ptCount val="15"/>
                <c:pt idx="0">
                  <c:v>81015781</c:v>
                </c:pt>
                <c:pt idx="1">
                  <c:v>146742118</c:v>
                </c:pt>
                <c:pt idx="2">
                  <c:v>986634041</c:v>
                </c:pt>
                <c:pt idx="3">
                  <c:v>164591468</c:v>
                </c:pt>
                <c:pt idx="4">
                  <c:v>166701993</c:v>
                </c:pt>
                <c:pt idx="5">
                  <c:v>147317704</c:v>
                </c:pt>
                <c:pt idx="6">
                  <c:v>138322040</c:v>
                </c:pt>
                <c:pt idx="7">
                  <c:v>149077294</c:v>
                </c:pt>
                <c:pt idx="8">
                  <c:v>141023066</c:v>
                </c:pt>
                <c:pt idx="9">
                  <c:v>126415811</c:v>
                </c:pt>
                <c:pt idx="10">
                  <c:v>126318486</c:v>
                </c:pt>
                <c:pt idx="11">
                  <c:v>100701029</c:v>
                </c:pt>
                <c:pt idx="12">
                  <c:v>125293254</c:v>
                </c:pt>
                <c:pt idx="13">
                  <c:v>97547734</c:v>
                </c:pt>
                <c:pt idx="14">
                  <c:v>119073689</c:v>
                </c:pt>
              </c:numCache>
            </c:numRef>
          </c:val>
        </c:ser>
        <c:dLbls/>
        <c:marker val="1"/>
        <c:axId val="51377664"/>
        <c:axId val="51379200"/>
      </c:lineChart>
      <c:dateAx>
        <c:axId val="51377664"/>
        <c:scaling>
          <c:orientation val="minMax"/>
        </c:scaling>
        <c:axPos val="b"/>
        <c:numFmt formatCode="mmm\-yy" sourceLinked="1"/>
        <c:tickLblPos val="nextTo"/>
        <c:crossAx val="51379200"/>
        <c:crosses val="autoZero"/>
        <c:auto val="1"/>
        <c:lblOffset val="100"/>
        <c:baseTimeUnit val="months"/>
      </c:dateAx>
      <c:valAx>
        <c:axId val="51379200"/>
        <c:scaling>
          <c:orientation val="minMax"/>
        </c:scaling>
        <c:axPos val="l"/>
        <c:majorGridlines/>
        <c:numFmt formatCode="&quot;$&quot;#,##0" sourceLinked="1"/>
        <c:tickLblPos val="nextTo"/>
        <c:crossAx val="51377664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1.7045453158923904E-2"/>
                <c:y val="0.41353329807342082"/>
              </c:manualLayout>
            </c:layout>
            <c:txPr>
              <a:bodyPr/>
              <a:lstStyle/>
              <a:p>
                <a:pPr>
                  <a:defRPr sz="1200"/>
                </a:pPr>
                <a:endParaRPr lang="en-US"/>
              </a:p>
            </c:txPr>
          </c:dispUnitsLbl>
        </c:dispUnits>
      </c:valAx>
      <c:spPr>
        <a:noFill/>
      </c:spPr>
    </c:plotArea>
    <c:legend>
      <c:legendPos val="r"/>
      <c:legendEntry>
        <c:idx val="0"/>
        <c:txPr>
          <a:bodyPr/>
          <a:lstStyle/>
          <a:p>
            <a:pPr>
              <a:defRPr sz="1050"/>
            </a:pPr>
            <a:endParaRPr lang="en-US"/>
          </a:p>
        </c:txPr>
      </c:legendEntry>
      <c:layout>
        <c:manualLayout>
          <c:xMode val="edge"/>
          <c:yMode val="edge"/>
          <c:x val="0.83459770114942533"/>
          <c:y val="0.42836402198520546"/>
          <c:w val="0.16396551724137934"/>
          <c:h val="0.15756901897756867"/>
        </c:manualLayout>
      </c:layout>
    </c:legend>
    <c:plotVisOnly val="1"/>
    <c:dispBlanksAs val="gap"/>
  </c:chart>
  <c:spPr>
    <a:noFill/>
  </c:sp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6464" cy="464423"/>
          </a:xfrm>
          <a:prstGeom prst="rect">
            <a:avLst/>
          </a:prstGeom>
        </p:spPr>
        <p:txBody>
          <a:bodyPr vert="horz" lIns="93112" tIns="46556" rIns="93112" bIns="4655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9140" y="0"/>
            <a:ext cx="3036464" cy="464423"/>
          </a:xfrm>
          <a:prstGeom prst="rect">
            <a:avLst/>
          </a:prstGeom>
        </p:spPr>
        <p:txBody>
          <a:bodyPr vert="horz" lIns="93112" tIns="46556" rIns="93112" bIns="46556" rtlCol="0"/>
          <a:lstStyle>
            <a:lvl1pPr algn="r">
              <a:defRPr sz="1200"/>
            </a:lvl1pPr>
          </a:lstStyle>
          <a:p>
            <a:fld id="{CE214069-AB60-4A33-900E-2112698BB5C7}" type="datetimeFigureOut">
              <a:rPr lang="en-US" smtClean="0"/>
              <a:pPr/>
              <a:t>4/7/2013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5025" cy="3482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12" tIns="46556" rIns="93112" bIns="4655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723" y="4412020"/>
            <a:ext cx="5605780" cy="4179808"/>
          </a:xfrm>
          <a:prstGeom prst="rect">
            <a:avLst/>
          </a:prstGeom>
        </p:spPr>
        <p:txBody>
          <a:bodyPr vert="horz" lIns="93112" tIns="46556" rIns="93112" bIns="4655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2428"/>
            <a:ext cx="3036464" cy="464423"/>
          </a:xfrm>
          <a:prstGeom prst="rect">
            <a:avLst/>
          </a:prstGeom>
        </p:spPr>
        <p:txBody>
          <a:bodyPr vert="horz" lIns="93112" tIns="46556" rIns="93112" bIns="4655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9140" y="8822428"/>
            <a:ext cx="3036464" cy="464423"/>
          </a:xfrm>
          <a:prstGeom prst="rect">
            <a:avLst/>
          </a:prstGeom>
        </p:spPr>
        <p:txBody>
          <a:bodyPr vert="horz" lIns="93112" tIns="46556" rIns="93112" bIns="46556" rtlCol="0" anchor="b"/>
          <a:lstStyle>
            <a:lvl1pPr algn="r">
              <a:defRPr sz="1200"/>
            </a:lvl1pPr>
          </a:lstStyle>
          <a:p>
            <a:fld id="{182831C2-B907-44ED-94E3-E8889F4471E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435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7D661-1836-44F7-8FAF-35E8F866ECD3}" type="datetime1">
              <a:rPr lang="en-US" smtClean="0">
                <a:solidFill>
                  <a:prstClr val="white">
                    <a:alpha val="50000"/>
                  </a:prstClr>
                </a:solidFill>
              </a:rPr>
              <a:pPr/>
              <a:t>4/7/2013</a:t>
            </a:fld>
            <a:endParaRPr lang="en-US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8079A4-7AA8-4A4F-87E2-7781EC5097DD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2983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F71CE-B899-4B2B-848D-9F12F0C901B6}" type="datetimeFigureOut">
              <a:rPr lang="en-US" smtClean="0">
                <a:solidFill>
                  <a:prstClr val="white">
                    <a:alpha val="50000"/>
                  </a:prstClr>
                </a:solidFill>
              </a:rPr>
              <a:pPr/>
              <a:t>4/7/2013</a:t>
            </a:fld>
            <a:endParaRPr lang="en-US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7606D-E5C4-4C2F-8241-EC2663EF1CD4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6010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F1CA-F464-4B29-B867-EAF8A9B936E3}" type="datetime1">
              <a:rPr lang="en-US" smtClean="0">
                <a:solidFill>
                  <a:prstClr val="white">
                    <a:alpha val="50000"/>
                  </a:prstClr>
                </a:solidFill>
              </a:rPr>
              <a:pPr/>
              <a:t>4/7/2013</a:t>
            </a:fld>
            <a:endParaRPr lang="en-US" dirty="0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8683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6B357-51B9-47D2-A71D-0D06CB03185D}" type="datetime1">
              <a:rPr lang="en-US" smtClean="0">
                <a:solidFill>
                  <a:prstClr val="white">
                    <a:alpha val="50000"/>
                  </a:prstClr>
                </a:solidFill>
              </a:rPr>
              <a:pPr/>
              <a:t>4/7/2013</a:t>
            </a:fld>
            <a:endParaRPr lang="en-US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0135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CB827-F132-4DF6-9FB9-4035A4C798EF}" type="datetime1">
              <a:rPr lang="en-US" smtClean="0">
                <a:solidFill>
                  <a:prstClr val="white">
                    <a:alpha val="50000"/>
                  </a:prstClr>
                </a:solidFill>
              </a:rPr>
              <a:pPr/>
              <a:t>4/7/2013</a:t>
            </a:fld>
            <a:endParaRPr lang="en-US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2069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2A601-7D32-4ED7-AD1A-974B6DDBDCDC}" type="datetime1">
              <a:rPr lang="en-US" smtClean="0">
                <a:solidFill>
                  <a:prstClr val="white">
                    <a:alpha val="50000"/>
                  </a:prstClr>
                </a:solidFill>
              </a:rPr>
              <a:pPr/>
              <a:t>4/7/2013</a:t>
            </a:fld>
            <a:endParaRPr lang="en-US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70486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7B41-4A0C-4639-A132-E5C8F99A4BE8}" type="datetime1">
              <a:rPr lang="en-US" smtClean="0">
                <a:solidFill>
                  <a:prstClr val="white">
                    <a:alpha val="50000"/>
                  </a:prstClr>
                </a:solidFill>
              </a:rPr>
              <a:pPr/>
              <a:t>4/7/2013</a:t>
            </a:fld>
            <a:endParaRPr lang="en-US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7370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967FD-6084-4075-993E-77EC8038773F}" type="datetime1">
              <a:rPr lang="en-US" smtClean="0">
                <a:solidFill>
                  <a:prstClr val="white">
                    <a:alpha val="50000"/>
                  </a:prstClr>
                </a:solidFill>
              </a:rPr>
              <a:pPr/>
              <a:t>4/7/2013</a:t>
            </a:fld>
            <a:endParaRPr lang="en-US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6549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88B47-74BA-4873-ADAE-EB0120124E83}" type="datetime1">
              <a:rPr lang="en-US" smtClean="0">
                <a:solidFill>
                  <a:prstClr val="white">
                    <a:alpha val="50000"/>
                  </a:prstClr>
                </a:solidFill>
              </a:rPr>
              <a:pPr/>
              <a:t>4/7/2013</a:t>
            </a:fld>
            <a:endParaRPr lang="en-US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6968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F52C1-9A39-494C-9977-BBEFAB872C1F}" type="datetime1">
              <a:rPr lang="en-US" smtClean="0">
                <a:solidFill>
                  <a:prstClr val="white">
                    <a:alpha val="50000"/>
                  </a:prstClr>
                </a:solidFill>
              </a:rPr>
              <a:pPr/>
              <a:t>4/7/2013</a:t>
            </a:fld>
            <a:endParaRPr lang="en-US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6461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EACE2-EA00-4376-9A66-47ABB8B02CF5}" type="datetime1">
              <a:rPr lang="en-US" smtClean="0">
                <a:solidFill>
                  <a:prstClr val="white">
                    <a:alpha val="50000"/>
                  </a:prstClr>
                </a:solidFill>
              </a:rPr>
              <a:pPr/>
              <a:t>4/7/2013</a:t>
            </a:fld>
            <a:endParaRPr lang="en-US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34625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DA47DADC-55EA-4839-91C8-5BCC0EC06F5C}" type="datetime1">
              <a:rPr lang="en-US" smtClean="0">
                <a:solidFill>
                  <a:prstClr val="white">
                    <a:alpha val="50000"/>
                  </a:prstClr>
                </a:solidFill>
              </a:rPr>
              <a:pPr/>
              <a:t>4/7/2013</a:t>
            </a:fld>
            <a:endParaRPr lang="en-US" dirty="0">
              <a:solidFill>
                <a:prstClr val="white">
                  <a:alpha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CE8079A4-7AA8-4A4F-87E2-7781EC5097DD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81068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799"/>
            <a:ext cx="7315200" cy="91440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b="1" dirty="0"/>
              <a:t>Powerball and Mega </a:t>
            </a:r>
            <a:r>
              <a:rPr lang="en-US" sz="2400" b="1" dirty="0" smtClean="0"/>
              <a:t>Millions</a:t>
            </a:r>
            <a:br>
              <a:rPr lang="en-US" sz="2400" b="1" dirty="0" smtClean="0"/>
            </a:br>
            <a:r>
              <a:rPr lang="en-US" sz="2400" b="1" dirty="0" smtClean="0"/>
              <a:t>Sales by Month</a:t>
            </a:r>
            <a:br>
              <a:rPr lang="en-US" sz="2400" b="1" dirty="0" smtClean="0"/>
            </a:br>
            <a:r>
              <a:rPr lang="en-US" sz="2400" b="1" dirty="0" smtClean="0"/>
              <a:t>since January 2012</a:t>
            </a:r>
            <a:endParaRPr lang="en-US" sz="24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85800"/>
            <a:ext cx="330818" cy="301752"/>
          </a:xfrm>
        </p:spPr>
        <p:txBody>
          <a:bodyPr/>
          <a:lstStyle/>
          <a:p>
            <a:fld id="{CE8079A4-7AA8-4A4F-87E2-7781EC5097DD}" type="slidenum">
              <a:rPr lang="en-US" sz="1600" b="1" smtClean="0">
                <a:solidFill>
                  <a:prstClr val="white"/>
                </a:solidFill>
              </a:rPr>
              <a:pPr/>
              <a:t>1</a:t>
            </a:fld>
            <a:endParaRPr lang="en-US" sz="1600" b="1" dirty="0">
              <a:solidFill>
                <a:prstClr val="white"/>
              </a:solidFill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232096915"/>
              </p:ext>
            </p:extLst>
          </p:nvPr>
        </p:nvGraphicFramePr>
        <p:xfrm>
          <a:off x="152400" y="1295400"/>
          <a:ext cx="8839200" cy="53297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583313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1736</TotalTime>
  <Words>5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Perspective</vt:lpstr>
      <vt:lpstr>Powerball and Mega Millions Sales by Month since January 2012</vt:lpstr>
    </vt:vector>
  </TitlesOfParts>
  <Company>TLC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Texas’ Newest Draw Game All or Nothing</dc:title>
  <dc:creator>Robert Tirloni</dc:creator>
  <cp:lastModifiedBy>Owner</cp:lastModifiedBy>
  <cp:revision>144</cp:revision>
  <cp:lastPrinted>2013-04-05T17:54:14Z</cp:lastPrinted>
  <dcterms:created xsi:type="dcterms:W3CDTF">2013-03-26T21:05:17Z</dcterms:created>
  <dcterms:modified xsi:type="dcterms:W3CDTF">2013-04-07T11:38:40Z</dcterms:modified>
</cp:coreProperties>
</file>