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8" r:id="rId2"/>
  </p:sldMasterIdLst>
  <p:notesMasterIdLst>
    <p:notesMasterId r:id="rId29"/>
  </p:notesMasterIdLst>
  <p:handoutMasterIdLst>
    <p:handoutMasterId r:id="rId30"/>
  </p:handoutMasterIdLst>
  <p:sldIdLst>
    <p:sldId id="315" r:id="rId3"/>
    <p:sldId id="332" r:id="rId4"/>
    <p:sldId id="347" r:id="rId5"/>
    <p:sldId id="326" r:id="rId6"/>
    <p:sldId id="335" r:id="rId7"/>
    <p:sldId id="340" r:id="rId8"/>
    <p:sldId id="341" r:id="rId9"/>
    <p:sldId id="346" r:id="rId10"/>
    <p:sldId id="325" r:id="rId11"/>
    <p:sldId id="334" r:id="rId12"/>
    <p:sldId id="321" r:id="rId13"/>
    <p:sldId id="322" r:id="rId14"/>
    <p:sldId id="323" r:id="rId15"/>
    <p:sldId id="328" r:id="rId16"/>
    <p:sldId id="348" r:id="rId17"/>
    <p:sldId id="343" r:id="rId18"/>
    <p:sldId id="337" r:id="rId19"/>
    <p:sldId id="349" r:id="rId20"/>
    <p:sldId id="345" r:id="rId21"/>
    <p:sldId id="342" r:id="rId22"/>
    <p:sldId id="350" r:id="rId23"/>
    <p:sldId id="320" r:id="rId24"/>
    <p:sldId id="319" r:id="rId25"/>
    <p:sldId id="352" r:id="rId26"/>
    <p:sldId id="338" r:id="rId27"/>
    <p:sldId id="351" r:id="rId28"/>
  </p:sldIdLst>
  <p:sldSz cx="9906000" cy="6858000" type="A4"/>
  <p:notesSz cx="9906000" cy="67945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2A8"/>
    <a:srgbClr val="000000"/>
    <a:srgbClr val="022958"/>
    <a:srgbClr val="CCECFF"/>
    <a:srgbClr val="66CCFF"/>
    <a:srgbClr val="99CCFF"/>
    <a:srgbClr val="00245A"/>
    <a:srgbClr val="0042A2"/>
    <a:srgbClr val="024684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6935" autoAdjust="0"/>
  </p:normalViewPr>
  <p:slideViewPr>
    <p:cSldViewPr>
      <p:cViewPr>
        <p:scale>
          <a:sx n="90" d="100"/>
          <a:sy n="90" d="100"/>
        </p:scale>
        <p:origin x="-204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436" y="-84"/>
      </p:cViewPr>
      <p:guideLst>
        <p:guide orient="horz" pos="2141"/>
        <p:guide pos="312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Arbeitsblat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-Arbeitsblat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Arbeitsblat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975649617956017E-2"/>
          <c:y val="2.0670513114283532E-2"/>
          <c:w val="0.95172577220383114"/>
          <c:h val="0.9128627425434363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3.6589828027808269E-3"/>
                  <c:y val="3.787878787878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589828027808269E-3"/>
                  <c:y val="3.787878787878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884742041712408E-3"/>
                  <c:y val="3.787878787878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88474204171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4884742041712408E-3"/>
                  <c:y val="3.787878787878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179656055616538E-3"/>
                  <c:y val="3.7878787878787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31796560556165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14745700695206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976948408342482E-2"/>
                  <c:y val="3.787878787878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0976948408342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Summary!$B$9:$N$9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2012P</c:v>
                </c:pt>
                <c:pt idx="10">
                  <c:v>2013E</c:v>
                </c:pt>
                <c:pt idx="11">
                  <c:v>2014E</c:v>
                </c:pt>
                <c:pt idx="12">
                  <c:v>2015E</c:v>
                </c:pt>
              </c:strCache>
            </c:strRef>
          </c:cat>
          <c:val>
            <c:numRef>
              <c:f>Summary!$B$17:$N$17</c:f>
              <c:numCache>
                <c:formatCode>#,##0.00</c:formatCode>
                <c:ptCount val="13"/>
                <c:pt idx="0">
                  <c:v>8.7652515626434742</c:v>
                </c:pt>
                <c:pt idx="1">
                  <c:v>11.944035552397906</c:v>
                </c:pt>
                <c:pt idx="2">
                  <c:v>15.682710999559641</c:v>
                </c:pt>
                <c:pt idx="3">
                  <c:v>19.625229871734714</c:v>
                </c:pt>
                <c:pt idx="4">
                  <c:v>20.870164990571386</c:v>
                </c:pt>
                <c:pt idx="5">
                  <c:v>24.010848233373846</c:v>
                </c:pt>
                <c:pt idx="6">
                  <c:v>26.683304797994584</c:v>
                </c:pt>
                <c:pt idx="7">
                  <c:v>29.405476274746661</c:v>
                </c:pt>
                <c:pt idx="8">
                  <c:v>30.523642732191348</c:v>
                </c:pt>
                <c:pt idx="9">
                  <c:v>32.574369879156741</c:v>
                </c:pt>
                <c:pt idx="10">
                  <c:v>35.841500761425557</c:v>
                </c:pt>
                <c:pt idx="11">
                  <c:v>39.577575003356259</c:v>
                </c:pt>
                <c:pt idx="12">
                  <c:v>43.349768458060275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011904"/>
        <c:axId val="48017792"/>
        <c:axId val="0"/>
      </c:bar3DChart>
      <c:catAx>
        <c:axId val="4801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48017792"/>
        <c:crosses val="autoZero"/>
        <c:auto val="0"/>
        <c:lblAlgn val="ctr"/>
        <c:lblOffset val="100"/>
        <c:noMultiLvlLbl val="0"/>
      </c:catAx>
      <c:valAx>
        <c:axId val="480177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48011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2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6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Non Lotteries</a:t>
            </a:r>
          </a:p>
          <a:p>
            <a:pPr algn="ctr" rtl="0">
              <a:defRPr lang="en-US" sz="2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15 Operators</a:t>
            </a:r>
          </a:p>
        </c:rich>
      </c:tx>
      <c:layout>
        <c:manualLayout>
          <c:xMode val="edge"/>
          <c:yMode val="edge"/>
          <c:x val="0.3087092528071177"/>
          <c:y val="1.821495801834643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04368217223897E-2"/>
          <c:y val="0.19311321600382467"/>
          <c:w val="0.90635267325057689"/>
          <c:h val="0.8068867839961753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cat>
            <c:strRef>
              <c:f>Tabelle1!$A$1:$A$2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Tabelle1!$B$1:$B$2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de-DE" sz="2600" dirty="0" err="1">
                <a:solidFill>
                  <a:schemeClr val="bg1"/>
                </a:solidFill>
              </a:rPr>
              <a:t>Deposit</a:t>
            </a:r>
            <a:r>
              <a:rPr lang="de-DE" sz="2600" dirty="0">
                <a:solidFill>
                  <a:schemeClr val="bg1"/>
                </a:solidFill>
              </a:rPr>
              <a:t> Limits</a:t>
            </a:r>
            <a:r>
              <a:rPr lang="de-DE" sz="2600" baseline="0" dirty="0">
                <a:solidFill>
                  <a:schemeClr val="bg1"/>
                </a:solidFill>
              </a:rPr>
              <a:t> </a:t>
            </a:r>
            <a:r>
              <a:rPr lang="de-DE" sz="2600" dirty="0">
                <a:solidFill>
                  <a:schemeClr val="bg1"/>
                </a:solidFill>
              </a:rPr>
              <a:t>Non-Lotteries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de-DE" sz="2000" b="0" dirty="0">
                <a:solidFill>
                  <a:schemeClr val="bg1"/>
                </a:solidFill>
              </a:rPr>
              <a:t>15 </a:t>
            </a:r>
            <a:r>
              <a:rPr lang="de-DE" sz="2000" b="0" dirty="0" err="1">
                <a:solidFill>
                  <a:schemeClr val="bg1"/>
                </a:solidFill>
              </a:rPr>
              <a:t>operators</a:t>
            </a:r>
            <a:endParaRPr lang="de-DE" sz="2000" b="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826008827548242"/>
                  <c:y val="4.689805214187457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No Limit</a:t>
                    </a:r>
                  </a:p>
                  <a:p>
                    <a:r>
                      <a:rPr lang="en-US" sz="2000" dirty="0"/>
                      <a:t>40%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116068824730241"/>
                  <c:y val="-0.27271794703746471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Over €</a:t>
                    </a:r>
                    <a:r>
                      <a:rPr lang="en-US" b="0" dirty="0" smtClean="0"/>
                      <a:t>1m</a:t>
                    </a:r>
                    <a:endParaRPr lang="en-US" b="0" dirty="0"/>
                  </a:p>
                  <a:p>
                    <a:r>
                      <a:rPr lang="en-US" sz="2000" dirty="0"/>
                      <a:t>27%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91422230451532"/>
                  <c:y val="-0.11402413421620147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€100k to €1m </a:t>
                    </a:r>
                    <a:r>
                      <a:rPr lang="en-US" sz="2000" dirty="0"/>
                      <a:t>13%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14053012184521699"/>
                  <c:y val="8.0758681708452379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€5k to €10k</a:t>
                    </a:r>
                  </a:p>
                  <a:p>
                    <a:r>
                      <a:rPr lang="en-US" sz="2000" dirty="0"/>
                      <a:t>13%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541257129925372E-2"/>
                  <c:y val="0.12407751405911814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€1k to €5k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sz="2000" dirty="0"/>
                      <a:t>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Tabelle1!$B$89:$G$89</c:f>
              <c:strCache>
                <c:ptCount val="6"/>
                <c:pt idx="0">
                  <c:v>No Limit</c:v>
                </c:pt>
                <c:pt idx="1">
                  <c:v>Over €1m per month</c:v>
                </c:pt>
                <c:pt idx="2">
                  <c:v>From €100k to €1m per month</c:v>
                </c:pt>
                <c:pt idx="3">
                  <c:v>From €10k to € 100k per month</c:v>
                </c:pt>
                <c:pt idx="4">
                  <c:v>From €5k to €10k per month</c:v>
                </c:pt>
                <c:pt idx="5">
                  <c:v>From €1k to €5k per month</c:v>
                </c:pt>
              </c:strCache>
            </c:strRef>
          </c:cat>
          <c:val>
            <c:numRef>
              <c:f>Tabelle1!$B$90:$G$90</c:f>
              <c:numCache>
                <c:formatCode>0%</c:formatCode>
                <c:ptCount val="6"/>
                <c:pt idx="0">
                  <c:v>0.4</c:v>
                </c:pt>
                <c:pt idx="1">
                  <c:v>0.27</c:v>
                </c:pt>
                <c:pt idx="2">
                  <c:v>0.13</c:v>
                </c:pt>
                <c:pt idx="3">
                  <c:v>0</c:v>
                </c:pt>
                <c:pt idx="4">
                  <c:v>0.13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452214970143037E-2"/>
          <c:y val="2.1261405712353385E-2"/>
          <c:w val="0.97220030006911173"/>
          <c:h val="0.9090283928841168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3666990695736706E-3"/>
                  <c:y val="1.3332338061072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557839189001782E-3"/>
                  <c:y val="2.6069080123531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885293709207056E-3"/>
                  <c:y val="2.6069080123531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896264407721149E-3"/>
                  <c:y val="5.0950886644563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666990695736706E-3"/>
                  <c:y val="6.3095951103135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9114567421191499E-3"/>
                  <c:y val="2.6069080123531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7776142202471881E-3"/>
                  <c:y val="-4.8576339439563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005415914456324E-3"/>
                  <c:y val="3.8214144582104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456325510345785E-2"/>
                  <c:y val="5.936368012493550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5005415914456324E-3"/>
                  <c:y val="7.5239056364344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6344952089987504E-3"/>
                  <c:y val="-6.131308150202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1792938335320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7813764208681134E-2"/>
                  <c:y val="3.761969802934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Products!$A$124:$A$136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2012P</c:v>
                </c:pt>
                <c:pt idx="10">
                  <c:v>2013E</c:v>
                </c:pt>
                <c:pt idx="11">
                  <c:v>2014E</c:v>
                </c:pt>
                <c:pt idx="12">
                  <c:v>2015E</c:v>
                </c:pt>
              </c:strCache>
            </c:strRef>
          </c:cat>
          <c:val>
            <c:numRef>
              <c:f>Products!$I$124:$I$136</c:f>
              <c:numCache>
                <c:formatCode>0.00</c:formatCode>
                <c:ptCount val="13"/>
                <c:pt idx="0">
                  <c:v>0.23274261432166818</c:v>
                </c:pt>
                <c:pt idx="1">
                  <c:v>0.44561812959904795</c:v>
                </c:pt>
                <c:pt idx="2">
                  <c:v>0.63355336182469169</c:v>
                </c:pt>
                <c:pt idx="3">
                  <c:v>0.93464473912905355</c:v>
                </c:pt>
                <c:pt idx="4">
                  <c:v>1.3203109686431207</c:v>
                </c:pt>
                <c:pt idx="5">
                  <c:v>1.7709043012017331</c:v>
                </c:pt>
                <c:pt idx="6">
                  <c:v>2.0825921300236714</c:v>
                </c:pt>
                <c:pt idx="7">
                  <c:v>2.3122926998432187</c:v>
                </c:pt>
                <c:pt idx="8">
                  <c:v>2.5427448943841422</c:v>
                </c:pt>
                <c:pt idx="9">
                  <c:v>2.8670592786191906</c:v>
                </c:pt>
                <c:pt idx="10">
                  <c:v>3.4642332728547141</c:v>
                </c:pt>
                <c:pt idx="11">
                  <c:v>4.2012801888301361</c:v>
                </c:pt>
                <c:pt idx="12">
                  <c:v>4.7653923330001096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shape val="box"/>
        <c:axId val="27999616"/>
        <c:axId val="28013696"/>
        <c:axId val="0"/>
      </c:bar3DChart>
      <c:catAx>
        <c:axId val="2799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28013696"/>
        <c:crosses val="autoZero"/>
        <c:auto val="0"/>
        <c:lblAlgn val="ctr"/>
        <c:lblOffset val="100"/>
        <c:noMultiLvlLbl val="0"/>
      </c:catAx>
      <c:valAx>
        <c:axId val="280136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279996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810005708009556E-2"/>
          <c:y val="5.84025450817598E-2"/>
          <c:w val="0.93847074799652985"/>
          <c:h val="0.8739347259513371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6"/>
              <c:layout>
                <c:manualLayout>
                  <c:x val="2.6170296507398777E-3"/>
                  <c:y val="-2.5333019496451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425741268496937E-3"/>
                  <c:y val="2.5333019496451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92554447610981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4681186029596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1596037775895714E-3"/>
                  <c:y val="-2.5333019496451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3936630790693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'Global Summary'!$Q$78:$AC$78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2012E</c:v>
                </c:pt>
                <c:pt idx="10">
                  <c:v>2013E</c:v>
                </c:pt>
                <c:pt idx="11">
                  <c:v>2014E</c:v>
                </c:pt>
                <c:pt idx="12">
                  <c:v>2015E</c:v>
                </c:pt>
              </c:strCache>
            </c:strRef>
          </c:cat>
          <c:val>
            <c:numRef>
              <c:f>'Global Summary'!$Q$86:$AC$86</c:f>
              <c:numCache>
                <c:formatCode>0.0</c:formatCode>
                <c:ptCount val="13"/>
                <c:pt idx="0">
                  <c:v>240.30514055536341</c:v>
                </c:pt>
                <c:pt idx="1">
                  <c:v>263.11909761960459</c:v>
                </c:pt>
                <c:pt idx="2">
                  <c:v>278.15831605319579</c:v>
                </c:pt>
                <c:pt idx="3">
                  <c:v>296.4746503372952</c:v>
                </c:pt>
                <c:pt idx="4">
                  <c:v>315.91418776295768</c:v>
                </c:pt>
                <c:pt idx="5">
                  <c:v>321.71118772706717</c:v>
                </c:pt>
                <c:pt idx="6">
                  <c:v>318.93183507247852</c:v>
                </c:pt>
                <c:pt idx="7">
                  <c:v>327.33413312003455</c:v>
                </c:pt>
                <c:pt idx="8">
                  <c:v>357.84820373622614</c:v>
                </c:pt>
                <c:pt idx="9">
                  <c:v>377.39788100004006</c:v>
                </c:pt>
                <c:pt idx="10">
                  <c:v>390.34478631850425</c:v>
                </c:pt>
                <c:pt idx="11">
                  <c:v>399.39993549719645</c:v>
                </c:pt>
                <c:pt idx="12">
                  <c:v>405.55521913304972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721152"/>
        <c:axId val="28723840"/>
        <c:axId val="0"/>
      </c:bar3DChart>
      <c:catAx>
        <c:axId val="2872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28723840"/>
        <c:crosses val="autoZero"/>
        <c:auto val="1"/>
        <c:lblAlgn val="ctr"/>
        <c:lblOffset val="100"/>
        <c:noMultiLvlLbl val="0"/>
      </c:catAx>
      <c:valAx>
        <c:axId val="287238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de-DE" sz="1400" dirty="0">
                    <a:solidFill>
                      <a:schemeClr val="bg1"/>
                    </a:solidFill>
                  </a:rPr>
                  <a:t>$</a:t>
                </a:r>
                <a:r>
                  <a:rPr lang="de-DE" sz="1400" dirty="0" err="1" smtClean="0">
                    <a:solidFill>
                      <a:schemeClr val="bg1"/>
                    </a:solidFill>
                  </a:rPr>
                  <a:t>bn</a:t>
                </a:r>
                <a:endParaRPr lang="de-DE" sz="14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8.3780181514354027E-2"/>
              <c:y val="1.9666003087835766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28721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52417498238332E-2"/>
          <c:y val="5.6115956886255029E-2"/>
          <c:w val="0.96624758250176168"/>
          <c:h val="0.8830336454371668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8"/>
              <c:layout>
                <c:manualLayout>
                  <c:x val="2.5977559070821574E-3"/>
                  <c:y val="4.8579945089361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7932677212464727E-3"/>
                  <c:y val="-4.8579945089361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1955118141642203E-3"/>
                  <c:y val="-2.4289972544680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09214567478755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16899015818697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'Global Summary'!$Q$56:$AC$56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2012E</c:v>
                </c:pt>
                <c:pt idx="10">
                  <c:v>2013E</c:v>
                </c:pt>
                <c:pt idx="11">
                  <c:v>2014E</c:v>
                </c:pt>
                <c:pt idx="12">
                  <c:v>2015E</c:v>
                </c:pt>
              </c:strCache>
            </c:strRef>
          </c:cat>
          <c:val>
            <c:numRef>
              <c:f>'Global Summary'!$Q$63:$AC$63</c:f>
              <c:numCache>
                <c:formatCode>#,##0.0</c:formatCode>
                <c:ptCount val="13"/>
                <c:pt idx="0">
                  <c:v>62.088193839856451</c:v>
                </c:pt>
                <c:pt idx="1">
                  <c:v>64.156275723456645</c:v>
                </c:pt>
                <c:pt idx="2">
                  <c:v>68.768030518066865</c:v>
                </c:pt>
                <c:pt idx="3">
                  <c:v>76.135669308948678</c:v>
                </c:pt>
                <c:pt idx="4">
                  <c:v>80.940739142751141</c:v>
                </c:pt>
                <c:pt idx="5">
                  <c:v>76.394770407647201</c:v>
                </c:pt>
                <c:pt idx="6">
                  <c:v>74.951250074890552</c:v>
                </c:pt>
                <c:pt idx="7">
                  <c:v>77.363974185202352</c:v>
                </c:pt>
                <c:pt idx="8">
                  <c:v>82.336220983762459</c:v>
                </c:pt>
                <c:pt idx="9">
                  <c:v>87.117945146296307</c:v>
                </c:pt>
                <c:pt idx="10">
                  <c:v>90.119400107554171</c:v>
                </c:pt>
                <c:pt idx="11">
                  <c:v>91.833207339000438</c:v>
                </c:pt>
                <c:pt idx="12">
                  <c:v>92.894343128714212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559232"/>
        <c:axId val="90560768"/>
        <c:axId val="0"/>
      </c:bar3DChart>
      <c:catAx>
        <c:axId val="90559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90560768"/>
        <c:crosses val="autoZero"/>
        <c:auto val="1"/>
        <c:lblAlgn val="ctr"/>
        <c:lblOffset val="100"/>
        <c:noMultiLvlLbl val="0"/>
      </c:catAx>
      <c:valAx>
        <c:axId val="905607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de-DE" sz="1400">
                    <a:solidFill>
                      <a:schemeClr val="bg1"/>
                    </a:solidFill>
                  </a:rPr>
                  <a:t>$bn</a:t>
                </a:r>
              </a:p>
            </c:rich>
          </c:tx>
          <c:layout>
            <c:manualLayout>
              <c:xMode val="edge"/>
              <c:yMode val="edge"/>
              <c:x val="8.2118950629342158E-2"/>
              <c:y val="1.2652206801383572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90559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6579321248118E-2"/>
          <c:y val="5.7233981371059943E-2"/>
          <c:w val="0.95571106577077969"/>
          <c:h val="0.8734201062268099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5"/>
              <c:layout>
                <c:manualLayout>
                  <c:x val="2.7132983666798911E-3"/>
                  <c:y val="5.0476315578719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4265967333596826E-3"/>
                  <c:y val="-2.52381577893599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1398951000395247E-3"/>
                  <c:y val="-2.5238157789359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4965442833794458E-3"/>
                  <c:y val="2.5238157789359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853193466719365E-2"/>
                  <c:y val="-5.04763155787203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49654428337944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1398951000396236E-3"/>
                  <c:y val="2.5238157789359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'Diagramme und Vergleiche'!$C$344:$O$344</c:f>
              <c:strCache>
                <c:ptCount val="13"/>
                <c:pt idx="0">
                  <c:v> 2003</c:v>
                </c:pt>
                <c:pt idx="1">
                  <c:v> 2004</c:v>
                </c:pt>
                <c:pt idx="2">
                  <c:v> 2005</c:v>
                </c:pt>
                <c:pt idx="3">
                  <c:v> 2006</c:v>
                </c:pt>
                <c:pt idx="4">
                  <c:v> 2007</c:v>
                </c:pt>
                <c:pt idx="5">
                  <c:v> 2008</c:v>
                </c:pt>
                <c:pt idx="6">
                  <c:v> 2009</c:v>
                </c:pt>
                <c:pt idx="7">
                  <c:v> 2010</c:v>
                </c:pt>
                <c:pt idx="8">
                  <c:v> 2011</c:v>
                </c:pt>
                <c:pt idx="9">
                  <c:v> 2012</c:v>
                </c:pt>
                <c:pt idx="10">
                  <c:v> 2013</c:v>
                </c:pt>
                <c:pt idx="11">
                  <c:v> 2014</c:v>
                </c:pt>
                <c:pt idx="12">
                  <c:v> 2015</c:v>
                </c:pt>
              </c:strCache>
            </c:strRef>
          </c:cat>
          <c:val>
            <c:numRef>
              <c:f>'Diagramme und Vergleiche'!$C$345:$O$345</c:f>
              <c:numCache>
                <c:formatCode>General</c:formatCode>
                <c:ptCount val="13"/>
                <c:pt idx="0">
                  <c:v>2.4</c:v>
                </c:pt>
                <c:pt idx="1">
                  <c:v>3.5</c:v>
                </c:pt>
                <c:pt idx="2">
                  <c:v>4.5999999999999996</c:v>
                </c:pt>
                <c:pt idx="3">
                  <c:v>5.2</c:v>
                </c:pt>
                <c:pt idx="4">
                  <c:v>4.3</c:v>
                </c:pt>
                <c:pt idx="5">
                  <c:v>3.8</c:v>
                </c:pt>
                <c:pt idx="6">
                  <c:v>4.8</c:v>
                </c:pt>
                <c:pt idx="7">
                  <c:v>5</c:v>
                </c:pt>
                <c:pt idx="8">
                  <c:v>3.7</c:v>
                </c:pt>
                <c:pt idx="9">
                  <c:v>3.5</c:v>
                </c:pt>
                <c:pt idx="10">
                  <c:v>3.4</c:v>
                </c:pt>
                <c:pt idx="11">
                  <c:v>3.3</c:v>
                </c:pt>
                <c:pt idx="1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406528"/>
        <c:axId val="118412416"/>
        <c:axId val="0"/>
      </c:bar3DChart>
      <c:catAx>
        <c:axId val="11840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118412416"/>
        <c:crosses val="autoZero"/>
        <c:auto val="1"/>
        <c:lblAlgn val="ctr"/>
        <c:lblOffset val="100"/>
        <c:noMultiLvlLbl val="0"/>
      </c:catAx>
      <c:valAx>
        <c:axId val="1184124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de-DE" sz="1400">
                    <a:solidFill>
                      <a:schemeClr val="bg1"/>
                    </a:solidFill>
                  </a:rPr>
                  <a:t>$bn</a:t>
                </a:r>
              </a:p>
            </c:rich>
          </c:tx>
          <c:layout>
            <c:manualLayout>
              <c:xMode val="edge"/>
              <c:yMode val="edge"/>
              <c:x val="6.1757234572121393E-2"/>
              <c:y val="1.3453726632595817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118406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391833980173319"/>
                  <c:y val="9.1387508411020349E-2"/>
                </c:manualLayout>
              </c:layout>
              <c:tx>
                <c:rich>
                  <a:bodyPr/>
                  <a:lstStyle/>
                  <a:p>
                    <a:r>
                      <a:rPr lang="en-US" sz="2200" b="1"/>
                      <a:t>11,8% Online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7509422424273433"/>
                  <c:y val="-0.35874484291391068"/>
                </c:manualLayout>
              </c:layout>
              <c:tx>
                <c:rich>
                  <a:bodyPr/>
                  <a:lstStyle/>
                  <a:p>
                    <a:r>
                      <a:rPr lang="en-US" sz="2200" b="1"/>
                      <a:t>88,2% Landbased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'Global Summary'!$AU$88:$AV$88</c:f>
              <c:numCache>
                <c:formatCode>0.0%</c:formatCode>
                <c:ptCount val="2"/>
                <c:pt idx="0">
                  <c:v>0.11799999999999999</c:v>
                </c:pt>
                <c:pt idx="1">
                  <c:v>0.88200000000000001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895238909125869E-2"/>
          <c:y val="3.242360414104431E-2"/>
          <c:w val="0.91618162007413495"/>
          <c:h val="0.78946003383329333"/>
        </c:manualLayout>
      </c:layout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7.56715853197124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671585319712449E-3"/>
                  <c:y val="2.3937761819269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6715853197124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5372682557699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6715853197124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5372682557699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5671585319712449E-3"/>
                  <c:y val="-4.38853897008947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5902383654935E-3"/>
                  <c:y val="-4.38853897008947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08059023836549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08059023836549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5940219447597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2107453651153992E-2"/>
                  <c:y val="-1.0971347425223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620885357548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967449301527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Tabelle1!$B$56:$O$56</c:f>
              <c:strCache>
                <c:ptCount val="14"/>
                <c:pt idx="0">
                  <c:v>SboBet</c:v>
                </c:pt>
                <c:pt idx="1">
                  <c:v>Bodog</c:v>
                </c:pt>
                <c:pt idx="2">
                  <c:v>Betsson</c:v>
                </c:pt>
                <c:pt idx="3">
                  <c:v>Unibet</c:v>
                </c:pt>
                <c:pt idx="4">
                  <c:v>Pokerstars</c:v>
                </c:pt>
                <c:pt idx="5">
                  <c:v>Bet365</c:v>
                </c:pt>
                <c:pt idx="6">
                  <c:v>bwin.party</c:v>
                </c:pt>
                <c:pt idx="7">
                  <c:v>888</c:v>
                </c:pt>
                <c:pt idx="8">
                  <c:v>Sportingbet</c:v>
                </c:pt>
                <c:pt idx="9">
                  <c:v>Betfair</c:v>
                </c:pt>
                <c:pt idx="10">
                  <c:v>PaddyPower</c:v>
                </c:pt>
                <c:pt idx="11">
                  <c:v>Ladbrokes</c:v>
                </c:pt>
                <c:pt idx="12">
                  <c:v>William Hill</c:v>
                </c:pt>
                <c:pt idx="13">
                  <c:v>Lotteries</c:v>
                </c:pt>
              </c:strCache>
            </c:strRef>
          </c:cat>
          <c:val>
            <c:numRef>
              <c:f>Tabelle1!$B$57:$O$57</c:f>
              <c:numCache>
                <c:formatCode>0%</c:formatCode>
                <c:ptCount val="14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0.25</c:v>
                </c:pt>
                <c:pt idx="4">
                  <c:v>0.3</c:v>
                </c:pt>
                <c:pt idx="5">
                  <c:v>0.35</c:v>
                </c:pt>
                <c:pt idx="6">
                  <c:v>0.45</c:v>
                </c:pt>
                <c:pt idx="7">
                  <c:v>0.55000000000000004</c:v>
                </c:pt>
                <c:pt idx="8">
                  <c:v>0.6</c:v>
                </c:pt>
                <c:pt idx="9">
                  <c:v>0.75</c:v>
                </c:pt>
                <c:pt idx="10">
                  <c:v>0.85</c:v>
                </c:pt>
                <c:pt idx="11">
                  <c:v>0.95</c:v>
                </c:pt>
                <c:pt idx="12">
                  <c:v>0.97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shape val="box"/>
        <c:axId val="123133312"/>
        <c:axId val="123135104"/>
        <c:axId val="0"/>
      </c:bar3DChart>
      <c:catAx>
        <c:axId val="12313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123135104"/>
        <c:crosses val="autoZero"/>
        <c:auto val="1"/>
        <c:lblAlgn val="ctr"/>
        <c:lblOffset val="100"/>
        <c:noMultiLvlLbl val="0"/>
      </c:catAx>
      <c:valAx>
        <c:axId val="123135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de-DE"/>
          </a:p>
        </c:txPr>
        <c:crossAx val="123133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Lotteries</c:v>
                </c:pt>
              </c:strCache>
            </c:strRef>
          </c:tx>
          <c:spPr>
            <a:solidFill>
              <a:srgbClr val="0462A8"/>
            </a:solidFill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7.2280489276307256E-3"/>
                  <c:y val="-5.0666038992902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70C0">
                  <a:lumMod val="75000"/>
                </a:srgbClr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Identity</c:v>
                </c:pt>
                <c:pt idx="1">
                  <c:v>Age</c:v>
                </c:pt>
                <c:pt idx="2">
                  <c:v>Banking accounts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0.6000000000000002</c:v>
                </c:pt>
              </c:numCache>
            </c:numRef>
          </c:val>
        </c:ser>
        <c:ser>
          <c:idx val="2"/>
          <c:order val="1"/>
          <c:tx>
            <c:strRef>
              <c:f>Feuil1!$D$1</c:f>
              <c:strCache>
                <c:ptCount val="1"/>
                <c:pt idx="0">
                  <c:v>Non Lotteries</c:v>
                </c:pt>
              </c:strCache>
            </c:strRef>
          </c:tx>
          <c:spPr>
            <a:solidFill>
              <a:srgbClr val="F2F2F2"/>
            </a:solidFill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33682935657843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2804892763077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280489276307256E-3"/>
                  <c:y val="-5.0666038992902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2F2F2"/>
              </a:solidFill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Identity</c:v>
                </c:pt>
                <c:pt idx="1">
                  <c:v>Age</c:v>
                </c:pt>
                <c:pt idx="2">
                  <c:v>Banking accounts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0.6000000000000002</c:v>
                </c:pt>
                <c:pt idx="2">
                  <c:v>0.33000000000000013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5158400"/>
        <c:axId val="135180672"/>
      </c:barChart>
      <c:catAx>
        <c:axId val="13515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135180672"/>
        <c:crosses val="autoZero"/>
        <c:auto val="1"/>
        <c:lblAlgn val="ctr"/>
        <c:lblOffset val="100"/>
        <c:noMultiLvlLbl val="0"/>
      </c:catAx>
      <c:valAx>
        <c:axId val="135180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1351584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de-DE"/>
          </a:p>
        </c:txPr>
      </c:legendEntry>
      <c:layout>
        <c:manualLayout>
          <c:xMode val="edge"/>
          <c:yMode val="edge"/>
          <c:x val="0.77916298324894961"/>
          <c:y val="0.26093668340906645"/>
          <c:w val="0.22083701675105041"/>
          <c:h val="0.33119512010244906"/>
        </c:manualLayout>
      </c:layout>
      <c:overlay val="0"/>
      <c:txPr>
        <a:bodyPr/>
        <a:lstStyle/>
        <a:p>
          <a:pPr>
            <a:defRPr sz="2200">
              <a:solidFill>
                <a:schemeClr val="bg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600">
                <a:solidFill>
                  <a:schemeClr val="bg1"/>
                </a:solidFill>
              </a:defRPr>
            </a:pPr>
            <a:r>
              <a:rPr lang="de-DE" sz="2600" dirty="0">
                <a:solidFill>
                  <a:schemeClr val="bg1"/>
                </a:solidFill>
              </a:rPr>
              <a:t>EL </a:t>
            </a:r>
            <a:r>
              <a:rPr lang="de-DE" sz="2600" dirty="0" err="1">
                <a:solidFill>
                  <a:schemeClr val="bg1"/>
                </a:solidFill>
              </a:rPr>
              <a:t>and</a:t>
            </a:r>
            <a:r>
              <a:rPr lang="de-DE" sz="2600" dirty="0">
                <a:solidFill>
                  <a:schemeClr val="bg1"/>
                </a:solidFill>
              </a:rPr>
              <a:t> WLA</a:t>
            </a:r>
            <a:r>
              <a:rPr lang="de-DE" sz="2600" baseline="0" dirty="0">
                <a:solidFill>
                  <a:schemeClr val="bg1"/>
                </a:solidFill>
              </a:rPr>
              <a:t> </a:t>
            </a:r>
            <a:r>
              <a:rPr lang="de-DE" sz="2600" baseline="0" dirty="0" err="1">
                <a:solidFill>
                  <a:schemeClr val="bg1"/>
                </a:solidFill>
              </a:rPr>
              <a:t>members</a:t>
            </a:r>
            <a:endParaRPr lang="de-DE" sz="2600" baseline="0" dirty="0">
              <a:solidFill>
                <a:schemeClr val="bg1"/>
              </a:solidFill>
            </a:endParaRPr>
          </a:p>
          <a:p>
            <a:pPr>
              <a:defRPr sz="2600">
                <a:solidFill>
                  <a:schemeClr val="bg1"/>
                </a:solidFill>
              </a:defRPr>
            </a:pPr>
            <a:r>
              <a:rPr lang="de-DE" sz="2000" baseline="0" dirty="0">
                <a:solidFill>
                  <a:schemeClr val="bg1"/>
                </a:solidFill>
              </a:rPr>
              <a:t>20 Operators</a:t>
            </a:r>
            <a:endParaRPr lang="de-DE" sz="20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15076292671558E-2"/>
          <c:y val="0.2097294905792256"/>
          <c:w val="0.96284172273892588"/>
          <c:h val="0.7902704191272869"/>
        </c:manualLayout>
      </c:layout>
      <c:pie3DChart>
        <c:varyColors val="1"/>
        <c:ser>
          <c:idx val="0"/>
          <c:order val="0"/>
          <c:cat>
            <c:strRef>
              <c:f>Tabelle1!$A$1:$A$2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Tabelle1!$C$1:$C$2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0.54983</cdr:x>
      <cdr:y>0.28814</cdr:y>
    </cdr:from>
    <cdr:to>
      <cdr:x>0.80375</cdr:x>
      <cdr:y>0.47458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650827" y="1224170"/>
          <a:ext cx="1224170" cy="792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AT" sz="2200" b="1" dirty="0" smtClean="0">
              <a:latin typeface="Lucida Sans" pitchFamily="34" charset="0"/>
            </a:rPr>
            <a:t>20% </a:t>
          </a:r>
        </a:p>
        <a:p xmlns:a="http://schemas.openxmlformats.org/drawingml/2006/main">
          <a:r>
            <a:rPr lang="de-AT" sz="2200" b="1" dirty="0" smtClean="0">
              <a:latin typeface="Lucida Sans" pitchFamily="34" charset="0"/>
            </a:rPr>
            <a:t>Yes</a:t>
          </a:r>
          <a:endParaRPr lang="de-DE" sz="2200" b="1" dirty="0">
            <a:latin typeface="Lucida Sans" pitchFamily="34" charset="0"/>
          </a:endParaRPr>
        </a:p>
      </cdr:txBody>
    </cdr:sp>
  </cdr:relSizeAnchor>
  <cdr:relSizeAnchor xmlns:cdr="http://schemas.openxmlformats.org/drawingml/2006/chartDrawing">
    <cdr:from>
      <cdr:x>0.3706</cdr:x>
      <cdr:y>0.58664</cdr:y>
    </cdr:from>
    <cdr:to>
      <cdr:x>0.65439</cdr:x>
      <cdr:y>0.69531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786707" y="2492404"/>
          <a:ext cx="136819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de-AT" b="1" dirty="0" smtClean="0">
              <a:solidFill>
                <a:srgbClr val="000000"/>
              </a:solidFill>
              <a:latin typeface="+mj-lt"/>
            </a:rPr>
            <a:t>80% </a:t>
          </a:r>
          <a:r>
            <a:rPr lang="de-AT" b="1" dirty="0" err="1" smtClean="0">
              <a:solidFill>
                <a:srgbClr val="000000"/>
              </a:solidFill>
              <a:latin typeface="+mj-lt"/>
            </a:rPr>
            <a:t>No</a:t>
          </a:r>
          <a:endParaRPr lang="de-DE" b="1" dirty="0">
            <a:solidFill>
              <a:srgbClr val="000000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0.37143</cdr:x>
      <cdr:y>0.2582</cdr:y>
    </cdr:from>
    <cdr:to>
      <cdr:x>0.52689</cdr:x>
      <cdr:y>0.44755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892575" y="1080150"/>
          <a:ext cx="792110" cy="792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AT" sz="2200" b="1" dirty="0" smtClean="0">
              <a:latin typeface="Lucida Sans" pitchFamily="34" charset="0"/>
            </a:rPr>
            <a:t>7% </a:t>
          </a:r>
        </a:p>
        <a:p xmlns:a="http://schemas.openxmlformats.org/drawingml/2006/main">
          <a:r>
            <a:rPr lang="de-AT" sz="2200" b="1" dirty="0" err="1" smtClean="0">
              <a:latin typeface="Lucida Sans" pitchFamily="34" charset="0"/>
            </a:rPr>
            <a:t>No</a:t>
          </a:r>
          <a:endParaRPr lang="de-DE" sz="2200" b="1" dirty="0">
            <a:latin typeface="Lucida Sans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0.38889</cdr:x>
      <cdr:y>0.20555</cdr:y>
    </cdr:from>
    <cdr:to>
      <cdr:x>0.47527</cdr:x>
      <cdr:y>0.25066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024420" y="1080150"/>
          <a:ext cx="671828" cy="2370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err="1" smtClean="0">
              <a:latin typeface="Calibri"/>
              <a:cs typeface="Calibri"/>
            </a:rPr>
            <a:t>Bwin.fr</a:t>
          </a:r>
          <a:endParaRPr lang="en-GB" sz="1200" dirty="0" smtClean="0"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0.15741</cdr:x>
      <cdr:y>0.26036</cdr:y>
    </cdr:from>
    <cdr:to>
      <cdr:x>0.32407</cdr:x>
      <cdr:y>0.30147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224170" y="1368190"/>
          <a:ext cx="1296120" cy="2160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err="1" smtClean="0">
              <a:latin typeface="Calibri"/>
              <a:cs typeface="Calibri"/>
            </a:rPr>
            <a:t>Bodog</a:t>
          </a:r>
          <a:r>
            <a:rPr lang="en-GB" sz="1200" dirty="0" smtClean="0">
              <a:latin typeface="Calibri"/>
              <a:cs typeface="Calibri"/>
            </a:rPr>
            <a:t>, </a:t>
          </a:r>
          <a:r>
            <a:rPr lang="en-GB" sz="1200" dirty="0" err="1" smtClean="0">
              <a:latin typeface="Calibri"/>
              <a:cs typeface="Calibri"/>
            </a:rPr>
            <a:t>Pokerstars</a:t>
          </a:r>
          <a:endParaRPr lang="en-GB" sz="1200" dirty="0" smtClean="0"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</cdr:x>
      <cdr:y>0.50702</cdr:y>
    </cdr:from>
    <cdr:to>
      <cdr:x>0.17592</cdr:x>
      <cdr:y>0.54814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-848430" y="2664370"/>
          <a:ext cx="1368150" cy="21605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>
              <a:latin typeface="Calibri"/>
              <a:cs typeface="Calibri"/>
            </a:rPr>
            <a:t>Bet365, </a:t>
          </a:r>
          <a:r>
            <a:rPr lang="en-GB" sz="1200" dirty="0" err="1" smtClean="0">
              <a:latin typeface="Calibri"/>
              <a:cs typeface="Calibri"/>
            </a:rPr>
            <a:t>Sportingbet</a:t>
          </a:r>
          <a:endParaRPr lang="en-GB" sz="1200" dirty="0" smtClean="0">
            <a:latin typeface="Calibri"/>
            <a:cs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B9B9B"/>
                </a:solidFill>
                <a:latin typeface="Lucida Grande" charset="0"/>
              </a:defRPr>
            </a:lvl1pPr>
          </a:lstStyle>
          <a:p>
            <a:r>
              <a:rPr lang="de-DE" smtClean="0"/>
              <a:t>Christian Kalb, EL Consultant</a:t>
            </a: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340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B9B9B"/>
                </a:solidFill>
                <a:latin typeface="Lucida Grande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4775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B9B9B"/>
                </a:solidFill>
                <a:latin typeface="Lucida Grande" charset="0"/>
              </a:defRPr>
            </a:lvl1pPr>
          </a:lstStyle>
          <a:p>
            <a:r>
              <a:rPr lang="de-DE" smtClean="0"/>
              <a:t>15th ENGSO FORUM, October 19-20, 2012, Copenhagen, Denmark</a:t>
            </a: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3403" y="6454775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B9B9B"/>
                </a:solidFill>
                <a:latin typeface="Lucida Grande" charset="0"/>
              </a:defRPr>
            </a:lvl1pPr>
          </a:lstStyle>
          <a:p>
            <a:fld id="{FCABEB5B-AC56-4C08-8BAF-59F30E3BAC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262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B9B9B"/>
                </a:solidFill>
                <a:latin typeface="Lucida Grande" charset="0"/>
              </a:defRPr>
            </a:lvl1pPr>
          </a:lstStyle>
          <a:p>
            <a:r>
              <a:rPr lang="de-DE" smtClean="0"/>
              <a:t>Christian Kalb, EL Consultant</a:t>
            </a: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340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B9B9B"/>
                </a:solidFill>
                <a:latin typeface="Lucida Grande" charset="0"/>
              </a:defRPr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8938" y="509588"/>
            <a:ext cx="4048125" cy="2803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802" y="3397251"/>
            <a:ext cx="7264401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4775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B9B9B"/>
                </a:solidFill>
                <a:latin typeface="Lucida Grande" charset="0"/>
              </a:defRPr>
            </a:lvl1pPr>
          </a:lstStyle>
          <a:p>
            <a:r>
              <a:rPr lang="de-DE" smtClean="0"/>
              <a:t>15th ENGSO FORUM, October 19-20, 2012, Copenhagen, Denmark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3403" y="6454775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7" rIns="91774" bIns="458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B9B9B"/>
                </a:solidFill>
                <a:latin typeface="Lucida Grande" charset="0"/>
              </a:defRPr>
            </a:lvl1pPr>
          </a:lstStyle>
          <a:p>
            <a:fld id="{1BC0C2D2-6B6D-4E53-A8B4-C7332227E62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256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Lucida Grande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Lucida Grande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Lucida Grande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Lucida Grande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Lucida Grande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4C54D-6732-4DD1-BB6E-A18B57418E85}" type="slidenum">
              <a:rPr lang="de-DE"/>
              <a:pPr/>
              <a:t>1</a:t>
            </a:fld>
            <a:endParaRPr lang="de-DE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Lucida Grand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Quelle: H2_eGaming_Sum_27-02-13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92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 H2_eGaming_Sum_27-02-13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05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 H2_Global_Summary_12-11-12-1352725672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46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</a:t>
            </a:r>
            <a:r>
              <a:rPr lang="de-AT" baseline="0" dirty="0" smtClean="0"/>
              <a:t> H2_Global_Summary_12-11-12-1352725672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latin typeface="Times" pitchFamily="2" charset="0"/>
              </a:rPr>
              <a:t>Quelle streng vertraulich: </a:t>
            </a:r>
            <a:r>
              <a:rPr lang="en-US" dirty="0" smtClean="0">
                <a:latin typeface="Times" pitchFamily="2" charset="0"/>
              </a:rPr>
              <a:t>The Land  of e-Gaming Opportunity – March 2012</a:t>
            </a:r>
          </a:p>
          <a:p>
            <a:endParaRPr lang="de-AT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>
                <a:latin typeface="Times" pitchFamily="2" charset="0"/>
              </a:rPr>
              <a:t>For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the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first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decade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of</a:t>
            </a:r>
            <a:r>
              <a:rPr lang="de-DE" dirty="0" smtClean="0">
                <a:latin typeface="Times" pitchFamily="2" charset="0"/>
              </a:rPr>
              <a:t> Internet </a:t>
            </a:r>
            <a:r>
              <a:rPr lang="de-DE" dirty="0" err="1" smtClean="0">
                <a:latin typeface="Times" pitchFamily="2" charset="0"/>
              </a:rPr>
              <a:t>gambling</a:t>
            </a:r>
            <a:r>
              <a:rPr lang="de-DE" dirty="0" smtClean="0">
                <a:latin typeface="Times" pitchFamily="2" charset="0"/>
              </a:rPr>
              <a:t>, </a:t>
            </a:r>
            <a:r>
              <a:rPr lang="de-DE" dirty="0" err="1" smtClean="0">
                <a:latin typeface="Times" pitchFamily="2" charset="0"/>
              </a:rPr>
              <a:t>the</a:t>
            </a:r>
            <a:r>
              <a:rPr lang="de-DE" dirty="0" smtClean="0">
                <a:latin typeface="Times" pitchFamily="2" charset="0"/>
              </a:rPr>
              <a:t> US </a:t>
            </a:r>
            <a:r>
              <a:rPr lang="de-DE" dirty="0" err="1" smtClean="0">
                <a:latin typeface="Times" pitchFamily="2" charset="0"/>
              </a:rPr>
              <a:t>market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dominated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and</a:t>
            </a:r>
            <a:r>
              <a:rPr lang="de-DE" dirty="0" smtClean="0">
                <a:latin typeface="Times" pitchFamily="2" charset="0"/>
              </a:rPr>
              <a:t> was </a:t>
            </a:r>
            <a:r>
              <a:rPr lang="de-DE" dirty="0" err="1" smtClean="0">
                <a:latin typeface="Times" pitchFamily="2" charset="0"/>
              </a:rPr>
              <a:t>by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far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the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largest</a:t>
            </a:r>
            <a:r>
              <a:rPr lang="de-DE" dirty="0" smtClean="0">
                <a:latin typeface="Times" pitchFamily="2" charset="0"/>
              </a:rPr>
              <a:t> in </a:t>
            </a:r>
            <a:r>
              <a:rPr lang="de-DE" dirty="0" err="1" smtClean="0">
                <a:latin typeface="Times" pitchFamily="2" charset="0"/>
              </a:rPr>
              <a:t>terms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of</a:t>
            </a:r>
            <a:r>
              <a:rPr lang="de-DE" dirty="0" smtClean="0">
                <a:latin typeface="Times" pitchFamily="2" charset="0"/>
              </a:rPr>
              <a:t> absolute </a:t>
            </a:r>
            <a:r>
              <a:rPr lang="de-DE" dirty="0" err="1" smtClean="0">
                <a:latin typeface="Times" pitchFamily="2" charset="0"/>
              </a:rPr>
              <a:t>revenues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and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player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yields</a:t>
            </a:r>
            <a:r>
              <a:rPr lang="de-DE" dirty="0" smtClean="0">
                <a:latin typeface="Times" pitchFamily="2" charset="0"/>
              </a:rPr>
              <a:t>. Even </a:t>
            </a:r>
            <a:r>
              <a:rPr lang="de-DE" dirty="0" err="1" smtClean="0">
                <a:latin typeface="Times" pitchFamily="2" charset="0"/>
              </a:rPr>
              <a:t>by</a:t>
            </a:r>
            <a:r>
              <a:rPr lang="de-DE" dirty="0" smtClean="0">
                <a:latin typeface="Times" pitchFamily="2" charset="0"/>
              </a:rPr>
              <a:t> 2006, </a:t>
            </a:r>
            <a:r>
              <a:rPr lang="de-DE" dirty="0" err="1" smtClean="0">
                <a:latin typeface="Times" pitchFamily="2" charset="0"/>
              </a:rPr>
              <a:t>the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year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of</a:t>
            </a:r>
            <a:r>
              <a:rPr lang="de-DE" dirty="0" smtClean="0">
                <a:latin typeface="Times" pitchFamily="2" charset="0"/>
              </a:rPr>
              <a:t> UIGEA, </a:t>
            </a:r>
            <a:r>
              <a:rPr lang="de-DE" dirty="0" err="1" smtClean="0">
                <a:latin typeface="Times" pitchFamily="2" charset="0"/>
              </a:rPr>
              <a:t>the</a:t>
            </a:r>
            <a:r>
              <a:rPr lang="de-DE" dirty="0" smtClean="0">
                <a:latin typeface="Times" pitchFamily="2" charset="0"/>
              </a:rPr>
              <a:t> US </a:t>
            </a:r>
            <a:r>
              <a:rPr lang="de-DE" dirty="0" err="1" smtClean="0">
                <a:latin typeface="Times" pitchFamily="2" charset="0"/>
              </a:rPr>
              <a:t>market</a:t>
            </a:r>
            <a:r>
              <a:rPr lang="de-DE" dirty="0" smtClean="0">
                <a:latin typeface="Times" pitchFamily="2" charset="0"/>
              </a:rPr>
              <a:t> still </a:t>
            </a:r>
            <a:r>
              <a:rPr lang="de-DE" dirty="0" err="1" smtClean="0">
                <a:latin typeface="Times" pitchFamily="2" charset="0"/>
              </a:rPr>
              <a:t>accounted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for</a:t>
            </a:r>
            <a:r>
              <a:rPr lang="de-DE" dirty="0" smtClean="0">
                <a:latin typeface="Times" pitchFamily="2" charset="0"/>
              </a:rPr>
              <a:t> just </a:t>
            </a:r>
            <a:r>
              <a:rPr lang="de-DE" dirty="0" err="1" smtClean="0">
                <a:latin typeface="Times" pitchFamily="2" charset="0"/>
              </a:rPr>
              <a:t>over</a:t>
            </a:r>
            <a:r>
              <a:rPr lang="de-DE" dirty="0" smtClean="0">
                <a:latin typeface="Times" pitchFamily="2" charset="0"/>
              </a:rPr>
              <a:t> 26% </a:t>
            </a:r>
            <a:r>
              <a:rPr lang="de-DE" dirty="0" err="1" smtClean="0">
                <a:latin typeface="Times" pitchFamily="2" charset="0"/>
              </a:rPr>
              <a:t>of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the</a:t>
            </a:r>
            <a:r>
              <a:rPr lang="de-DE" dirty="0" smtClean="0">
                <a:latin typeface="Times" pitchFamily="2" charset="0"/>
              </a:rPr>
              <a:t> global </a:t>
            </a:r>
            <a:r>
              <a:rPr lang="de-DE" dirty="0" err="1" smtClean="0">
                <a:latin typeface="Times" pitchFamily="2" charset="0"/>
              </a:rPr>
              <a:t>interactive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market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as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the</a:t>
            </a:r>
            <a:r>
              <a:rPr lang="de-DE" dirty="0" smtClean="0">
                <a:latin typeface="Times" pitchFamily="2" charset="0"/>
              </a:rPr>
              <a:t> absolute </a:t>
            </a:r>
            <a:r>
              <a:rPr lang="de-DE" dirty="0" err="1" smtClean="0">
                <a:latin typeface="Times" pitchFamily="2" charset="0"/>
              </a:rPr>
              <a:t>value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of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its</a:t>
            </a:r>
            <a:r>
              <a:rPr lang="de-DE" dirty="0" smtClean="0">
                <a:latin typeface="Times" pitchFamily="2" charset="0"/>
              </a:rPr>
              <a:t> offshore  </a:t>
            </a:r>
            <a:r>
              <a:rPr lang="de-DE" dirty="0" err="1" smtClean="0">
                <a:latin typeface="Times" pitchFamily="2" charset="0"/>
              </a:rPr>
              <a:t>market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peaked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at</a:t>
            </a:r>
            <a:r>
              <a:rPr lang="de-DE" dirty="0" smtClean="0">
                <a:latin typeface="Times" pitchFamily="2" charset="0"/>
              </a:rPr>
              <a:t> US$ 5.20bn in </a:t>
            </a:r>
            <a:r>
              <a:rPr lang="de-DE" dirty="0" err="1" smtClean="0">
                <a:latin typeface="Times" pitchFamily="2" charset="0"/>
              </a:rPr>
              <a:t>gross</a:t>
            </a:r>
            <a:r>
              <a:rPr lang="de-DE" dirty="0" smtClean="0">
                <a:latin typeface="Times" pitchFamily="2" charset="0"/>
              </a:rPr>
              <a:t> </a:t>
            </a:r>
            <a:r>
              <a:rPr lang="de-DE" dirty="0" err="1" smtClean="0">
                <a:latin typeface="Times" pitchFamily="2" charset="0"/>
              </a:rPr>
              <a:t>win</a:t>
            </a:r>
            <a:r>
              <a:rPr lang="de-DE" dirty="0" smtClean="0">
                <a:latin typeface="Times" pitchFamily="2" charset="0"/>
              </a:rPr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7769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</a:t>
            </a:r>
            <a:r>
              <a:rPr lang="de-AT" baseline="0" dirty="0" smtClean="0"/>
              <a:t> H2_Global_Summary_12-11-12-1352725672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22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1988800"/>
            <a:ext cx="8420100" cy="201628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4221110"/>
            <a:ext cx="6934200" cy="141769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9B9B9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18 - 19 March 2013</a:t>
            </a:r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ICSS - SECURING SPORT 2013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972C9-76A3-4415-9404-B019CEC94F7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fr-CH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486026"/>
            <a:ext cx="8420100" cy="3463255"/>
          </a:xfrm>
        </p:spPr>
        <p:txBody>
          <a:bodyPr/>
          <a:lstStyle>
            <a:lvl1pPr marL="357188" indent="-357188">
              <a:defRPr/>
            </a:lvl1pPr>
          </a:lstStyle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04508105"/>
      </p:ext>
    </p:extLst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846256" y="6572250"/>
            <a:ext cx="421349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WLA-Convention &amp; Trade Show   November 2010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099300" y="657225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0D5BF9-A2E6-46A4-A823-25FB251FBF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603048"/>
      </p:ext>
    </p:extLst>
  </p:cSld>
  <p:clrMapOvr>
    <a:masterClrMapping/>
  </p:clrMapOvr>
  <p:transition spd="med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415" y="4433732"/>
            <a:ext cx="655291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40415" y="245905"/>
            <a:ext cx="65529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415" y="5000472"/>
            <a:ext cx="6552910" cy="8048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846256" y="6572250"/>
            <a:ext cx="421349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WLA-Convention &amp; Trade Show   November 2010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099300" y="657225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0B6DE4-FBF6-474D-B53C-5A55CA9C46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33617"/>
      </p:ext>
    </p:extLst>
  </p:cSld>
  <p:clrMapOvr>
    <a:masterClrMapping/>
  </p:clrMapOvr>
  <p:transition spd="med"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846256" y="6572250"/>
            <a:ext cx="421349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WLA-Convention &amp; Trade Show   November 2010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099300" y="657225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DBC3D2-EDA9-4757-91DC-5C1F54D04D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08755"/>
      </p:ext>
    </p:extLst>
  </p:cSld>
  <p:clrMapOvr>
    <a:masterClrMapping/>
  </p:clrMapOvr>
  <p:transition spd="med"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46256" y="6572250"/>
            <a:ext cx="421349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WLA-Convention &amp; Trade Show   November 2010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57225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661F6C4-E2EC-4106-93E7-333207922A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327679"/>
      </p:ext>
    </p:extLst>
  </p:cSld>
  <p:clrMapOvr>
    <a:masterClrMapping/>
  </p:clrMapOvr>
  <p:transition spd="med"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1988800"/>
            <a:ext cx="8420100" cy="201628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4221112"/>
            <a:ext cx="6934200" cy="1417691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9B9B9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846256" y="6572250"/>
            <a:ext cx="421349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WLA-Convention &amp; Trade Show   November 2010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09930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3322-5CB9-4DB8-90AC-1B08F19F33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942089"/>
      </p:ext>
    </p:extLst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18 - 19 March 2013</a:t>
            </a:r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ICSS - SECURING SPORT 2013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EE811-FA6D-4CD1-8C4C-3B1834D2AC0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18 - 19 March 2013</a:t>
            </a:r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ICSS - SECURING SPORT 2013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1BA3F-5AA8-4C3B-94D1-C9174E1DB9C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200" baseline="0"/>
            </a:lvl1pPr>
            <a:lvl2pPr>
              <a:defRPr sz="2200" baseline="0"/>
            </a:lvl2pPr>
            <a:lvl3pPr>
              <a:defRPr sz="2200" baseline="0"/>
            </a:lvl3pPr>
            <a:lvl4pPr>
              <a:defRPr sz="2200" baseline="0"/>
            </a:lvl4pPr>
            <a:lvl5pPr>
              <a:defRPr sz="2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200" baseline="0"/>
            </a:lvl1pPr>
            <a:lvl2pPr>
              <a:defRPr sz="2200" baseline="0"/>
            </a:lvl2pPr>
            <a:lvl3pPr>
              <a:defRPr sz="2200" baseline="0"/>
            </a:lvl3pPr>
            <a:lvl4pPr>
              <a:defRPr sz="2200" baseline="0"/>
            </a:lvl4pPr>
            <a:lvl5pPr>
              <a:defRPr sz="2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18 - 19 March 2013</a:t>
            </a:r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ICSS - SECURING SPORT 2013</a:t>
            </a: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E7FA5-C547-492C-A08E-30C0B550158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18 - 19 March 2013</a:t>
            </a:r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ICSS - SECURING SPORT 2013</a:t>
            </a:r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42A05-ABE7-40E7-81F3-CD95C29F9B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18 - 19 March 2013</a:t>
            </a:r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ICSS - SECURING SPORT 2013</a:t>
            </a: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86B87-3892-439B-BD02-2923AEE5C49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18 - 19 March 2013</a:t>
            </a:r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ICSS - SECURING SPORT 2013</a:t>
            </a:r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B19ED-98AE-4F3F-9946-BA5B7F10310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415" y="4433730"/>
            <a:ext cx="655291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40415" y="245905"/>
            <a:ext cx="65529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415" y="5000468"/>
            <a:ext cx="655291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18 - 19 March 2013</a:t>
            </a:r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ICSS - SECURING SPORT 2013</a:t>
            </a: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99902-A941-46F5-A52F-614E251A1AB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4" y="1535116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42950" y="657225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846256" y="6572250"/>
            <a:ext cx="421349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WLA-Convention &amp; Trade Show   November 2010</a:t>
            </a:r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099300" y="657225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24A4AAF-B29F-4706-909A-D237A4D5CB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807929"/>
      </p:ext>
    </p:extLst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155714" cy="701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228600"/>
            <a:ext cx="6550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47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5723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de-DE" smtClean="0"/>
              <a:t>18 - 19 March 2013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6766" y="6572300"/>
            <a:ext cx="42124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ICSS - SECURING SPORT 2013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5723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303DF7C-2BED-400C-A07E-ED913C986F7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 spd="med">
    <p:wipe dir="u"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9pPr>
    </p:titleStyle>
    <p:bodyStyle>
      <a:lvl1pPr marL="174625" indent="-174625" algn="l" rtl="0" fontAlgn="base">
        <a:spcBef>
          <a:spcPct val="20000"/>
        </a:spcBef>
        <a:spcAft>
          <a:spcPct val="0"/>
        </a:spcAft>
        <a:buChar char="•"/>
        <a:defRPr sz="2200" baseline="0">
          <a:solidFill>
            <a:schemeClr val="bg1"/>
          </a:solidFill>
          <a:latin typeface="+mn-lt"/>
          <a:ea typeface="+mn-ea"/>
          <a:cs typeface="+mn-cs"/>
        </a:defRPr>
      </a:lvl1pPr>
      <a:lvl2pPr marL="174625" indent="-174625" algn="l" rtl="0" fontAlgn="base">
        <a:spcBef>
          <a:spcPct val="20000"/>
        </a:spcBef>
        <a:spcAft>
          <a:spcPct val="0"/>
        </a:spcAft>
        <a:buChar char="–"/>
        <a:defRPr sz="2200" baseline="0">
          <a:solidFill>
            <a:schemeClr val="bg1"/>
          </a:solidFill>
          <a:latin typeface="+mn-lt"/>
        </a:defRPr>
      </a:lvl2pPr>
      <a:lvl3pPr marL="174625" indent="-174625" algn="l" rtl="0" fontAlgn="base">
        <a:spcBef>
          <a:spcPct val="20000"/>
        </a:spcBef>
        <a:spcAft>
          <a:spcPct val="0"/>
        </a:spcAft>
        <a:buChar char="•"/>
        <a:defRPr sz="2200" baseline="0">
          <a:solidFill>
            <a:schemeClr val="bg1"/>
          </a:solidFill>
          <a:latin typeface="+mn-lt"/>
        </a:defRPr>
      </a:lvl3pPr>
      <a:lvl4pPr marL="174625" indent="-174625" algn="l" rtl="0" fontAlgn="base">
        <a:spcBef>
          <a:spcPct val="20000"/>
        </a:spcBef>
        <a:spcAft>
          <a:spcPct val="0"/>
        </a:spcAft>
        <a:buChar char="–"/>
        <a:defRPr sz="2200" baseline="0">
          <a:solidFill>
            <a:schemeClr val="bg1"/>
          </a:solidFill>
          <a:latin typeface="+mn-lt"/>
        </a:defRPr>
      </a:lvl4pPr>
      <a:lvl5pPr marL="174625" indent="-174625" algn="l" rtl="0" fontAlgn="base">
        <a:spcBef>
          <a:spcPct val="20000"/>
        </a:spcBef>
        <a:spcAft>
          <a:spcPct val="0"/>
        </a:spcAft>
        <a:buChar char="»"/>
        <a:defRPr sz="2200" baseline="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55370" cy="70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	Dritte Ebene</a:t>
            </a:r>
          </a:p>
          <a:p>
            <a:pPr lvl="3"/>
            <a:r>
              <a:rPr lang="de-DE" dirty="0" smtClean="0"/>
              <a:t>	Vierte Ebene</a:t>
            </a:r>
          </a:p>
          <a:p>
            <a:pPr lvl="4"/>
            <a:r>
              <a:rPr lang="de-DE" dirty="0" smtClean="0"/>
              <a:t>	Fünfte Ebene</a:t>
            </a:r>
          </a:p>
        </p:txBody>
      </p:sp>
      <p:sp>
        <p:nvSpPr>
          <p:cNvPr id="1028" name="Rechteck 3"/>
          <p:cNvSpPr>
            <a:spLocks noChangeArrowheads="1"/>
          </p:cNvSpPr>
          <p:nvPr userDrawn="1"/>
        </p:nvSpPr>
        <p:spPr bwMode="auto">
          <a:xfrm>
            <a:off x="1" y="11113"/>
            <a:ext cx="7331472" cy="1628775"/>
          </a:xfrm>
          <a:prstGeom prst="rect">
            <a:avLst/>
          </a:prstGeom>
          <a:solidFill>
            <a:schemeClr val="accent1">
              <a:alpha val="3411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728" y="228600"/>
            <a:ext cx="702191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</a:t>
            </a:r>
          </a:p>
        </p:txBody>
      </p:sp>
    </p:spTree>
    <p:extLst>
      <p:ext uri="{BB962C8B-B14F-4D97-AF65-F5344CB8AC3E}">
        <p14:creationId xmlns:p14="http://schemas.microsoft.com/office/powerpoint/2010/main" val="37672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ransition spd="med">
    <p:wipe dir="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462A8"/>
          </a:solidFill>
          <a:latin typeface="Lucida Grande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0"/>
        </a:buBlip>
        <a:defRPr sz="2400" b="1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442913" indent="-8255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tabLst>
          <a:tab pos="536575" algn="l"/>
        </a:tabLst>
        <a:defRPr sz="22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tabLst>
          <a:tab pos="536575" algn="l"/>
        </a:tabLst>
        <a:defRPr sz="22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tabLst>
          <a:tab pos="536575" algn="l"/>
        </a:tabLst>
        <a:defRPr sz="22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1231" y="5877340"/>
            <a:ext cx="8420100" cy="504070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B3B3B3"/>
                </a:solidFill>
              </a:rPr>
              <a:t>Friedrich Stickler, President, The European Lotteries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60" y="-243510"/>
            <a:ext cx="2839977" cy="590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700760"/>
            <a:ext cx="8420100" cy="2447950"/>
          </a:xfrm>
        </p:spPr>
        <p:txBody>
          <a:bodyPr/>
          <a:lstStyle/>
          <a:p>
            <a:pPr eaLnBrk="1" hangingPunct="1"/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fr-CH" sz="4600" dirty="0" smtClean="0">
                <a:solidFill>
                  <a:schemeClr val="bg1">
                    <a:lumMod val="75000"/>
                  </a:schemeClr>
                </a:solidFill>
              </a:rPr>
              <a:t>The final </a:t>
            </a:r>
            <a:r>
              <a:rPr lang="fr-CH" sz="4600" dirty="0" err="1" smtClean="0">
                <a:solidFill>
                  <a:schemeClr val="bg1">
                    <a:lumMod val="75000"/>
                  </a:schemeClr>
                </a:solidFill>
              </a:rPr>
              <a:t>countdown</a:t>
            </a:r>
            <a:r>
              <a:rPr lang="fr-CH" b="0" dirty="0" smtClean="0"/>
              <a:t/>
            </a:r>
            <a:br>
              <a:rPr lang="fr-CH" b="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2800" dirty="0">
                <a:latin typeface="Arial" pitchFamily="34" charset="0"/>
              </a:rPr>
              <a:t/>
            </a:r>
            <a:br>
              <a:rPr lang="de-AT" sz="2800" dirty="0">
                <a:latin typeface="Arial" pitchFamily="34" charset="0"/>
              </a:rPr>
            </a:br>
            <a:endParaRPr lang="de-DE" sz="2800" b="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410" y="620610"/>
            <a:ext cx="6550375" cy="1295400"/>
          </a:xfrm>
        </p:spPr>
        <p:txBody>
          <a:bodyPr/>
          <a:lstStyle/>
          <a:p>
            <a:r>
              <a:rPr lang="de-AT" dirty="0" smtClean="0"/>
              <a:t>Consumer </a:t>
            </a:r>
            <a:r>
              <a:rPr lang="de-AT" dirty="0" err="1" smtClean="0"/>
              <a:t>policies</a:t>
            </a:r>
            <a:endParaRPr lang="de-DE" dirty="0"/>
          </a:p>
        </p:txBody>
      </p:sp>
      <p:pic>
        <p:nvPicPr>
          <p:cNvPr id="3" name="Picture 2" descr="M:\Uhlir\Vorbereitungen\FS\Veranstaltungen\Smartech_NewYork\1240543474shTcf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2"/>
          <a:stretch/>
        </p:blipFill>
        <p:spPr bwMode="auto">
          <a:xfrm>
            <a:off x="1712550" y="2564880"/>
            <a:ext cx="6984970" cy="335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646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% </a:t>
            </a:r>
            <a:r>
              <a:rPr lang="de-AT" dirty="0" err="1" smtClean="0"/>
              <a:t>of</a:t>
            </a:r>
            <a:r>
              <a:rPr lang="de-AT" dirty="0" smtClean="0"/>
              <a:t> „legal GGR</a:t>
            </a:r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650916"/>
              </p:ext>
            </p:extLst>
          </p:nvPr>
        </p:nvGraphicFramePr>
        <p:xfrm>
          <a:off x="128330" y="1700760"/>
          <a:ext cx="9937380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58668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%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operators</a:t>
            </a:r>
            <a:r>
              <a:rPr lang="de-AT" dirty="0" smtClean="0"/>
              <a:t> </a:t>
            </a:r>
            <a:r>
              <a:rPr lang="de-AT" dirty="0" err="1" smtClean="0"/>
              <a:t>checking</a:t>
            </a:r>
            <a:r>
              <a:rPr lang="de-AT" dirty="0"/>
              <a:t>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Identity, Age, Bank </a:t>
            </a:r>
            <a:r>
              <a:rPr lang="de-AT" dirty="0" err="1" smtClean="0"/>
              <a:t>accounts</a:t>
            </a:r>
            <a:endParaRPr lang="de-DE" dirty="0"/>
          </a:p>
        </p:txBody>
      </p:sp>
      <p:graphicFrame>
        <p:nvGraphicFramePr>
          <p:cNvPr id="5" name="Espace réservé du conten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61961"/>
              </p:ext>
            </p:extLst>
          </p:nvPr>
        </p:nvGraphicFramePr>
        <p:xfrm>
          <a:off x="200340" y="1844780"/>
          <a:ext cx="9705660" cy="501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814546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Playing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multiple </a:t>
            </a:r>
            <a:br>
              <a:rPr lang="de-AT" dirty="0" smtClean="0"/>
            </a:br>
            <a:r>
              <a:rPr lang="de-AT" dirty="0" err="1" smtClean="0"/>
              <a:t>playing</a:t>
            </a:r>
            <a:r>
              <a:rPr lang="de-AT" dirty="0" smtClean="0"/>
              <a:t> </a:t>
            </a:r>
            <a:r>
              <a:rPr lang="de-AT" dirty="0" err="1" smtClean="0"/>
              <a:t>accounts</a:t>
            </a:r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291932"/>
              </p:ext>
            </p:extLst>
          </p:nvPr>
        </p:nvGraphicFramePr>
        <p:xfrm>
          <a:off x="5110563" y="2276840"/>
          <a:ext cx="4795437" cy="417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911681"/>
              </p:ext>
            </p:extLst>
          </p:nvPr>
        </p:nvGraphicFramePr>
        <p:xfrm>
          <a:off x="0" y="2276840"/>
          <a:ext cx="5095351" cy="418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640540" y="4769245"/>
            <a:ext cx="151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000000"/>
                </a:solidFill>
                <a:latin typeface="+mj-lt"/>
              </a:rPr>
              <a:t>93% Yes</a:t>
            </a:r>
            <a:endParaRPr lang="de-DE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303141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Monthly</a:t>
            </a:r>
            <a:r>
              <a:rPr lang="de-AT" dirty="0" smtClean="0"/>
              <a:t> </a:t>
            </a:r>
            <a:r>
              <a:rPr lang="de-AT" dirty="0" err="1" smtClean="0"/>
              <a:t>deposit</a:t>
            </a:r>
            <a:r>
              <a:rPr lang="de-AT" dirty="0" smtClean="0"/>
              <a:t> </a:t>
            </a:r>
            <a:r>
              <a:rPr lang="de-AT" dirty="0" err="1" smtClean="0"/>
              <a:t>limits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553930"/>
              </p:ext>
            </p:extLst>
          </p:nvPr>
        </p:nvGraphicFramePr>
        <p:xfrm>
          <a:off x="848430" y="1772770"/>
          <a:ext cx="7777080" cy="525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241040" y="4473145"/>
            <a:ext cx="3024420" cy="1368190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200" dirty="0">
                <a:solidFill>
                  <a:schemeClr val="bg1"/>
                </a:solidFill>
              </a:rPr>
              <a:t>2/3 of commercial operators allow deposits </a:t>
            </a:r>
            <a:r>
              <a:rPr lang="en-US" sz="2200" dirty="0" smtClean="0">
                <a:solidFill>
                  <a:schemeClr val="bg1"/>
                </a:solidFill>
              </a:rPr>
              <a:t>over </a:t>
            </a:r>
            <a:r>
              <a:rPr lang="en-US" sz="2200" dirty="0">
                <a:solidFill>
                  <a:schemeClr val="bg1"/>
                </a:solidFill>
              </a:rPr>
              <a:t>€</a:t>
            </a:r>
            <a:r>
              <a:rPr lang="en-US" sz="2200" dirty="0" smtClean="0">
                <a:solidFill>
                  <a:schemeClr val="bg1"/>
                </a:solidFill>
              </a:rPr>
              <a:t>1m</a:t>
            </a:r>
            <a:endParaRPr lang="de-D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5472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380" y="908650"/>
            <a:ext cx="6550375" cy="1295400"/>
          </a:xfrm>
        </p:spPr>
        <p:txBody>
          <a:bodyPr/>
          <a:lstStyle/>
          <a:p>
            <a:r>
              <a:rPr lang="de-AT" dirty="0" smtClean="0"/>
              <a:t>Fight </a:t>
            </a:r>
            <a:r>
              <a:rPr lang="de-AT" dirty="0" err="1" smtClean="0"/>
              <a:t>against</a:t>
            </a:r>
            <a:r>
              <a:rPr lang="de-AT" dirty="0" smtClean="0"/>
              <a:t> illegal </a:t>
            </a:r>
            <a:r>
              <a:rPr lang="de-AT" dirty="0" err="1" smtClean="0"/>
              <a:t>operators</a:t>
            </a:r>
            <a:endParaRPr lang="de-DE" dirty="0"/>
          </a:p>
        </p:txBody>
      </p:sp>
      <p:pic>
        <p:nvPicPr>
          <p:cNvPr id="4" name="Picture 3" descr="M:\Uhlir\Vorbereitungen\FS\Fotos\handschell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0" y="2708900"/>
            <a:ext cx="57610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6977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Defending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classic </a:t>
            </a:r>
            <a:r>
              <a:rPr lang="de-AT" dirty="0" err="1" smtClean="0"/>
              <a:t>lottery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model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2950" y="2492870"/>
            <a:ext cx="9163050" cy="345641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dirty="0" smtClean="0"/>
              <a:t>Fight </a:t>
            </a:r>
            <a:r>
              <a:rPr lang="de-AT" dirty="0" err="1" smtClean="0"/>
              <a:t>against</a:t>
            </a:r>
            <a:r>
              <a:rPr lang="de-AT" dirty="0" smtClean="0"/>
              <a:t> illegal </a:t>
            </a:r>
            <a:r>
              <a:rPr lang="de-AT" dirty="0" err="1" smtClean="0"/>
              <a:t>operators</a:t>
            </a:r>
            <a:endParaRPr lang="de-AT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dirty="0" smtClean="0"/>
              <a:t>Consumer </a:t>
            </a:r>
            <a:r>
              <a:rPr lang="de-AT" dirty="0" err="1" smtClean="0"/>
              <a:t>protection</a:t>
            </a:r>
            <a:endParaRPr lang="de-AT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dirty="0" smtClean="0"/>
              <a:t>Money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society</a:t>
            </a:r>
            <a:r>
              <a:rPr lang="de-AT" dirty="0" smtClean="0"/>
              <a:t> (</a:t>
            </a:r>
            <a:r>
              <a:rPr lang="de-AT" dirty="0" err="1" smtClean="0"/>
              <a:t>fiscal</a:t>
            </a:r>
            <a:r>
              <a:rPr lang="de-AT" dirty="0" smtClean="0"/>
              <a:t> </a:t>
            </a:r>
            <a:r>
              <a:rPr lang="de-AT" dirty="0" err="1" smtClean="0"/>
              <a:t>arguments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good</a:t>
            </a:r>
            <a:r>
              <a:rPr lang="de-AT" dirty="0" smtClean="0"/>
              <a:t> </a:t>
            </a:r>
            <a:r>
              <a:rPr lang="de-AT" dirty="0" err="1" smtClean="0"/>
              <a:t>causes</a:t>
            </a:r>
            <a:r>
              <a:rPr lang="de-AT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60564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Threats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2950" y="1988800"/>
            <a:ext cx="8420100" cy="4536630"/>
          </a:xfrm>
        </p:spPr>
        <p:txBody>
          <a:bodyPr>
            <a:normAutofit/>
          </a:bodyPr>
          <a:lstStyle/>
          <a:p>
            <a:r>
              <a:rPr lang="en-US" dirty="0"/>
              <a:t>Offshore operators without license offer a wide range </a:t>
            </a:r>
            <a:r>
              <a:rPr lang="en-US" dirty="0" smtClean="0"/>
              <a:t>of products:</a:t>
            </a:r>
          </a:p>
          <a:p>
            <a:pPr lvl="1"/>
            <a:r>
              <a:rPr lang="en-US" dirty="0" smtClean="0"/>
              <a:t>Lottery, Casino, Poker, </a:t>
            </a:r>
            <a:r>
              <a:rPr lang="en-US" dirty="0" err="1" smtClean="0"/>
              <a:t>Sportsbetting</a:t>
            </a:r>
            <a:endParaRPr lang="en-US" dirty="0" smtClean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No limits for wagers and age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Higher payout percentage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No taxes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Offshore operators acquire customers without </a:t>
            </a:r>
            <a:r>
              <a:rPr lang="en-US" dirty="0" err="1" smtClean="0"/>
              <a:t>licence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61984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49472" y="2704702"/>
            <a:ext cx="936625" cy="431800"/>
          </a:xfrm>
          <a:prstGeom prst="rightArrow">
            <a:avLst>
              <a:gd name="adj1" fmla="val 50000"/>
              <a:gd name="adj2" fmla="val 5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485107" y="2308518"/>
            <a:ext cx="7905410" cy="1224169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de-AT" sz="3200" b="1" dirty="0" err="1" smtClean="0">
                <a:solidFill>
                  <a:srgbClr val="FFFFFF"/>
                </a:solidFill>
                <a:latin typeface="Lucida Sans" pitchFamily="34" charset="0"/>
              </a:rPr>
              <a:t>Growing</a:t>
            </a:r>
            <a:r>
              <a:rPr lang="de-AT" sz="3200" b="1" dirty="0" smtClean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de-AT" sz="3200" b="1" dirty="0" err="1" smtClean="0">
                <a:solidFill>
                  <a:srgbClr val="FFFFFF"/>
                </a:solidFill>
                <a:latin typeface="Lucida Sans" pitchFamily="34" charset="0"/>
              </a:rPr>
              <a:t>competitive</a:t>
            </a:r>
            <a:r>
              <a:rPr lang="de-AT" sz="3200" b="1" dirty="0" smtClean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de-AT" sz="3200" b="1" dirty="0" err="1">
                <a:solidFill>
                  <a:srgbClr val="FFFFFF"/>
                </a:solidFill>
                <a:latin typeface="Lucida Sans" pitchFamily="34" charset="0"/>
              </a:rPr>
              <a:t>disadvantage</a:t>
            </a:r>
            <a:r>
              <a:rPr lang="de-AT" sz="3200" b="1" dirty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de-AT" sz="3200" b="1" dirty="0" err="1">
                <a:solidFill>
                  <a:srgbClr val="FFFFFF"/>
                </a:solidFill>
                <a:latin typeface="Lucida Sans" pitchFamily="34" charset="0"/>
              </a:rPr>
              <a:t>for</a:t>
            </a:r>
            <a:r>
              <a:rPr lang="de-AT" sz="3200" b="1" dirty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de-AT" sz="3200" b="1" dirty="0" err="1">
                <a:solidFill>
                  <a:srgbClr val="FFFFFF"/>
                </a:solidFill>
                <a:latin typeface="Lucida Sans" pitchFamily="34" charset="0"/>
              </a:rPr>
              <a:t>authorised</a:t>
            </a:r>
            <a:r>
              <a:rPr lang="de-AT" sz="3200" b="1" dirty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de-AT" sz="3200" b="1" dirty="0" err="1">
                <a:solidFill>
                  <a:srgbClr val="FFFFFF"/>
                </a:solidFill>
                <a:latin typeface="Lucida Sans" pitchFamily="34" charset="0"/>
              </a:rPr>
              <a:t>providers</a:t>
            </a:r>
            <a:endParaRPr lang="de-AT" sz="3200" b="1" dirty="0">
              <a:solidFill>
                <a:srgbClr val="FFFFFF"/>
              </a:solidFill>
              <a:latin typeface="Lucida Sans" pitchFamily="34" charset="0"/>
            </a:endParaRPr>
          </a:p>
        </p:txBody>
      </p:sp>
      <p:pic>
        <p:nvPicPr>
          <p:cNvPr id="1027" name="Picture 3" descr="M:\Uhlir\Diverses\Fotos und Logos\TrabiOhneHinterg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0" y="3990768"/>
            <a:ext cx="3567397" cy="26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804013" y="6262699"/>
            <a:ext cx="12241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453689" y="4653170"/>
            <a:ext cx="192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solidFill>
                  <a:srgbClr val="FF0000"/>
                </a:solidFill>
                <a:latin typeface="+mj-lt"/>
              </a:rPr>
              <a:t>authorised</a:t>
            </a:r>
            <a:r>
              <a:rPr lang="de-AT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AT" dirty="0" err="1" smtClean="0">
                <a:solidFill>
                  <a:srgbClr val="FF0000"/>
                </a:solidFill>
                <a:latin typeface="+mj-lt"/>
              </a:rPr>
              <a:t>provider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9" name="Picture 5" descr="M:\Uhlir\Diverses\Fotos und Logos\ferrari-f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10872" r="18253" b="10452"/>
          <a:stretch/>
        </p:blipFill>
        <p:spPr bwMode="auto">
          <a:xfrm>
            <a:off x="5680816" y="3923531"/>
            <a:ext cx="3380139" cy="28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408476" y="4797190"/>
            <a:ext cx="192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+mj-lt"/>
              </a:rPr>
              <a:t>comercial</a:t>
            </a:r>
            <a:r>
              <a:rPr lang="de-AT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+mj-lt"/>
              </a:rPr>
              <a:t>operator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233249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500" dirty="0" smtClean="0"/>
              <a:t>Fight </a:t>
            </a:r>
            <a:r>
              <a:rPr lang="de-AT" sz="3500" dirty="0" err="1" smtClean="0"/>
              <a:t>against</a:t>
            </a:r>
            <a:r>
              <a:rPr lang="de-AT" sz="3500" dirty="0" smtClean="0"/>
              <a:t> illegal </a:t>
            </a:r>
            <a:r>
              <a:rPr lang="de-AT" sz="3500" dirty="0" err="1" smtClean="0"/>
              <a:t>operators</a:t>
            </a:r>
            <a:endParaRPr lang="de-DE" sz="3500" dirty="0"/>
          </a:p>
        </p:txBody>
      </p:sp>
      <p:sp>
        <p:nvSpPr>
          <p:cNvPr id="4" name="Textfeld 17"/>
          <p:cNvSpPr txBox="1"/>
          <p:nvPr/>
        </p:nvSpPr>
        <p:spPr>
          <a:xfrm>
            <a:off x="847200" y="1916832"/>
            <a:ext cx="7685454" cy="1010394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AT" sz="2200" b="1" dirty="0"/>
              <a:t>15.000 </a:t>
            </a:r>
            <a:r>
              <a:rPr lang="de-AT" sz="2200" b="1" dirty="0" err="1"/>
              <a:t>existing</a:t>
            </a:r>
            <a:r>
              <a:rPr lang="de-AT" sz="2200" b="1" dirty="0"/>
              <a:t> </a:t>
            </a:r>
            <a:r>
              <a:rPr lang="de-AT" sz="2200" b="1" dirty="0" err="1"/>
              <a:t>websites</a:t>
            </a:r>
            <a:r>
              <a:rPr lang="de-AT" sz="2200" b="1" dirty="0"/>
              <a:t/>
            </a:r>
            <a:br>
              <a:rPr lang="de-AT" sz="2200" b="1" dirty="0"/>
            </a:br>
            <a:r>
              <a:rPr lang="en-US" sz="1800" dirty="0"/>
              <a:t>Annual revenues exceeding €12 billion in 2013</a:t>
            </a:r>
            <a:endParaRPr lang="de-AT" sz="1800" dirty="0"/>
          </a:p>
        </p:txBody>
      </p:sp>
      <p:sp>
        <p:nvSpPr>
          <p:cNvPr id="5" name="Textfeld 17"/>
          <p:cNvSpPr txBox="1"/>
          <p:nvPr/>
        </p:nvSpPr>
        <p:spPr>
          <a:xfrm>
            <a:off x="827584" y="3212976"/>
            <a:ext cx="7705070" cy="900000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AT" sz="2200" b="1" dirty="0"/>
              <a:t>12.500 </a:t>
            </a:r>
            <a:r>
              <a:rPr lang="de-AT" sz="2200" b="1" dirty="0" err="1"/>
              <a:t>without</a:t>
            </a:r>
            <a:r>
              <a:rPr lang="de-AT" sz="2200" b="1" dirty="0"/>
              <a:t> a </a:t>
            </a:r>
            <a:r>
              <a:rPr lang="de-AT" sz="2200" b="1" dirty="0" err="1"/>
              <a:t>license</a:t>
            </a:r>
            <a:r>
              <a:rPr lang="de-AT" sz="2200" b="1" dirty="0"/>
              <a:t> = </a:t>
            </a:r>
            <a:r>
              <a:rPr lang="de-AT" sz="2200" b="1" dirty="0" err="1"/>
              <a:t>unauthorised</a:t>
            </a:r>
            <a:endParaRPr lang="de-AT" sz="2200" b="1" dirty="0"/>
          </a:p>
        </p:txBody>
      </p:sp>
      <p:sp>
        <p:nvSpPr>
          <p:cNvPr id="6" name="Textfeld 17"/>
          <p:cNvSpPr txBox="1"/>
          <p:nvPr/>
        </p:nvSpPr>
        <p:spPr>
          <a:xfrm>
            <a:off x="827584" y="4437112"/>
            <a:ext cx="7705070" cy="900000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AT" sz="2200" b="1" dirty="0"/>
              <a:t>500 </a:t>
            </a:r>
            <a:r>
              <a:rPr lang="de-AT" sz="2200" b="1" dirty="0" err="1"/>
              <a:t>licensed</a:t>
            </a:r>
            <a:r>
              <a:rPr lang="de-AT" sz="2200" b="1" dirty="0"/>
              <a:t> </a:t>
            </a:r>
            <a:r>
              <a:rPr lang="de-AT" sz="2200" b="1" dirty="0" err="1"/>
              <a:t>operators</a:t>
            </a:r>
            <a:r>
              <a:rPr lang="de-AT" sz="2200" b="1" dirty="0"/>
              <a:t> in Malta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79950" y="6669088"/>
            <a:ext cx="4643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AT" sz="1000" kern="0" dirty="0">
                <a:solidFill>
                  <a:srgbClr val="FDFDFD"/>
                </a:solidFill>
                <a:latin typeface="+mn-lt"/>
                <a:ea typeface="+mn-ea"/>
              </a:rPr>
              <a:t>Source: </a:t>
            </a:r>
            <a:r>
              <a:rPr lang="de-AT" sz="1000" kern="0" dirty="0" err="1">
                <a:solidFill>
                  <a:srgbClr val="FDFDFD"/>
                </a:solidFill>
                <a:latin typeface="+mn-lt"/>
                <a:ea typeface="+mn-ea"/>
              </a:rPr>
              <a:t>greenpaper</a:t>
            </a:r>
            <a:r>
              <a:rPr lang="de-AT" sz="1000" kern="0" dirty="0">
                <a:solidFill>
                  <a:srgbClr val="FDFDFD"/>
                </a:solidFill>
                <a:latin typeface="+mn-lt"/>
                <a:ea typeface="+mn-ea"/>
              </a:rPr>
              <a:t> on online </a:t>
            </a:r>
            <a:r>
              <a:rPr lang="de-AT" sz="1000" kern="0" dirty="0" err="1">
                <a:solidFill>
                  <a:srgbClr val="FDFDFD"/>
                </a:solidFill>
                <a:latin typeface="+mn-lt"/>
                <a:ea typeface="+mn-ea"/>
              </a:rPr>
              <a:t>gambling</a:t>
            </a:r>
            <a:r>
              <a:rPr lang="de-AT" sz="1000" kern="0" dirty="0">
                <a:solidFill>
                  <a:srgbClr val="FDFDFD"/>
                </a:solidFill>
                <a:latin typeface="+mn-lt"/>
                <a:ea typeface="+mn-ea"/>
              </a:rPr>
              <a:t>, </a:t>
            </a:r>
            <a:r>
              <a:rPr lang="de-AT" sz="1000" kern="0" dirty="0" err="1">
                <a:solidFill>
                  <a:srgbClr val="FDFDFD"/>
                </a:solidFill>
                <a:latin typeface="+mn-lt"/>
                <a:ea typeface="+mn-ea"/>
              </a:rPr>
              <a:t>european</a:t>
            </a:r>
            <a:r>
              <a:rPr lang="de-AT" sz="1000" kern="0" dirty="0">
                <a:solidFill>
                  <a:srgbClr val="FDFDFD"/>
                </a:solidFill>
                <a:latin typeface="+mn-lt"/>
                <a:ea typeface="+mn-ea"/>
              </a:rPr>
              <a:t> </a:t>
            </a:r>
            <a:r>
              <a:rPr lang="de-AT" sz="1000" kern="0" dirty="0" err="1">
                <a:solidFill>
                  <a:srgbClr val="FDFDFD"/>
                </a:solidFill>
                <a:latin typeface="+mn-lt"/>
                <a:ea typeface="+mn-ea"/>
              </a:rPr>
              <a:t>commission</a:t>
            </a:r>
            <a:r>
              <a:rPr lang="de-AT" sz="1000" kern="0" dirty="0">
                <a:solidFill>
                  <a:srgbClr val="FDFDFD"/>
                </a:solidFill>
                <a:latin typeface="+mn-lt"/>
                <a:ea typeface="+mn-ea"/>
              </a:rPr>
              <a:t> 2011</a:t>
            </a:r>
          </a:p>
        </p:txBody>
      </p:sp>
      <p:sp>
        <p:nvSpPr>
          <p:cNvPr id="8" name="Textfeld 17"/>
          <p:cNvSpPr txBox="1"/>
          <p:nvPr/>
        </p:nvSpPr>
        <p:spPr>
          <a:xfrm>
            <a:off x="827584" y="5733256"/>
            <a:ext cx="7705070" cy="900000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200" b="1" dirty="0"/>
              <a:t>5 times more operators without a license than licensed operators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114675"/>
            <a:ext cx="10715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 rot="18877498">
            <a:off x="148432" y="3339306"/>
            <a:ext cx="1358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AT" b="1" dirty="0">
                <a:solidFill>
                  <a:srgbClr val="204B72"/>
                </a:solidFill>
                <a:latin typeface="+mn-lt"/>
                <a:ea typeface="MS PGothic" pitchFamily="34" charset="-128"/>
              </a:rPr>
              <a:t>illega</a:t>
            </a:r>
            <a:r>
              <a:rPr lang="de-AT" b="1" dirty="0">
                <a:ea typeface="MS PGothic" pitchFamily="34" charset="-128"/>
              </a:rPr>
              <a:t>l</a:t>
            </a:r>
            <a:endParaRPr lang="de-DE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05974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Overview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AT" dirty="0" smtClean="0"/>
              <a:t>The </a:t>
            </a:r>
            <a:r>
              <a:rPr lang="de-AT" dirty="0" smtClean="0"/>
              <a:t>global </a:t>
            </a:r>
            <a:r>
              <a:rPr lang="de-AT" dirty="0" err="1" smtClean="0"/>
              <a:t>market</a:t>
            </a:r>
            <a:endParaRPr lang="de-AT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AT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AT" dirty="0" err="1" smtClean="0"/>
              <a:t>Two</a:t>
            </a:r>
            <a:r>
              <a:rPr lang="de-AT" dirty="0" smtClean="0"/>
              <a:t> different </a:t>
            </a:r>
            <a:r>
              <a:rPr lang="de-AT" dirty="0" err="1" smtClean="0"/>
              <a:t>models</a:t>
            </a:r>
            <a:r>
              <a:rPr lang="de-AT" dirty="0" smtClean="0"/>
              <a:t>: </a:t>
            </a:r>
            <a:r>
              <a:rPr lang="de-AT" dirty="0" err="1" smtClean="0"/>
              <a:t>state</a:t>
            </a:r>
            <a:r>
              <a:rPr lang="de-AT" dirty="0" smtClean="0"/>
              <a:t> </a:t>
            </a:r>
            <a:r>
              <a:rPr lang="de-AT" dirty="0" err="1" smtClean="0"/>
              <a:t>lotteries</a:t>
            </a:r>
            <a:r>
              <a:rPr lang="de-AT" dirty="0" smtClean="0"/>
              <a:t> vs. private </a:t>
            </a:r>
            <a:r>
              <a:rPr lang="de-AT" dirty="0" err="1" smtClean="0"/>
              <a:t>operators</a:t>
            </a:r>
            <a:endParaRPr lang="de-AT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AT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AT" dirty="0" smtClean="0"/>
              <a:t>The </a:t>
            </a:r>
            <a:r>
              <a:rPr lang="de-AT" dirty="0" err="1" smtClean="0"/>
              <a:t>fight</a:t>
            </a:r>
            <a:r>
              <a:rPr lang="de-AT" dirty="0" smtClean="0"/>
              <a:t> </a:t>
            </a:r>
            <a:r>
              <a:rPr lang="de-AT" dirty="0" err="1" smtClean="0"/>
              <a:t>against</a:t>
            </a:r>
            <a:r>
              <a:rPr lang="de-AT" dirty="0" smtClean="0"/>
              <a:t> illegal </a:t>
            </a:r>
            <a:r>
              <a:rPr lang="de-AT" dirty="0" err="1" smtClean="0"/>
              <a:t>operators</a:t>
            </a:r>
            <a:endParaRPr lang="de-AT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42970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500" dirty="0" smtClean="0"/>
              <a:t>Fight </a:t>
            </a:r>
            <a:r>
              <a:rPr lang="de-AT" sz="3500" dirty="0" err="1" smtClean="0"/>
              <a:t>against</a:t>
            </a:r>
            <a:r>
              <a:rPr lang="de-AT" sz="3500" dirty="0" smtClean="0"/>
              <a:t> illegal </a:t>
            </a:r>
            <a:r>
              <a:rPr lang="de-AT" sz="3500" dirty="0" err="1" smtClean="0"/>
              <a:t>operators</a:t>
            </a:r>
            <a:endParaRPr lang="de-DE" sz="35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2950" y="2132820"/>
            <a:ext cx="8420100" cy="4176580"/>
          </a:xfrm>
        </p:spPr>
        <p:txBody>
          <a:bodyPr/>
          <a:lstStyle/>
          <a:p>
            <a:r>
              <a:rPr lang="de-AT" dirty="0" err="1" smtClean="0"/>
              <a:t>Combined</a:t>
            </a:r>
            <a:r>
              <a:rPr lang="de-AT" dirty="0" smtClean="0"/>
              <a:t> </a:t>
            </a:r>
            <a:r>
              <a:rPr lang="de-AT" dirty="0" err="1" smtClean="0"/>
              <a:t>measures</a:t>
            </a:r>
            <a:r>
              <a:rPr lang="de-AT" dirty="0" smtClean="0"/>
              <a:t> – UIGEA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role</a:t>
            </a:r>
            <a:r>
              <a:rPr lang="de-AT" dirty="0" smtClean="0"/>
              <a:t> </a:t>
            </a:r>
            <a:r>
              <a:rPr lang="de-AT" dirty="0" err="1" smtClean="0"/>
              <a:t>model</a:t>
            </a:r>
            <a:r>
              <a:rPr lang="de-AT" dirty="0" smtClean="0"/>
              <a:t>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 smtClean="0"/>
              <a:t>Strong legal </a:t>
            </a:r>
            <a:r>
              <a:rPr lang="de-AT" dirty="0" err="1" smtClean="0"/>
              <a:t>framework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severe</a:t>
            </a:r>
            <a:r>
              <a:rPr lang="de-AT" dirty="0" smtClean="0"/>
              <a:t> </a:t>
            </a:r>
            <a:r>
              <a:rPr lang="de-AT" dirty="0" err="1" smtClean="0"/>
              <a:t>sanctions</a:t>
            </a:r>
            <a:endParaRPr lang="de-AT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 smtClean="0"/>
              <a:t>IP/DNS </a:t>
            </a:r>
            <a:r>
              <a:rPr lang="de-AT" dirty="0" err="1" smtClean="0"/>
              <a:t>blocking</a:t>
            </a:r>
            <a:r>
              <a:rPr lang="de-AT" dirty="0" smtClean="0"/>
              <a:t> </a:t>
            </a:r>
            <a:r>
              <a:rPr lang="de-AT" dirty="0" err="1" smtClean="0"/>
              <a:t>together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payment</a:t>
            </a:r>
            <a:r>
              <a:rPr lang="de-AT" dirty="0" smtClean="0"/>
              <a:t> </a:t>
            </a:r>
            <a:r>
              <a:rPr lang="de-AT" dirty="0" err="1" smtClean="0"/>
              <a:t>blocking</a:t>
            </a:r>
            <a:endParaRPr lang="de-AT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 err="1" smtClean="0"/>
              <a:t>Banning</a:t>
            </a:r>
            <a:r>
              <a:rPr lang="de-AT" dirty="0" smtClean="0"/>
              <a:t> illegal </a:t>
            </a:r>
            <a:r>
              <a:rPr lang="de-AT" dirty="0" err="1" smtClean="0"/>
              <a:t>advertising</a:t>
            </a:r>
            <a:endParaRPr lang="de-AT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 smtClean="0"/>
              <a:t>Setting </a:t>
            </a:r>
            <a:r>
              <a:rPr lang="de-AT" dirty="0" err="1" smtClean="0"/>
              <a:t>up</a:t>
            </a:r>
            <a:r>
              <a:rPr lang="de-AT" dirty="0" smtClean="0"/>
              <a:t> </a:t>
            </a:r>
            <a:r>
              <a:rPr lang="de-AT" dirty="0" err="1" smtClean="0"/>
              <a:t>black</a:t>
            </a:r>
            <a:r>
              <a:rPr lang="de-AT" dirty="0" smtClean="0"/>
              <a:t> </a:t>
            </a:r>
            <a:r>
              <a:rPr lang="de-AT" dirty="0" err="1" smtClean="0"/>
              <a:t>lists</a:t>
            </a:r>
            <a:r>
              <a:rPr lang="de-AT" dirty="0" smtClean="0"/>
              <a:t> (</a:t>
            </a:r>
            <a:r>
              <a:rPr lang="de-AT" dirty="0" err="1" smtClean="0"/>
              <a:t>white</a:t>
            </a:r>
            <a:r>
              <a:rPr lang="de-AT" dirty="0" smtClean="0"/>
              <a:t> </a:t>
            </a:r>
            <a:r>
              <a:rPr lang="de-AT" dirty="0" err="1" smtClean="0"/>
              <a:t>lists</a:t>
            </a:r>
            <a:r>
              <a:rPr lang="de-AT" dirty="0" smtClean="0"/>
              <a:t>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 smtClean="0"/>
              <a:t>Public </a:t>
            </a:r>
            <a:r>
              <a:rPr lang="de-AT" dirty="0" err="1" smtClean="0"/>
              <a:t>information</a:t>
            </a:r>
            <a:r>
              <a:rPr lang="de-AT" dirty="0" smtClean="0"/>
              <a:t> </a:t>
            </a:r>
            <a:r>
              <a:rPr lang="de-AT" dirty="0" err="1" smtClean="0"/>
              <a:t>about</a:t>
            </a:r>
            <a:r>
              <a:rPr lang="de-AT" dirty="0" smtClean="0"/>
              <a:t> illegal </a:t>
            </a:r>
            <a:r>
              <a:rPr lang="de-AT" dirty="0" err="1" smtClean="0"/>
              <a:t>gambling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operators</a:t>
            </a:r>
            <a:endParaRPr lang="de-AT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 err="1" smtClean="0"/>
              <a:t>Coordination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> national </a:t>
            </a:r>
            <a:r>
              <a:rPr lang="de-AT" dirty="0" err="1" smtClean="0"/>
              <a:t>authorities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45500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Fiscal</a:t>
            </a:r>
            <a:r>
              <a:rPr lang="de-AT" dirty="0"/>
              <a:t> </a:t>
            </a:r>
            <a:r>
              <a:rPr lang="de-AT" dirty="0" err="1"/>
              <a:t>arguments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182121" y="2472435"/>
            <a:ext cx="2364049" cy="1319891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b="1" dirty="0" err="1" smtClean="0">
                <a:solidFill>
                  <a:srgbClr val="FDFDFD"/>
                </a:solidFill>
                <a:latin typeface="+mj-lt"/>
              </a:rPr>
              <a:t>Comercial</a:t>
            </a:r>
            <a:r>
              <a:rPr lang="de-AT" sz="2000" b="1" dirty="0" smtClean="0">
                <a:solidFill>
                  <a:srgbClr val="FDFDFD"/>
                </a:solidFill>
                <a:latin typeface="+mj-lt"/>
              </a:rPr>
              <a:t> online </a:t>
            </a:r>
            <a:r>
              <a:rPr lang="de-AT" sz="2000" b="1" dirty="0" err="1" smtClean="0">
                <a:solidFill>
                  <a:srgbClr val="FDFDFD"/>
                </a:solidFill>
                <a:latin typeface="+mj-lt"/>
              </a:rPr>
              <a:t>operators</a:t>
            </a:r>
            <a:endParaRPr lang="de-AT" sz="2000" b="1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48350" y="2472435"/>
            <a:ext cx="2365200" cy="1319891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b="1" dirty="0" smtClean="0">
                <a:solidFill>
                  <a:srgbClr val="FDFDFD"/>
                </a:solidFill>
                <a:latin typeface="+mj-lt"/>
              </a:rPr>
              <a:t>European </a:t>
            </a:r>
            <a:r>
              <a:rPr lang="de-AT" sz="2000" b="1" dirty="0">
                <a:solidFill>
                  <a:srgbClr val="FDFDFD"/>
                </a:solidFill>
                <a:latin typeface="+mj-lt"/>
              </a:rPr>
              <a:t>L</a:t>
            </a:r>
            <a:r>
              <a:rPr lang="de-AT" sz="2000" b="1" dirty="0" smtClean="0">
                <a:solidFill>
                  <a:srgbClr val="FDFDFD"/>
                </a:solidFill>
                <a:latin typeface="+mj-lt"/>
              </a:rPr>
              <a:t>otteries</a:t>
            </a:r>
            <a:endParaRPr lang="de-AT" sz="2000" b="1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6200" y="3820190"/>
            <a:ext cx="3695920" cy="668525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AT" sz="2000" dirty="0" err="1">
                <a:solidFill>
                  <a:srgbClr val="FFFFFF"/>
                </a:solidFill>
                <a:latin typeface="Lucida Sans" pitchFamily="34" charset="0"/>
              </a:rPr>
              <a:t>average</a:t>
            </a:r>
            <a:r>
              <a:rPr lang="de-AT" sz="2000" dirty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de-AT" sz="2000" dirty="0" err="1">
                <a:solidFill>
                  <a:srgbClr val="FFFFFF"/>
                </a:solidFill>
                <a:latin typeface="Lucida Sans" pitchFamily="34" charset="0"/>
              </a:rPr>
              <a:t>tax</a:t>
            </a:r>
            <a:r>
              <a:rPr lang="de-AT" sz="2000" dirty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de-AT" sz="2000" dirty="0" smtClean="0">
                <a:solidFill>
                  <a:srgbClr val="FFFFFF"/>
                </a:solidFill>
                <a:latin typeface="Lucida Sans" pitchFamily="34" charset="0"/>
              </a:rPr>
              <a:t>total </a:t>
            </a:r>
            <a:r>
              <a:rPr lang="de-AT" sz="2000" dirty="0" err="1" smtClean="0">
                <a:solidFill>
                  <a:srgbClr val="FFFFFF"/>
                </a:solidFill>
                <a:latin typeface="Lucida Sans" pitchFamily="34" charset="0"/>
              </a:rPr>
              <a:t>revenues</a:t>
            </a:r>
            <a:endParaRPr lang="de-AT" sz="2000" b="1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82120" y="3820190"/>
            <a:ext cx="2364049" cy="668525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b="1" dirty="0" smtClean="0">
                <a:solidFill>
                  <a:srgbClr val="FDFDFD"/>
                </a:solidFill>
                <a:latin typeface="+mj-lt"/>
              </a:rPr>
              <a:t>0,5% – 1%</a:t>
            </a:r>
            <a:endParaRPr lang="de-AT" sz="2000" b="1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39758" y="3820190"/>
            <a:ext cx="2364049" cy="668525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b="1" dirty="0" smtClean="0">
                <a:solidFill>
                  <a:srgbClr val="FDFDFD"/>
                </a:solidFill>
                <a:latin typeface="+mj-lt"/>
              </a:rPr>
              <a:t>25%</a:t>
            </a:r>
            <a:endParaRPr lang="de-AT" sz="2000" b="1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82119" y="4488714"/>
            <a:ext cx="2364049" cy="668525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b="1" dirty="0" smtClean="0">
                <a:solidFill>
                  <a:srgbClr val="FDFDFD"/>
                </a:solidFill>
                <a:latin typeface="+mj-lt"/>
              </a:rPr>
              <a:t>20% </a:t>
            </a:r>
          </a:p>
          <a:p>
            <a:pPr algn="ctr">
              <a:defRPr/>
            </a:pPr>
            <a:r>
              <a:rPr lang="de-AT" sz="1600" dirty="0" smtClean="0">
                <a:solidFill>
                  <a:srgbClr val="FDFDFD"/>
                </a:solidFill>
                <a:latin typeface="+mj-lt"/>
              </a:rPr>
              <a:t>(offshore 1%-2%)</a:t>
            </a:r>
            <a:endParaRPr lang="de-AT" sz="1600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35041" y="4488713"/>
            <a:ext cx="2364049" cy="668525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b="1" dirty="0" smtClean="0">
                <a:solidFill>
                  <a:srgbClr val="FDFDFD"/>
                </a:solidFill>
                <a:latin typeface="+mj-lt"/>
              </a:rPr>
              <a:t>65%</a:t>
            </a:r>
            <a:endParaRPr lang="de-AT" sz="2000" b="1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6201" y="4488715"/>
            <a:ext cx="3695920" cy="668525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AT" sz="2000" dirty="0" err="1">
                <a:solidFill>
                  <a:srgbClr val="FFFFFF"/>
                </a:solidFill>
                <a:latin typeface="Lucida Sans" pitchFamily="34" charset="0"/>
              </a:rPr>
              <a:t>average</a:t>
            </a:r>
            <a:r>
              <a:rPr lang="de-AT" sz="2000" dirty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de-AT" sz="2000" dirty="0" err="1">
                <a:solidFill>
                  <a:srgbClr val="FFFFFF"/>
                </a:solidFill>
                <a:latin typeface="Lucida Sans" pitchFamily="34" charset="0"/>
              </a:rPr>
              <a:t>tax</a:t>
            </a:r>
            <a:r>
              <a:rPr lang="de-AT" sz="2000" dirty="0">
                <a:solidFill>
                  <a:srgbClr val="FFFFFF"/>
                </a:solidFill>
                <a:latin typeface="Lucida Sans" pitchFamily="34" charset="0"/>
              </a:rPr>
              <a:t> </a:t>
            </a:r>
            <a:r>
              <a:rPr lang="de-AT" sz="2000" dirty="0" err="1" smtClean="0">
                <a:solidFill>
                  <a:srgbClr val="FFFFFF"/>
                </a:solidFill>
                <a:latin typeface="Lucida Sans" pitchFamily="34" charset="0"/>
              </a:rPr>
              <a:t>from</a:t>
            </a:r>
            <a:r>
              <a:rPr lang="de-AT" sz="2000" dirty="0" smtClean="0">
                <a:solidFill>
                  <a:srgbClr val="FFFFFF"/>
                </a:solidFill>
                <a:latin typeface="Lucida Sans" pitchFamily="34" charset="0"/>
              </a:rPr>
              <a:t> GGR</a:t>
            </a:r>
            <a:endParaRPr lang="de-AT" sz="2000" b="1" dirty="0">
              <a:solidFill>
                <a:srgbClr val="FDFDF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855162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Online Regulation in Europe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2950" y="2132820"/>
            <a:ext cx="8420100" cy="424859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dirty="0" err="1" smtClean="0"/>
              <a:t>states</a:t>
            </a:r>
            <a:r>
              <a:rPr lang="de-AT" dirty="0" smtClean="0"/>
              <a:t> </a:t>
            </a:r>
            <a:r>
              <a:rPr lang="de-AT" dirty="0" err="1" smtClean="0"/>
              <a:t>without</a:t>
            </a:r>
            <a:r>
              <a:rPr lang="de-AT" dirty="0" smtClean="0"/>
              <a:t> </a:t>
            </a:r>
            <a:r>
              <a:rPr lang="de-AT" dirty="0" err="1" smtClean="0"/>
              <a:t>regulation</a:t>
            </a:r>
            <a:endParaRPr lang="de-AT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dirty="0" err="1" smtClean="0"/>
              <a:t>Subsidiarity</a:t>
            </a:r>
            <a:r>
              <a:rPr lang="de-AT" dirty="0" smtClean="0"/>
              <a:t> </a:t>
            </a:r>
            <a:r>
              <a:rPr lang="de-AT" dirty="0" err="1" smtClean="0"/>
              <a:t>principle</a:t>
            </a:r>
            <a:r>
              <a:rPr lang="de-AT" dirty="0" smtClean="0"/>
              <a:t>:  </a:t>
            </a:r>
            <a:r>
              <a:rPr lang="de-AT" dirty="0" err="1" smtClean="0"/>
              <a:t>states</a:t>
            </a:r>
            <a:r>
              <a:rPr lang="de-AT" dirty="0" smtClean="0"/>
              <a:t> hold </a:t>
            </a:r>
            <a:r>
              <a:rPr lang="de-AT" dirty="0" err="1" smtClean="0"/>
              <a:t>primary</a:t>
            </a:r>
            <a:r>
              <a:rPr lang="de-AT" dirty="0" smtClean="0"/>
              <a:t> </a:t>
            </a:r>
            <a:r>
              <a:rPr lang="de-AT" dirty="0" err="1" smtClean="0"/>
              <a:t>competence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regulate</a:t>
            </a:r>
            <a:r>
              <a:rPr lang="de-AT" dirty="0" smtClean="0"/>
              <a:t> </a:t>
            </a:r>
            <a:r>
              <a:rPr lang="de-AT" dirty="0" err="1" smtClean="0"/>
              <a:t>gambling</a:t>
            </a:r>
            <a:r>
              <a:rPr lang="de-AT" dirty="0" smtClean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dirty="0" err="1" smtClean="0"/>
              <a:t>No</a:t>
            </a:r>
            <a:r>
              <a:rPr lang="de-AT" dirty="0" smtClean="0"/>
              <a:t> mutual </a:t>
            </a:r>
            <a:r>
              <a:rPr lang="de-AT" dirty="0" err="1" smtClean="0"/>
              <a:t>recognition</a:t>
            </a:r>
            <a:endParaRPr lang="de-AT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dirty="0" err="1" smtClean="0"/>
              <a:t>Responsibility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consumer</a:t>
            </a:r>
            <a:r>
              <a:rPr lang="de-AT" dirty="0" smtClean="0"/>
              <a:t> </a:t>
            </a:r>
            <a:r>
              <a:rPr lang="de-AT" dirty="0" err="1" smtClean="0"/>
              <a:t>protection</a:t>
            </a:r>
            <a:r>
              <a:rPr lang="de-AT" dirty="0" smtClean="0"/>
              <a:t> lies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member</a:t>
            </a:r>
            <a:r>
              <a:rPr lang="de-AT" dirty="0" smtClean="0"/>
              <a:t> </a:t>
            </a:r>
            <a:r>
              <a:rPr lang="de-AT" dirty="0" err="1" smtClean="0"/>
              <a:t>state</a:t>
            </a:r>
            <a:endParaRPr lang="de-AT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dirty="0" smtClean="0"/>
              <a:t>Internal </a:t>
            </a:r>
            <a:r>
              <a:rPr lang="de-AT" dirty="0" err="1" smtClean="0"/>
              <a:t>consistency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a Member States </a:t>
            </a:r>
            <a:r>
              <a:rPr lang="de-AT" dirty="0" err="1" smtClean="0"/>
              <a:t>gambling</a:t>
            </a:r>
            <a:r>
              <a:rPr lang="de-AT" dirty="0" smtClean="0"/>
              <a:t>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a national </a:t>
            </a:r>
            <a:r>
              <a:rPr lang="de-AT" dirty="0" err="1" smtClean="0"/>
              <a:t>duty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2876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Online Regulation Systems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742950" y="2132820"/>
            <a:ext cx="8420100" cy="4176580"/>
          </a:xfrm>
        </p:spPr>
        <p:txBody>
          <a:bodyPr>
            <a:normAutofit fontScale="92500" lnSpcReduction="10000"/>
          </a:bodyPr>
          <a:lstStyle/>
          <a:p>
            <a:r>
              <a:rPr lang="de-AT" dirty="0" err="1" smtClean="0"/>
              <a:t>Monopolies</a:t>
            </a:r>
            <a:endParaRPr lang="de-AT" dirty="0" smtClean="0"/>
          </a:p>
          <a:p>
            <a:pPr lvl="1"/>
            <a:r>
              <a:rPr lang="de-AT" dirty="0" smtClean="0"/>
              <a:t>State </a:t>
            </a:r>
            <a:r>
              <a:rPr lang="de-AT" dirty="0" err="1"/>
              <a:t>monopolies</a:t>
            </a:r>
            <a:r>
              <a:rPr lang="de-AT" dirty="0"/>
              <a:t> – Germany, </a:t>
            </a:r>
            <a:r>
              <a:rPr lang="de-AT" dirty="0" smtClean="0"/>
              <a:t>Portugal</a:t>
            </a:r>
          </a:p>
          <a:p>
            <a:pPr lvl="1"/>
            <a:r>
              <a:rPr lang="de-AT" dirty="0" smtClean="0"/>
              <a:t>Private </a:t>
            </a:r>
            <a:r>
              <a:rPr lang="de-AT" dirty="0" err="1"/>
              <a:t>monopoly</a:t>
            </a:r>
            <a:r>
              <a:rPr lang="de-AT" dirty="0"/>
              <a:t> (</a:t>
            </a:r>
            <a:r>
              <a:rPr lang="de-AT" dirty="0" err="1"/>
              <a:t>concessions</a:t>
            </a:r>
            <a:r>
              <a:rPr lang="de-AT" dirty="0"/>
              <a:t>) – Austria, Great </a:t>
            </a:r>
            <a:r>
              <a:rPr lang="de-AT" dirty="0" err="1"/>
              <a:t>Britain</a:t>
            </a:r>
            <a:endParaRPr lang="de-AT" dirty="0"/>
          </a:p>
          <a:p>
            <a:endParaRPr lang="de-AT" dirty="0"/>
          </a:p>
          <a:p>
            <a:r>
              <a:rPr lang="de-AT" dirty="0" err="1" smtClean="0"/>
              <a:t>Liberalized</a:t>
            </a:r>
            <a:r>
              <a:rPr lang="de-AT" dirty="0" smtClean="0"/>
              <a:t> </a:t>
            </a:r>
            <a:r>
              <a:rPr lang="de-AT" dirty="0" err="1" smtClean="0"/>
              <a:t>markets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licences</a:t>
            </a:r>
            <a:endParaRPr lang="de-AT" dirty="0" smtClean="0"/>
          </a:p>
          <a:p>
            <a:pPr lvl="1"/>
            <a:r>
              <a:rPr lang="de-AT" dirty="0" err="1" smtClean="0"/>
              <a:t>limitated</a:t>
            </a:r>
            <a:r>
              <a:rPr lang="de-AT" dirty="0" smtClean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unlimited</a:t>
            </a:r>
            <a:r>
              <a:rPr lang="de-AT" dirty="0"/>
              <a:t> </a:t>
            </a:r>
            <a:r>
              <a:rPr lang="de-AT" dirty="0" err="1"/>
              <a:t>number</a:t>
            </a:r>
            <a:r>
              <a:rPr lang="de-AT" dirty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licences</a:t>
            </a:r>
            <a:endParaRPr lang="de-AT" dirty="0"/>
          </a:p>
          <a:p>
            <a:endParaRPr lang="de-AT" dirty="0"/>
          </a:p>
          <a:p>
            <a:r>
              <a:rPr lang="de-AT" dirty="0" smtClean="0"/>
              <a:t>Free </a:t>
            </a:r>
            <a:r>
              <a:rPr lang="de-AT" dirty="0" err="1"/>
              <a:t>license</a:t>
            </a:r>
            <a:r>
              <a:rPr lang="de-AT" dirty="0"/>
              <a:t> </a:t>
            </a:r>
            <a:r>
              <a:rPr lang="de-AT" dirty="0" smtClean="0"/>
              <a:t>Systems</a:t>
            </a:r>
          </a:p>
          <a:p>
            <a:pPr lvl="1"/>
            <a:r>
              <a:rPr lang="de-AT" dirty="0" smtClean="0"/>
              <a:t>e.g</a:t>
            </a:r>
            <a:r>
              <a:rPr lang="de-AT" dirty="0"/>
              <a:t>. Malta (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smtClean="0"/>
              <a:t>international </a:t>
            </a:r>
            <a:r>
              <a:rPr lang="de-AT" dirty="0" err="1"/>
              <a:t>market</a:t>
            </a:r>
            <a:r>
              <a:rPr lang="de-AT" dirty="0"/>
              <a:t> </a:t>
            </a:r>
            <a:r>
              <a:rPr lang="de-AT" dirty="0" err="1"/>
              <a:t>except</a:t>
            </a:r>
            <a:r>
              <a:rPr lang="de-AT" dirty="0"/>
              <a:t> Malta)</a:t>
            </a:r>
          </a:p>
          <a:p>
            <a:endParaRPr lang="de-AT" dirty="0" smtClean="0"/>
          </a:p>
          <a:p>
            <a:r>
              <a:rPr lang="de-AT" dirty="0" smtClean="0"/>
              <a:t>Prohibition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08872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forge</a:t>
            </a:r>
            <a:r>
              <a:rPr lang="de-AT" dirty="0" smtClean="0"/>
              <a:t> a united front</a:t>
            </a:r>
            <a:endParaRPr lang="de-DE" dirty="0"/>
          </a:p>
        </p:txBody>
      </p:sp>
      <p:pic>
        <p:nvPicPr>
          <p:cNvPr id="5" name="Picture 2" descr="M:\Uhlir\Diverses\Fotos und Logos\gemeinsam-sind-wir-stark-ig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19" r="13765"/>
          <a:stretch/>
        </p:blipFill>
        <p:spPr bwMode="auto">
          <a:xfrm>
            <a:off x="2288630" y="2492870"/>
            <a:ext cx="4558737" cy="3183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4475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Common </a:t>
            </a:r>
            <a:r>
              <a:rPr lang="de-AT" dirty="0" err="1" smtClean="0"/>
              <a:t>aim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88380" y="2996940"/>
            <a:ext cx="9001249" cy="1800250"/>
          </a:xfrm>
          <a:prstGeom prst="rect">
            <a:avLst/>
          </a:prstGeom>
          <a:gradFill>
            <a:gsLst>
              <a:gs pos="0">
                <a:srgbClr val="022958"/>
              </a:gs>
              <a:gs pos="100000">
                <a:srgbClr val="0462A8">
                  <a:alpha val="38000"/>
                </a:srgbClr>
              </a:gs>
            </a:gsLst>
            <a:lin ang="16200000" scaled="0"/>
          </a:gradFill>
          <a:ln/>
          <a:effectLst>
            <a:outerShdw blurRad="254000" dist="1905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800" b="1" dirty="0" smtClean="0">
                <a:solidFill>
                  <a:srgbClr val="FDFDFD"/>
                </a:solidFill>
                <a:latin typeface="+mj-lt"/>
              </a:rPr>
              <a:t>!! </a:t>
            </a:r>
            <a:r>
              <a:rPr lang="de-AT" sz="2800" b="1" dirty="0" err="1" smtClean="0">
                <a:solidFill>
                  <a:srgbClr val="FDFDFD"/>
                </a:solidFill>
                <a:latin typeface="+mj-lt"/>
              </a:rPr>
              <a:t>Guarantee</a:t>
            </a:r>
            <a:r>
              <a:rPr lang="de-AT" sz="2800" b="1" dirty="0" smtClean="0">
                <a:solidFill>
                  <a:srgbClr val="FDFDFD"/>
                </a:solidFill>
                <a:latin typeface="+mj-lt"/>
              </a:rPr>
              <a:t> a </a:t>
            </a:r>
            <a:r>
              <a:rPr lang="de-AT" sz="2800" b="1" dirty="0" err="1" smtClean="0">
                <a:solidFill>
                  <a:srgbClr val="FDFDFD"/>
                </a:solidFill>
                <a:latin typeface="+mj-lt"/>
              </a:rPr>
              <a:t>sustainable</a:t>
            </a:r>
            <a:r>
              <a:rPr lang="de-AT" sz="2800" b="1" dirty="0" smtClean="0">
                <a:solidFill>
                  <a:srgbClr val="FDFDFD"/>
                </a:solidFill>
                <a:latin typeface="+mj-lt"/>
              </a:rPr>
              <a:t> </a:t>
            </a:r>
            <a:r>
              <a:rPr lang="de-AT" sz="2800" b="1" dirty="0" err="1" smtClean="0">
                <a:solidFill>
                  <a:srgbClr val="FDFDFD"/>
                </a:solidFill>
                <a:latin typeface="+mj-lt"/>
              </a:rPr>
              <a:t>future</a:t>
            </a:r>
            <a:r>
              <a:rPr lang="de-AT" sz="2800" b="1" dirty="0" smtClean="0">
                <a:solidFill>
                  <a:srgbClr val="FDFDFD"/>
                </a:solidFill>
                <a:latin typeface="+mj-lt"/>
              </a:rPr>
              <a:t> </a:t>
            </a:r>
            <a:r>
              <a:rPr lang="de-AT" sz="2800" b="1" dirty="0" err="1" smtClean="0">
                <a:solidFill>
                  <a:srgbClr val="FDFDFD"/>
                </a:solidFill>
                <a:latin typeface="+mj-lt"/>
              </a:rPr>
              <a:t>for</a:t>
            </a:r>
            <a:r>
              <a:rPr lang="de-AT" sz="2800" b="1" dirty="0" smtClean="0">
                <a:solidFill>
                  <a:srgbClr val="FDFDFD"/>
                </a:solidFill>
                <a:latin typeface="+mj-lt"/>
              </a:rPr>
              <a:t> </a:t>
            </a:r>
            <a:r>
              <a:rPr lang="de-AT" sz="2800" b="1" dirty="0" err="1" smtClean="0">
                <a:solidFill>
                  <a:srgbClr val="FDFDFD"/>
                </a:solidFill>
                <a:latin typeface="+mj-lt"/>
              </a:rPr>
              <a:t>lotteries</a:t>
            </a:r>
            <a:r>
              <a:rPr lang="de-AT" sz="2800" b="1" dirty="0" smtClean="0">
                <a:solidFill>
                  <a:srgbClr val="FDFDFD"/>
                </a:solidFill>
                <a:latin typeface="+mj-lt"/>
              </a:rPr>
              <a:t> !!</a:t>
            </a:r>
            <a:endParaRPr lang="de-AT" sz="2800" b="1" dirty="0">
              <a:solidFill>
                <a:srgbClr val="FDFDF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486183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forge</a:t>
            </a:r>
            <a:r>
              <a:rPr lang="de-AT" dirty="0"/>
              <a:t> a united front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4360" y="2420860"/>
            <a:ext cx="8818690" cy="32404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Enter </a:t>
            </a:r>
            <a:r>
              <a:rPr lang="en-US" dirty="0"/>
              <a:t>partnerships </a:t>
            </a:r>
            <a:r>
              <a:rPr lang="en-US" dirty="0" smtClean="0"/>
              <a:t>and strategic </a:t>
            </a:r>
            <a:br>
              <a:rPr lang="en-US" dirty="0" smtClean="0"/>
            </a:br>
            <a:r>
              <a:rPr lang="en-US" dirty="0" smtClean="0"/>
              <a:t>alliances </a:t>
            </a:r>
            <a:r>
              <a:rPr lang="en-US" dirty="0"/>
              <a:t>with stakeholders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The role of </a:t>
            </a:r>
            <a:r>
              <a:rPr lang="en-US" dirty="0" smtClean="0"/>
              <a:t>politics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Communication </a:t>
            </a:r>
            <a:r>
              <a:rPr lang="en-US" dirty="0" smtClean="0"/>
              <a:t>and lobbying</a:t>
            </a:r>
            <a:endParaRPr lang="en-US" dirty="0"/>
          </a:p>
          <a:p>
            <a:endParaRPr lang="de-DE" dirty="0"/>
          </a:p>
        </p:txBody>
      </p:sp>
      <p:pic>
        <p:nvPicPr>
          <p:cNvPr id="5" name="Picture 2" descr="M:\Uhlir\Diverses\Fotos und Logos\cooperation-cloud-compu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28"/>
          <a:stretch/>
        </p:blipFill>
        <p:spPr bwMode="auto">
          <a:xfrm>
            <a:off x="6825260" y="2348848"/>
            <a:ext cx="3399735" cy="3646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5926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380" y="332570"/>
            <a:ext cx="6550375" cy="1295400"/>
          </a:xfrm>
        </p:spPr>
        <p:txBody>
          <a:bodyPr/>
          <a:lstStyle/>
          <a:p>
            <a:r>
              <a:rPr lang="de-AT" dirty="0"/>
              <a:t>T</a:t>
            </a:r>
            <a:r>
              <a:rPr lang="de-AT" dirty="0" smtClean="0"/>
              <a:t>he </a:t>
            </a:r>
            <a:r>
              <a:rPr lang="de-AT" dirty="0" err="1" smtClean="0"/>
              <a:t>gaming</a:t>
            </a:r>
            <a:r>
              <a:rPr lang="de-AT" dirty="0" smtClean="0"/>
              <a:t> </a:t>
            </a:r>
            <a:r>
              <a:rPr lang="de-AT" dirty="0" err="1" smtClean="0"/>
              <a:t>market</a:t>
            </a:r>
            <a:endParaRPr lang="de-DE" dirty="0"/>
          </a:p>
        </p:txBody>
      </p:sp>
      <p:pic>
        <p:nvPicPr>
          <p:cNvPr id="4" name="Picture 7" descr="M:\Uhlir\Vorbereitungen\FS\Fotos\globaler_Mar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7688"/>
            <a:ext cx="1013772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66446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GGR online </a:t>
            </a:r>
            <a:r>
              <a:rPr lang="de-AT" dirty="0" err="1" smtClean="0"/>
              <a:t>worldwide</a:t>
            </a:r>
            <a:r>
              <a:rPr lang="de-AT" dirty="0" smtClean="0"/>
              <a:t> </a:t>
            </a:r>
            <a:r>
              <a:rPr lang="de-AT" sz="2800" b="0" dirty="0" smtClean="0"/>
              <a:t>($</a:t>
            </a:r>
            <a:r>
              <a:rPr lang="de-AT" sz="2800" b="0" dirty="0" err="1" smtClean="0"/>
              <a:t>bn</a:t>
            </a:r>
            <a:r>
              <a:rPr lang="de-AT" sz="2800" b="0" dirty="0" smtClean="0"/>
              <a:t>)</a:t>
            </a:r>
            <a:endParaRPr lang="de-DE" sz="2800" b="0" dirty="0"/>
          </a:p>
        </p:txBody>
      </p:sp>
      <p:sp>
        <p:nvSpPr>
          <p:cNvPr id="5" name="Textfeld 4"/>
          <p:cNvSpPr txBox="1"/>
          <p:nvPr/>
        </p:nvSpPr>
        <p:spPr>
          <a:xfrm>
            <a:off x="560390" y="1651748"/>
            <a:ext cx="57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chemeClr val="bg1"/>
                </a:solidFill>
              </a:rPr>
              <a:t>$</a:t>
            </a:r>
            <a:r>
              <a:rPr lang="de-AT" sz="1600" b="1" dirty="0" smtClean="0">
                <a:solidFill>
                  <a:schemeClr val="bg1"/>
                </a:solidFill>
              </a:rPr>
              <a:t> </a:t>
            </a:r>
            <a:r>
              <a:rPr lang="de-AT" sz="1600" b="1" dirty="0" err="1" smtClean="0">
                <a:solidFill>
                  <a:schemeClr val="bg1"/>
                </a:solidFill>
              </a:rPr>
              <a:t>bn</a:t>
            </a:r>
            <a:endParaRPr lang="de-DE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786403"/>
              </p:ext>
            </p:extLst>
          </p:nvPr>
        </p:nvGraphicFramePr>
        <p:xfrm>
          <a:off x="0" y="1835135"/>
          <a:ext cx="9777670" cy="503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51444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GGR State Lotteries </a:t>
            </a:r>
            <a:br>
              <a:rPr lang="en-US" dirty="0" smtClean="0"/>
            </a:br>
            <a:r>
              <a:rPr lang="en-US" dirty="0" smtClean="0"/>
              <a:t>online worldwide </a:t>
            </a:r>
            <a:r>
              <a:rPr lang="en-US" sz="2800" b="0" dirty="0" smtClean="0"/>
              <a:t>($</a:t>
            </a:r>
            <a:r>
              <a:rPr lang="en-US" sz="2800" b="0" dirty="0" err="1" smtClean="0"/>
              <a:t>bn</a:t>
            </a:r>
            <a:r>
              <a:rPr lang="en-US" sz="2800" b="0" dirty="0" smtClean="0"/>
              <a:t>)</a:t>
            </a:r>
            <a:r>
              <a:rPr lang="en-US" sz="2800" dirty="0" smtClean="0"/>
              <a:t> </a:t>
            </a:r>
            <a:endParaRPr lang="de-DE" sz="2800" dirty="0"/>
          </a:p>
        </p:txBody>
      </p:sp>
      <p:graphicFrame>
        <p:nvGraphicFramePr>
          <p:cNvPr id="5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438460"/>
              </p:ext>
            </p:extLst>
          </p:nvPr>
        </p:nvGraphicFramePr>
        <p:xfrm>
          <a:off x="272350" y="1844780"/>
          <a:ext cx="9001250" cy="497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04410" y="1651748"/>
            <a:ext cx="57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chemeClr val="bg1"/>
                </a:solidFill>
              </a:rPr>
              <a:t>$</a:t>
            </a:r>
            <a:r>
              <a:rPr lang="de-AT" sz="1600" b="1" dirty="0" smtClean="0">
                <a:solidFill>
                  <a:schemeClr val="bg1"/>
                </a:solidFill>
              </a:rPr>
              <a:t> </a:t>
            </a:r>
            <a:r>
              <a:rPr lang="de-AT" sz="1600" b="1" dirty="0" err="1" smtClean="0">
                <a:solidFill>
                  <a:schemeClr val="bg1"/>
                </a:solidFill>
              </a:rPr>
              <a:t>bn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1831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GGR </a:t>
            </a:r>
            <a:r>
              <a:rPr lang="en-US" sz="3400" dirty="0" err="1" smtClean="0"/>
              <a:t>landbased</a:t>
            </a:r>
            <a:r>
              <a:rPr lang="en-US" sz="3400" dirty="0" smtClean="0"/>
              <a:t> worldwide </a:t>
            </a:r>
            <a:r>
              <a:rPr lang="en-US" sz="2800" b="0" dirty="0"/>
              <a:t>($</a:t>
            </a:r>
            <a:r>
              <a:rPr lang="en-US" sz="2800" b="0" dirty="0" err="1"/>
              <a:t>bn</a:t>
            </a:r>
            <a:r>
              <a:rPr lang="en-US" sz="2800" b="0" dirty="0"/>
              <a:t>)</a:t>
            </a:r>
            <a:endParaRPr lang="de-DE" sz="2800" b="0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640660"/>
              </p:ext>
            </p:extLst>
          </p:nvPr>
        </p:nvGraphicFramePr>
        <p:xfrm>
          <a:off x="0" y="1700760"/>
          <a:ext cx="10209730" cy="515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73324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GGR </a:t>
            </a:r>
            <a:r>
              <a:rPr lang="en-US" dirty="0" err="1" smtClean="0"/>
              <a:t>landbased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North America </a:t>
            </a:r>
            <a:r>
              <a:rPr lang="en-US" sz="2800" b="0" dirty="0"/>
              <a:t>($</a:t>
            </a:r>
            <a:r>
              <a:rPr lang="en-US" sz="2800" b="0" dirty="0" err="1"/>
              <a:t>bn</a:t>
            </a:r>
            <a:r>
              <a:rPr lang="en-US" sz="2800" b="0" dirty="0"/>
              <a:t>)</a:t>
            </a:r>
            <a:endParaRPr lang="de-DE" sz="2800" b="0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282771"/>
              </p:ext>
            </p:extLst>
          </p:nvPr>
        </p:nvGraphicFramePr>
        <p:xfrm>
          <a:off x="128330" y="1772770"/>
          <a:ext cx="9777670" cy="522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78161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2F2F2"/>
                </a:solidFill>
                <a:ea typeface="ＭＳ Ｐゴシック" pitchFamily="34" charset="-128"/>
              </a:rPr>
              <a:t>GGR Offshore Online </a:t>
            </a:r>
            <a:br>
              <a:rPr lang="en-US" dirty="0" smtClean="0">
                <a:solidFill>
                  <a:srgbClr val="F2F2F2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F2F2F2"/>
                </a:solidFill>
                <a:ea typeface="ＭＳ Ｐゴシック" pitchFamily="34" charset="-128"/>
              </a:rPr>
              <a:t>Gambling US </a:t>
            </a:r>
            <a:r>
              <a:rPr lang="en-US" sz="2800" b="0" dirty="0" smtClean="0">
                <a:solidFill>
                  <a:srgbClr val="F2F2F2"/>
                </a:solidFill>
                <a:ea typeface="ＭＳ Ｐゴシック" pitchFamily="34" charset="-128"/>
              </a:rPr>
              <a:t>($</a:t>
            </a:r>
            <a:r>
              <a:rPr lang="en-US" sz="2800" b="0" dirty="0" err="1" smtClean="0">
                <a:solidFill>
                  <a:srgbClr val="F2F2F2"/>
                </a:solidFill>
                <a:ea typeface="ＭＳ Ｐゴシック" pitchFamily="34" charset="-128"/>
              </a:rPr>
              <a:t>bn</a:t>
            </a:r>
            <a:r>
              <a:rPr lang="en-US" sz="2800" b="0" dirty="0" smtClean="0">
                <a:solidFill>
                  <a:srgbClr val="F2F2F2"/>
                </a:solidFill>
                <a:ea typeface="ＭＳ Ｐゴシック" pitchFamily="34" charset="-128"/>
              </a:rPr>
              <a:t>)</a:t>
            </a:r>
            <a:endParaRPr lang="de-DE" sz="2800" b="0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682949"/>
              </p:ext>
            </p:extLst>
          </p:nvPr>
        </p:nvGraphicFramePr>
        <p:xfrm>
          <a:off x="272350" y="1916790"/>
          <a:ext cx="9361300" cy="503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313600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European </a:t>
            </a:r>
            <a:r>
              <a:rPr lang="de-AT" dirty="0" err="1" smtClean="0"/>
              <a:t>gaming</a:t>
            </a:r>
            <a:r>
              <a:rPr lang="de-AT" dirty="0" smtClean="0"/>
              <a:t> </a:t>
            </a:r>
            <a:r>
              <a:rPr lang="de-AT" dirty="0" err="1" smtClean="0"/>
              <a:t>market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>o</a:t>
            </a:r>
            <a:r>
              <a:rPr lang="de-AT" dirty="0" smtClean="0"/>
              <a:t>nline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landbased</a:t>
            </a:r>
            <a:r>
              <a:rPr lang="de-AT" dirty="0" smtClean="0"/>
              <a:t> 2011</a:t>
            </a:r>
            <a:endParaRPr 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712174"/>
              </p:ext>
            </p:extLst>
          </p:nvPr>
        </p:nvGraphicFramePr>
        <p:xfrm>
          <a:off x="1208480" y="2204830"/>
          <a:ext cx="7489040" cy="439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91630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Leere Präsentation">
  <a:themeElements>
    <a:clrScheme name="Benutzerdefiniert 1">
      <a:dk1>
        <a:srgbClr val="0070C0"/>
      </a:dk1>
      <a:lt1>
        <a:srgbClr val="F2F2F2"/>
      </a:lt1>
      <a:dk2>
        <a:srgbClr val="044892"/>
      </a:dk2>
      <a:lt2>
        <a:srgbClr val="B2B2B2"/>
      </a:lt2>
      <a:accent1>
        <a:srgbClr val="F2F2F2"/>
      </a:accent1>
      <a:accent2>
        <a:srgbClr val="D8D8D8"/>
      </a:accent2>
      <a:accent3>
        <a:srgbClr val="A5A5A5"/>
      </a:accent3>
      <a:accent4>
        <a:srgbClr val="7F7F7F"/>
      </a:accent4>
      <a:accent5>
        <a:srgbClr val="595959"/>
      </a:accent5>
      <a:accent6>
        <a:srgbClr val="262626"/>
      </a:accent6>
      <a:hlink>
        <a:srgbClr val="99CCFF"/>
      </a:hlink>
      <a:folHlink>
        <a:srgbClr val="99CCFF"/>
      </a:folHlink>
    </a:clrScheme>
    <a:fontScheme name="Benutzerdefiniert 2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ere Präsentation">
  <a:themeElements>
    <a:clrScheme name="Benutzerdefiniert 1">
      <a:dk1>
        <a:srgbClr val="0070C0"/>
      </a:dk1>
      <a:lt1>
        <a:srgbClr val="F2F2F2"/>
      </a:lt1>
      <a:dk2>
        <a:srgbClr val="044892"/>
      </a:dk2>
      <a:lt2>
        <a:srgbClr val="B2B2B2"/>
      </a:lt2>
      <a:accent1>
        <a:srgbClr val="F2F2F2"/>
      </a:accent1>
      <a:accent2>
        <a:srgbClr val="D8D8D8"/>
      </a:accent2>
      <a:accent3>
        <a:srgbClr val="A5A5A5"/>
      </a:accent3>
      <a:accent4>
        <a:srgbClr val="7F7F7F"/>
      </a:accent4>
      <a:accent5>
        <a:srgbClr val="595959"/>
      </a:accent5>
      <a:accent6>
        <a:srgbClr val="262626"/>
      </a:accent6>
      <a:hlink>
        <a:srgbClr val="99CCFF"/>
      </a:hlink>
      <a:folHlink>
        <a:srgbClr val="99CCFF"/>
      </a:folHlink>
    </a:clrScheme>
    <a:fontScheme name="Benutzerdefiniert 2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ivique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que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que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632</Words>
  <Application>Microsoft Office PowerPoint</Application>
  <PresentationFormat>A4-Papier (210x297 mm)</PresentationFormat>
  <Paragraphs>187</Paragraphs>
  <Slides>26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28" baseType="lpstr">
      <vt:lpstr>Leere Präsentation</vt:lpstr>
      <vt:lpstr>1_Leere Präsentation</vt:lpstr>
      <vt:lpstr>       The final countdown   </vt:lpstr>
      <vt:lpstr>Overview</vt:lpstr>
      <vt:lpstr>The gaming market</vt:lpstr>
      <vt:lpstr>GGR online worldwide ($bn)</vt:lpstr>
      <vt:lpstr>GGR State Lotteries  online worldwide ($bn) </vt:lpstr>
      <vt:lpstr>GGR landbased worldwide ($bn)</vt:lpstr>
      <vt:lpstr>GGR landbased  North America ($bn)</vt:lpstr>
      <vt:lpstr>GGR Offshore Online  Gambling US ($bn)</vt:lpstr>
      <vt:lpstr>European gaming market online and landbased 2011</vt:lpstr>
      <vt:lpstr>Consumer policies</vt:lpstr>
      <vt:lpstr>% of „legal GGR</vt:lpstr>
      <vt:lpstr>% of operators checking  Identity, Age, Bank accounts</vt:lpstr>
      <vt:lpstr>Playing with multiple  playing accounts</vt:lpstr>
      <vt:lpstr>Monthly deposit limits</vt:lpstr>
      <vt:lpstr>Fight against illegal operators</vt:lpstr>
      <vt:lpstr>Defending the classic lottery model</vt:lpstr>
      <vt:lpstr>Threats</vt:lpstr>
      <vt:lpstr>PowerPoint-Präsentation</vt:lpstr>
      <vt:lpstr>Fight against illegal operators</vt:lpstr>
      <vt:lpstr>Fight against illegal operators</vt:lpstr>
      <vt:lpstr>Fiscal arguments</vt:lpstr>
      <vt:lpstr>Online Regulation in Europe</vt:lpstr>
      <vt:lpstr>Online Regulation Systems</vt:lpstr>
      <vt:lpstr>How to forge a united front</vt:lpstr>
      <vt:lpstr>Common aim</vt:lpstr>
      <vt:lpstr>How to forge a united front</vt:lpstr>
    </vt:vector>
  </TitlesOfParts>
  <Company>뿿�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Tupy</dc:creator>
  <cp:lastModifiedBy>Uhlir Gernot</cp:lastModifiedBy>
  <cp:revision>231</cp:revision>
  <cp:lastPrinted>2013-03-26T14:00:15Z</cp:lastPrinted>
  <dcterms:created xsi:type="dcterms:W3CDTF">2012-10-20T06:45:44Z</dcterms:created>
  <dcterms:modified xsi:type="dcterms:W3CDTF">2013-04-05T08:53:49Z</dcterms:modified>
</cp:coreProperties>
</file>