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4" r:id="rId2"/>
    <p:sldId id="339" r:id="rId3"/>
    <p:sldId id="342" r:id="rId4"/>
    <p:sldId id="341" r:id="rId5"/>
    <p:sldId id="340" r:id="rId6"/>
    <p:sldId id="343" r:id="rId7"/>
    <p:sldId id="351" r:id="rId8"/>
    <p:sldId id="323" r:id="rId9"/>
    <p:sldId id="330" r:id="rId10"/>
    <p:sldId id="329" r:id="rId11"/>
    <p:sldId id="328" r:id="rId12"/>
    <p:sldId id="331" r:id="rId13"/>
    <p:sldId id="332" r:id="rId14"/>
    <p:sldId id="284" r:id="rId15"/>
    <p:sldId id="321" r:id="rId16"/>
    <p:sldId id="31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J. Roberts" initials="BJ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41" autoAdjust="0"/>
  </p:normalViewPr>
  <p:slideViewPr>
    <p:cSldViewPr>
      <p:cViewPr varScale="1">
        <p:scale>
          <a:sx n="80" d="100"/>
          <a:sy n="80" d="100"/>
        </p:scale>
        <p:origin x="-17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cs typeface="Arial" pitchFamily="34" charset="0"/>
              </a:defRPr>
            </a:lvl1pPr>
          </a:lstStyle>
          <a:p>
            <a:pPr>
              <a:defRPr/>
            </a:pPr>
            <a:fld id="{4FD317E4-7672-4496-8930-0F714E27073C}" type="datetimeFigureOut">
              <a:rPr lang="en-US"/>
              <a:pPr>
                <a:defRPr/>
              </a:pPr>
              <a:t>4/7/2013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736F0DC0-A48B-44A9-8C39-A923AAD5A730}" type="slidenum">
              <a:rPr lang="en-US"/>
              <a:pPr>
                <a:defRPr/>
              </a:pPr>
              <a:t>‹#›</a:t>
            </a:fld>
            <a:endParaRPr lang="en-US"/>
          </a:p>
        </p:txBody>
      </p:sp>
    </p:spTree>
    <p:extLst>
      <p:ext uri="{BB962C8B-B14F-4D97-AF65-F5344CB8AC3E}">
        <p14:creationId xmlns:p14="http://schemas.microsoft.com/office/powerpoint/2010/main" xmlns="" val="1772623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dirty="0" smtClean="0">
                <a:latin typeface="Arial" pitchFamily="34" charset="0"/>
                <a:ea typeface="ＭＳ Ｐゴシック" pitchFamily="34" charset="-128"/>
                <a:cs typeface="Arial" pitchFamily="34" charset="0"/>
              </a:rPr>
              <a:t>Good Morning</a:t>
            </a:r>
          </a:p>
          <a:p>
            <a:endParaRPr lang="en-US" sz="1600" dirty="0" smtClean="0">
              <a:latin typeface="Arial" pitchFamily="34" charset="0"/>
              <a:ea typeface="ＭＳ Ｐゴシック" pitchFamily="34" charset="-128"/>
              <a:cs typeface="Arial" pitchFamily="34" charset="0"/>
            </a:endParaRPr>
          </a:p>
          <a:p>
            <a:r>
              <a:rPr lang="en-US" sz="1600" dirty="0" smtClean="0">
                <a:latin typeface="Arial" pitchFamily="34" charset="0"/>
                <a:ea typeface="ＭＳ Ｐゴシック" pitchFamily="34" charset="-128"/>
                <a:cs typeface="Arial" pitchFamily="34" charset="0"/>
              </a:rPr>
              <a:t>I</a:t>
            </a:r>
            <a:r>
              <a:rPr lang="en-US" sz="1600" baseline="0" dirty="0" smtClean="0">
                <a:latin typeface="Arial" pitchFamily="34" charset="0"/>
                <a:ea typeface="ＭＳ Ｐゴシック" pitchFamily="34" charset="-128"/>
                <a:cs typeface="Arial" pitchFamily="34" charset="0"/>
              </a:rPr>
              <a:t> want to talk to you this morning about how the Internet can not only generate incremental revenues, but how it can be used to re-engage and revitalize your traditional brick and mortar retailers.</a:t>
            </a:r>
            <a:endParaRPr lang="en-US" sz="1600" dirty="0" smtClean="0">
              <a:latin typeface="Arial" pitchFamily="34" charset="0"/>
              <a:ea typeface="ＭＳ Ｐゴシック" pitchFamily="34" charset="-128"/>
              <a:cs typeface="Arial" pitchFamily="34" charset="0"/>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B424A4AB-8259-4BC6-8D22-62294B4C2C45}" type="slidenum">
              <a:rPr lang="en-US">
                <a:latin typeface="Arial" charset="0"/>
                <a:cs typeface="Arial" charset="0"/>
              </a:rPr>
              <a:pPr/>
              <a:t>1</a:t>
            </a:fld>
            <a:endParaRPr lang="en-US">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dirty="0" smtClean="0">
                <a:latin typeface="Arial" pitchFamily="34" charset="0"/>
                <a:ea typeface="ＭＳ Ｐゴシック" pitchFamily="34" charset="-128"/>
                <a:cs typeface="Arial" pitchFamily="34" charset="0"/>
              </a:rPr>
              <a:t>So what</a:t>
            </a:r>
            <a:r>
              <a:rPr lang="en-US" sz="1600" baseline="0" dirty="0" smtClean="0">
                <a:latin typeface="Arial" pitchFamily="34" charset="0"/>
                <a:ea typeface="ＭＳ Ｐゴシック" pitchFamily="34" charset="-128"/>
                <a:cs typeface="Arial" pitchFamily="34" charset="0"/>
              </a:rPr>
              <a:t> are the tools that Jumbo can provide the retailer to increase sales?</a:t>
            </a:r>
          </a:p>
          <a:p>
            <a:endParaRPr lang="en-US" sz="1600" baseline="0" dirty="0" smtClean="0">
              <a:latin typeface="Arial" pitchFamily="34" charset="0"/>
              <a:ea typeface="ＭＳ Ｐゴシック" pitchFamily="34" charset="-128"/>
              <a:cs typeface="Arial" pitchFamily="34" charset="0"/>
            </a:endParaRPr>
          </a:p>
          <a:p>
            <a:r>
              <a:rPr lang="en-US" sz="1600" baseline="0" dirty="0" smtClean="0">
                <a:latin typeface="Arial" pitchFamily="34" charset="0"/>
                <a:ea typeface="ＭＳ Ｐゴシック" pitchFamily="34" charset="-128"/>
                <a:cs typeface="Arial" pitchFamily="34" charset="0"/>
              </a:rPr>
              <a:t>A COUPLE OF EXAMPLES:</a:t>
            </a:r>
          </a:p>
          <a:p>
            <a:endParaRPr lang="en-US" sz="1600" baseline="0" dirty="0" smtClean="0">
              <a:latin typeface="Arial" pitchFamily="34" charset="0"/>
              <a:ea typeface="ＭＳ Ｐゴシック" pitchFamily="34" charset="-128"/>
              <a:cs typeface="Arial" pitchFamily="34" charset="0"/>
            </a:endParaRPr>
          </a:p>
          <a:p>
            <a:r>
              <a:rPr lang="en-US" sz="1600" baseline="0" dirty="0" smtClean="0">
                <a:latin typeface="Arial" pitchFamily="34" charset="0"/>
                <a:ea typeface="ＭＳ Ｐゴシック" pitchFamily="34" charset="-128"/>
                <a:cs typeface="Arial" pitchFamily="34" charset="0"/>
              </a:rPr>
              <a:t>First, Jumbo has developed </a:t>
            </a:r>
            <a:r>
              <a:rPr lang="en-US" sz="1600" b="1" i="1" baseline="0" dirty="0" smtClean="0">
                <a:latin typeface="Arial" pitchFamily="34" charset="0"/>
                <a:ea typeface="ＭＳ Ｐゴシック" pitchFamily="34" charset="-128"/>
                <a:cs typeface="Arial" pitchFamily="34" charset="0"/>
              </a:rPr>
              <a:t>Smart Signs </a:t>
            </a:r>
            <a:r>
              <a:rPr lang="en-US" sz="1600" b="0" i="0" baseline="0" dirty="0" smtClean="0">
                <a:latin typeface="Arial" pitchFamily="34" charset="0"/>
                <a:ea typeface="ＭＳ Ｐゴシック" pitchFamily="34" charset="-128"/>
                <a:cs typeface="Arial" pitchFamily="34" charset="0"/>
              </a:rPr>
              <a:t>that allow the player to have immediate access to purchase online and the sign provides the retailer’s identity for commission recognition regardless of the signs location, either in the stores or outside.</a:t>
            </a:r>
            <a:endParaRPr lang="en-US" sz="1600" b="1" i="1" dirty="0" smtClean="0">
              <a:latin typeface="Arial" pitchFamily="34" charset="0"/>
              <a:ea typeface="ＭＳ Ｐゴシック" pitchFamily="34" charset="-128"/>
              <a:cs typeface="Arial" pitchFamily="34" charset="0"/>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A500B5DD-8CF8-43E2-A34B-84E7FEBE3907}" type="slidenum">
              <a:rPr lang="en-US">
                <a:latin typeface="Arial" charset="0"/>
                <a:cs typeface="Arial" charset="0"/>
              </a:rPr>
              <a:pPr/>
              <a:t>10</a:t>
            </a:fld>
            <a:endParaRPr lang="en-US">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dirty="0" smtClean="0">
                <a:latin typeface="Arial" pitchFamily="34" charset="0"/>
                <a:ea typeface="ＭＳ Ｐゴシック" pitchFamily="34" charset="-128"/>
                <a:cs typeface="Arial" pitchFamily="34" charset="0"/>
              </a:rPr>
              <a:t>An example of on out door smart sign</a:t>
            </a:r>
          </a:p>
        </p:txBody>
      </p:sp>
      <p:sp>
        <p:nvSpPr>
          <p:cNvPr id="25604" name="Slide Number Placeholder 3"/>
          <p:cNvSpPr>
            <a:spLocks noGrp="1"/>
          </p:cNvSpPr>
          <p:nvPr>
            <p:ph type="sldNum" sz="quarter" idx="5"/>
          </p:nvPr>
        </p:nvSpPr>
        <p:spPr bwMode="auto">
          <a:noFill/>
          <a:ln>
            <a:miter lim="800000"/>
            <a:headEnd/>
            <a:tailEnd/>
          </a:ln>
        </p:spPr>
        <p:txBody>
          <a:bodyPr/>
          <a:lstStyle/>
          <a:p>
            <a:fld id="{446150DE-1E0D-49E5-9D05-1D86090CE57F}" type="slidenum">
              <a:rPr lang="en-US">
                <a:latin typeface="Arial" charset="0"/>
                <a:cs typeface="Arial" charset="0"/>
              </a:rPr>
              <a:pPr/>
              <a:t>11</a:t>
            </a:fld>
            <a:endParaRPr lang="en-US">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dirty="0" smtClean="0">
                <a:latin typeface="Arial" pitchFamily="34" charset="0"/>
                <a:ea typeface="ＭＳ Ｐゴシック" pitchFamily="34" charset="-128"/>
                <a:cs typeface="Arial" pitchFamily="34" charset="0"/>
              </a:rPr>
              <a:t>Second,</a:t>
            </a:r>
            <a:r>
              <a:rPr lang="en-US" sz="1600" baseline="0" dirty="0" smtClean="0">
                <a:latin typeface="Arial" pitchFamily="34" charset="0"/>
                <a:ea typeface="ＭＳ Ｐゴシック" pitchFamily="34" charset="-128"/>
                <a:cs typeface="Arial" pitchFamily="34" charset="0"/>
              </a:rPr>
              <a:t>  </a:t>
            </a:r>
            <a:r>
              <a:rPr lang="en-US" sz="1600" dirty="0" smtClean="0">
                <a:latin typeface="Arial" pitchFamily="34" charset="0"/>
                <a:ea typeface="ＭＳ Ｐゴシック" pitchFamily="34" charset="-128"/>
                <a:cs typeface="Arial" pitchFamily="34" charset="0"/>
              </a:rPr>
              <a:t>Jumbo tools allow the</a:t>
            </a:r>
            <a:r>
              <a:rPr lang="en-US" sz="1600" baseline="0" dirty="0" smtClean="0">
                <a:latin typeface="Arial" pitchFamily="34" charset="0"/>
                <a:ea typeface="ＭＳ Ｐゴシック" pitchFamily="34" charset="-128"/>
                <a:cs typeface="Arial" pitchFamily="34" charset="0"/>
              </a:rPr>
              <a:t> retailers’ online customers to play in many more ways like combinations and Group Play.</a:t>
            </a:r>
          </a:p>
          <a:p>
            <a:endParaRPr lang="en-US" sz="1600" baseline="0" dirty="0" smtClean="0">
              <a:latin typeface="Arial" pitchFamily="34" charset="0"/>
              <a:ea typeface="ＭＳ Ｐゴシック" pitchFamily="34" charset="-128"/>
              <a:cs typeface="Arial" pitchFamily="34" charset="0"/>
            </a:endParaRPr>
          </a:p>
          <a:p>
            <a:r>
              <a:rPr lang="en-US" sz="1600" baseline="0" dirty="0" smtClean="0">
                <a:latin typeface="Arial" pitchFamily="34" charset="0"/>
                <a:ea typeface="ＭＳ Ｐゴシック" pitchFamily="34" charset="-128"/>
                <a:cs typeface="Arial" pitchFamily="34" charset="0"/>
              </a:rPr>
              <a:t>Group Play engages the retailers’ customers with their friends via social media; another powerful tool to drive sales.</a:t>
            </a:r>
          </a:p>
        </p:txBody>
      </p:sp>
      <p:sp>
        <p:nvSpPr>
          <p:cNvPr id="29700" name="Slide Number Placeholder 3"/>
          <p:cNvSpPr>
            <a:spLocks noGrp="1"/>
          </p:cNvSpPr>
          <p:nvPr>
            <p:ph type="sldNum" sz="quarter" idx="5"/>
          </p:nvPr>
        </p:nvSpPr>
        <p:spPr bwMode="auto">
          <a:noFill/>
          <a:ln>
            <a:miter lim="800000"/>
            <a:headEnd/>
            <a:tailEnd/>
          </a:ln>
        </p:spPr>
        <p:txBody>
          <a:bodyPr/>
          <a:lstStyle/>
          <a:p>
            <a:fld id="{9035FF92-A02B-44B4-9799-6FB07F323D52}" type="slidenum">
              <a:rPr lang="en-US">
                <a:latin typeface="Arial" charset="0"/>
                <a:cs typeface="Arial" charset="0"/>
              </a:rPr>
              <a:pPr/>
              <a:t>12</a:t>
            </a:fld>
            <a:endParaRPr lang="en-US">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baseline="0" dirty="0" smtClean="0">
                <a:latin typeface="Arial" pitchFamily="34" charset="0"/>
                <a:ea typeface="ＭＳ Ｐゴシック" pitchFamily="34" charset="-128"/>
                <a:cs typeface="Arial" pitchFamily="34" charset="0"/>
              </a:rPr>
              <a:t>Retailers can provide their online customers with added play value when choosing they numbers.</a:t>
            </a:r>
            <a:endParaRPr lang="en-US" sz="1600" dirty="0" smtClean="0">
              <a:latin typeface="Arial" pitchFamily="34" charset="0"/>
              <a:ea typeface="ＭＳ Ｐゴシック" pitchFamily="34" charset="-128"/>
              <a:cs typeface="Arial" pitchFamily="34" charset="0"/>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EB68D260-0D94-4A0F-A153-D284676851B3}" type="slidenum">
              <a:rPr lang="en-US">
                <a:latin typeface="Arial" charset="0"/>
                <a:cs typeface="Arial" charset="0"/>
              </a:rPr>
              <a:pPr/>
              <a:t>13</a:t>
            </a:fld>
            <a:endParaRPr lang="en-US">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dirty="0" smtClean="0">
                <a:latin typeface="Arial" pitchFamily="34" charset="0"/>
                <a:ea typeface="ＭＳ Ｐゴシック" pitchFamily="34" charset="-128"/>
                <a:cs typeface="Arial" pitchFamily="34" charset="0"/>
              </a:rPr>
              <a:t>And,</a:t>
            </a:r>
            <a:r>
              <a:rPr lang="en-US" sz="1600" baseline="0" dirty="0" smtClean="0">
                <a:latin typeface="Arial" pitchFamily="34" charset="0"/>
                <a:ea typeface="ＭＳ Ｐゴシック" pitchFamily="34" charset="-128"/>
                <a:cs typeface="Arial" pitchFamily="34" charset="0"/>
              </a:rPr>
              <a:t> the Smart Retailers can maximize the benefits of Jumbo’s Lotto Points loyalty program, which can stand alone or be incorporated into the retailer’s own loyalty program.</a:t>
            </a:r>
            <a:endParaRPr lang="en-US" sz="1600" dirty="0" smtClean="0">
              <a:latin typeface="Arial" pitchFamily="34" charset="0"/>
              <a:ea typeface="ＭＳ Ｐゴシック" pitchFamily="34" charset="-128"/>
              <a:cs typeface="Arial" pitchFamily="34" charset="0"/>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9A3B1581-0F1F-44C3-A84F-7EA976A560BF}" type="slidenum">
              <a:rPr lang="en-US">
                <a:latin typeface="Arial" charset="0"/>
                <a:cs typeface="Arial" charset="0"/>
              </a:rPr>
              <a:pPr/>
              <a:t>14</a:t>
            </a:fld>
            <a:endParaRPr lang="en-US">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latin typeface="Arial" pitchFamily="34" charset="0"/>
                <a:cs typeface="Arial" pitchFamily="34" charset="0"/>
              </a:rPr>
              <a:t>To</a:t>
            </a:r>
            <a:r>
              <a:rPr lang="en-US" sz="1600" baseline="0" dirty="0" smtClean="0">
                <a:latin typeface="Arial" pitchFamily="34" charset="0"/>
                <a:cs typeface="Arial" pitchFamily="34" charset="0"/>
              </a:rPr>
              <a:t> Summarize</a:t>
            </a:r>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36F0DC0-A48B-44A9-8C39-A923AAD5A73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7B2759B4-57F0-4B30-9B3C-C02A5D1863B1}" type="slidenum">
              <a:rPr lang="en-US" smtClean="0">
                <a:latin typeface="Arial" charset="0"/>
                <a:cs typeface="Arial" charset="0"/>
              </a:rPr>
              <a:pPr/>
              <a:t>16</a:t>
            </a:fld>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dirty="0" smtClean="0">
                <a:latin typeface="Arial" pitchFamily="34" charset="0"/>
                <a:cs typeface="Arial" pitchFamily="34" charset="0"/>
              </a:rPr>
              <a:t>Since the first lottery ticket was sold at</a:t>
            </a:r>
            <a:r>
              <a:rPr lang="en-US" sz="1600" baseline="0" dirty="0" smtClean="0">
                <a:latin typeface="Arial" pitchFamily="34" charset="0"/>
                <a:cs typeface="Arial" pitchFamily="34" charset="0"/>
              </a:rPr>
              <a:t> a New Hampshire State Liquor store in 1964 the retail network has been in constant change. From state liquor stores to Banks, to news agents and tobacconist to supermarkets. </a:t>
            </a:r>
          </a:p>
          <a:p>
            <a:endParaRPr lang="en-US" sz="1600" baseline="0" dirty="0" smtClean="0">
              <a:latin typeface="Arial" pitchFamily="34" charset="0"/>
              <a:cs typeface="Arial" pitchFamily="34" charset="0"/>
            </a:endParaRPr>
          </a:p>
          <a:p>
            <a:r>
              <a:rPr lang="en-US" sz="1600" baseline="0" dirty="0" smtClean="0">
                <a:latin typeface="Arial" pitchFamily="34" charset="0"/>
                <a:cs typeface="Arial" pitchFamily="34" charset="0"/>
              </a:rPr>
              <a:t>As our daily lives have changed so have our buying habits; and as an industry we have adapted; changing legislation, rules and regulations as necessary to enhance our distribution. We now have a broad spectrum of retailers to provide convenience to our customers. AND I think we all agree that the more retailers we have the more sales are generated.</a:t>
            </a:r>
          </a:p>
          <a:p>
            <a:endParaRPr lang="en-US" sz="1600" baseline="0" dirty="0" smtClean="0">
              <a:latin typeface="Arial" pitchFamily="34" charset="0"/>
              <a:cs typeface="Arial" pitchFamily="34" charset="0"/>
            </a:endParaRPr>
          </a:p>
          <a:p>
            <a:r>
              <a:rPr lang="en-US" sz="1600" baseline="0" dirty="0" smtClean="0">
                <a:latin typeface="Arial" pitchFamily="34" charset="0"/>
                <a:cs typeface="Arial" pitchFamily="34" charset="0"/>
              </a:rPr>
              <a:t>Along the way we have used many terms to describe our distribution partners, which often related to the lottery products being sold: we’ve had agents, retailers, off-line agents, instant only, on-line only retailers, VLT retailers and Limited VLT retailers and I’m sure there are a few more.</a:t>
            </a:r>
          </a:p>
          <a:p>
            <a:endParaRPr lang="en-US" sz="1600" baseline="0" dirty="0" smtClean="0">
              <a:latin typeface="Arial" pitchFamily="34" charset="0"/>
              <a:cs typeface="Arial" pitchFamily="34" charset="0"/>
            </a:endParaRPr>
          </a:p>
          <a:p>
            <a:r>
              <a:rPr lang="en-US" sz="1600" baseline="0" dirty="0" smtClean="0">
                <a:latin typeface="Arial" pitchFamily="34" charset="0"/>
                <a:cs typeface="Arial" pitchFamily="34" charset="0"/>
              </a:rPr>
              <a:t>And as we created these new categories of retailers we defined the requirements relative to those retailers.</a:t>
            </a:r>
          </a:p>
          <a:p>
            <a:endParaRPr lang="en-US" sz="1600" baseline="0" dirty="0" smtClean="0">
              <a:latin typeface="Arial" pitchFamily="34" charset="0"/>
              <a:cs typeface="Arial" pitchFamily="34" charset="0"/>
            </a:endParaRPr>
          </a:p>
          <a:p>
            <a:r>
              <a:rPr lang="en-US" sz="1600" baseline="0" dirty="0" smtClean="0">
                <a:latin typeface="Arial" pitchFamily="34" charset="0"/>
                <a:cs typeface="Arial" pitchFamily="34" charset="0"/>
              </a:rPr>
              <a:t>Well, it’s now time to create the </a:t>
            </a:r>
            <a:r>
              <a:rPr lang="en-US" sz="1600" b="1" baseline="0" dirty="0" smtClean="0">
                <a:latin typeface="Arial" pitchFamily="34" charset="0"/>
                <a:cs typeface="Arial" pitchFamily="34" charset="0"/>
              </a:rPr>
              <a:t>e-Retailer</a:t>
            </a:r>
            <a:endParaRPr lang="en-US" sz="16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36F0DC0-A48B-44A9-8C39-A923AAD5A730}"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8">
              <a:defRPr/>
            </a:pPr>
            <a:r>
              <a:rPr lang="en-US" sz="1600" dirty="0" smtClean="0">
                <a:latin typeface="Arial" pitchFamily="34" charset="0"/>
                <a:cs typeface="Arial" pitchFamily="34" charset="0"/>
              </a:rPr>
              <a:t>To do so, we need to educate others (commissioners</a:t>
            </a:r>
            <a:r>
              <a:rPr lang="en-US" sz="1600" baseline="0" dirty="0" smtClean="0">
                <a:latin typeface="Arial" pitchFamily="34" charset="0"/>
                <a:cs typeface="Arial" pitchFamily="34" charset="0"/>
              </a:rPr>
              <a:t>, legislators and retailers)</a:t>
            </a:r>
            <a:r>
              <a:rPr lang="en-US" sz="1600" dirty="0" smtClean="0">
                <a:latin typeface="Arial" pitchFamily="34" charset="0"/>
                <a:cs typeface="Arial" pitchFamily="34" charset="0"/>
              </a:rPr>
              <a:t> to make them recognize that since the inception of the first U.S. Lottery in 1964 both the gaming market and the consumer market have seen significant changes.</a:t>
            </a:r>
          </a:p>
          <a:p>
            <a:pPr lvl="0"/>
            <a:endParaRPr lang="en-US" sz="1600" dirty="0" smtClean="0">
              <a:latin typeface="Arial" pitchFamily="34" charset="0"/>
              <a:cs typeface="Arial" pitchFamily="34" charset="0"/>
            </a:endParaRPr>
          </a:p>
          <a:p>
            <a:pPr lvl="0"/>
            <a:r>
              <a:rPr lang="en-US" sz="1600" dirty="0" smtClean="0">
                <a:latin typeface="Arial" pitchFamily="34" charset="0"/>
                <a:cs typeface="Arial" pitchFamily="34" charset="0"/>
              </a:rPr>
              <a:t>The Internet has become an integral part of everyday life for the majority of our customers, not only in regards to their professional life, but also in regards to personal business and communication; and</a:t>
            </a:r>
          </a:p>
          <a:p>
            <a:r>
              <a:rPr lang="en-US" sz="1600" dirty="0" smtClean="0">
                <a:latin typeface="Arial" pitchFamily="34" charset="0"/>
                <a:cs typeface="Arial" pitchFamily="34" charset="0"/>
              </a:rPr>
              <a:t> </a:t>
            </a:r>
          </a:p>
          <a:p>
            <a:pPr lvl="0"/>
            <a:r>
              <a:rPr lang="en-US" sz="1600" dirty="0" smtClean="0">
                <a:latin typeface="Arial" pitchFamily="34" charset="0"/>
                <a:cs typeface="Arial" pitchFamily="34" charset="0"/>
              </a:rPr>
              <a:t>The current practices of selling lottery tickets does not appeal to a new consumers who prefer to make purchases online at their own convenience.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36F0DC0-A48B-44A9-8C39-A923AAD5A730}"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dirty="0" smtClean="0">
                <a:latin typeface="Arial" pitchFamily="34" charset="0"/>
                <a:cs typeface="Arial" pitchFamily="34" charset="0"/>
              </a:rPr>
              <a:t>Even though the existing retailers have voiced opposition to selling lottery on-line the prudent retailers recognize that they can sell just about every product in their store over the Internet, </a:t>
            </a:r>
            <a:r>
              <a:rPr lang="en-US" sz="1600" b="1" i="1" dirty="0" smtClean="0">
                <a:latin typeface="Arial" pitchFamily="34" charset="0"/>
                <a:cs typeface="Arial" pitchFamily="34" charset="0"/>
              </a:rPr>
              <a:t>except lottery and to think that the Internet is going to go away is far beyond wishful thinking.  So why not sell Lottery </a:t>
            </a:r>
            <a:r>
              <a:rPr lang="en-US" sz="1600" b="1" i="1" baseline="0" dirty="0" smtClean="0">
                <a:latin typeface="Arial" pitchFamily="34" charset="0"/>
                <a:cs typeface="Arial" pitchFamily="34" charset="0"/>
              </a:rPr>
              <a:t> online </a:t>
            </a:r>
            <a:r>
              <a:rPr lang="en-US" sz="1600" b="1" i="1" dirty="0" smtClean="0">
                <a:latin typeface="Arial" pitchFamily="34" charset="0"/>
                <a:cs typeface="Arial" pitchFamily="34" charset="0"/>
              </a:rPr>
              <a:t>and get on the Internet band wagon ?</a:t>
            </a:r>
            <a:endParaRPr lang="en-US" sz="1600" b="1" dirty="0" smtClean="0">
              <a:latin typeface="Arial" pitchFamily="34" charset="0"/>
              <a:cs typeface="Arial" pitchFamily="34" charset="0"/>
            </a:endParaRPr>
          </a:p>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36F0DC0-A48B-44A9-8C39-A923AAD5A73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dirty="0" smtClean="0">
                <a:latin typeface="Arial" pitchFamily="34" charset="0"/>
                <a:cs typeface="Arial" pitchFamily="34" charset="0"/>
              </a:rPr>
              <a:t>Jumbo has been a licensed e-Retailer for over a decade complementing or operating the state lotteries’ web-sites.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dirty="0" smtClean="0">
                <a:latin typeface="Arial" pitchFamily="34" charset="0"/>
                <a:cs typeface="Arial" pitchFamily="34" charset="0"/>
              </a:rPr>
              <a:t>[</a:t>
            </a:r>
            <a:r>
              <a:rPr lang="en-US" sz="1600" i="1" dirty="0" smtClean="0">
                <a:latin typeface="Arial" pitchFamily="34" charset="0"/>
                <a:cs typeface="Arial" pitchFamily="34" charset="0"/>
              </a:rPr>
              <a:t>Read 2 and 3 above]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dirty="0" smtClean="0">
                <a:latin typeface="Arial" pitchFamily="34" charset="0"/>
                <a:cs typeface="Arial" pitchFamily="34" charset="0"/>
              </a:rPr>
              <a:t>We are not proposing exclusivity;</a:t>
            </a:r>
            <a:r>
              <a:rPr lang="en-US" sz="1600" baseline="0" dirty="0" smtClean="0">
                <a:latin typeface="Arial" pitchFamily="34" charset="0"/>
                <a:cs typeface="Arial" pitchFamily="34" charset="0"/>
              </a:rPr>
              <a:t> but a way for Lotteries to complement their own web-site and build an effective web presence through multiple e-Retailer touch points to maximize exposure and awareness to capture sales.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baseline="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aseline="0" dirty="0" smtClean="0">
                <a:latin typeface="Arial" pitchFamily="34" charset="0"/>
                <a:cs typeface="Arial" pitchFamily="34" charset="0"/>
              </a:rPr>
              <a:t>Jumbo provides the assurance to the Lottery that all the rules and regulations (age, location and problem gambling controls) are adhered to, and that advertising standards are maintained.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baseline="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aseline="0" dirty="0" smtClean="0">
                <a:latin typeface="Arial" pitchFamily="34" charset="0"/>
                <a:cs typeface="Arial" pitchFamily="34" charset="0"/>
              </a:rPr>
              <a:t>And our retail services are BUDGET NEUTRAL; we operate on the retail commission.</a:t>
            </a:r>
            <a:endParaRPr lang="en-US" sz="1600" dirty="0" smtClean="0">
              <a:latin typeface="Arial" pitchFamily="34" charset="0"/>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36F0DC0-A48B-44A9-8C39-A923AAD5A73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dirty="0" smtClean="0">
                <a:latin typeface="Arial" pitchFamily="34" charset="0"/>
                <a:cs typeface="Arial" pitchFamily="34" charset="0"/>
              </a:rPr>
              <a:t>BUT, in fact Jumbo delivers much, much more….</a:t>
            </a:r>
          </a:p>
          <a:p>
            <a:pPr marL="914400"/>
            <a:endParaRPr lang="en-US" sz="1600" dirty="0" smtClean="0">
              <a:latin typeface="Arial" pitchFamily="34" charset="0"/>
              <a:cs typeface="Arial" pitchFamily="34" charset="0"/>
            </a:endParaRPr>
          </a:p>
          <a:p>
            <a:pPr marL="461963"/>
            <a:r>
              <a:rPr lang="en-US" sz="1600" dirty="0" smtClean="0">
                <a:latin typeface="Arial" pitchFamily="34" charset="0"/>
                <a:cs typeface="Arial" pitchFamily="34" charset="0"/>
              </a:rPr>
              <a:t>Jumbo has developed solutions and tools to create a diverse network of e-retailers that can </a:t>
            </a:r>
            <a:r>
              <a:rPr lang="en-US" sz="1600" b="1" dirty="0" smtClean="0">
                <a:latin typeface="Arial" pitchFamily="34" charset="0"/>
                <a:cs typeface="Arial" pitchFamily="34" charset="0"/>
              </a:rPr>
              <a:t>embrace and revitalize </a:t>
            </a:r>
            <a:r>
              <a:rPr lang="en-US" sz="1600" dirty="0" smtClean="0">
                <a:latin typeface="Arial" pitchFamily="34" charset="0"/>
                <a:cs typeface="Arial" pitchFamily="34" charset="0"/>
              </a:rPr>
              <a:t>the brick and mortar retail network. </a:t>
            </a:r>
          </a:p>
          <a:p>
            <a:pPr marL="461963"/>
            <a:endParaRPr lang="en-US" sz="1600" dirty="0" smtClean="0">
              <a:latin typeface="Arial" pitchFamily="34" charset="0"/>
              <a:cs typeface="Arial" pitchFamily="34" charset="0"/>
            </a:endParaRPr>
          </a:p>
          <a:p>
            <a:pPr marL="461963" marR="0" indent="0" algn="l" defTabSz="914400" rtl="0" eaLnBrk="0" fontAlgn="base" latinLnBrk="0" hangingPunct="0">
              <a:lnSpc>
                <a:spcPct val="100000"/>
              </a:lnSpc>
              <a:spcBef>
                <a:spcPct val="30000"/>
              </a:spcBef>
              <a:spcAft>
                <a:spcPct val="0"/>
              </a:spcAft>
              <a:buClrTx/>
              <a:buSzTx/>
              <a:buFontTx/>
              <a:buNone/>
              <a:tabLst/>
              <a:defRPr/>
            </a:pPr>
            <a:r>
              <a:rPr lang="en-US" sz="1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Jumbo invests heavily to market and advertise the digital channels, which is a significant value add to a lottery’s marketing budget. </a:t>
            </a:r>
          </a:p>
          <a:p>
            <a:pPr marL="461963" marR="0" indent="0" algn="l" defTabSz="914400" rtl="0" eaLnBrk="0" fontAlgn="base" latinLnBrk="0" hangingPunct="0">
              <a:lnSpc>
                <a:spcPct val="100000"/>
              </a:lnSpc>
              <a:spcBef>
                <a:spcPct val="30000"/>
              </a:spcBef>
              <a:spcAft>
                <a:spcPct val="0"/>
              </a:spcAft>
              <a:buClrTx/>
              <a:buSzTx/>
              <a:buFontTx/>
              <a:buNone/>
              <a:tabLst/>
              <a:defRPr/>
            </a:pPr>
            <a:endParaRPr lang="en-US" sz="16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461963" marR="0" indent="0" algn="l" defTabSz="914400" rtl="0" eaLnBrk="0" fontAlgn="base" latinLnBrk="0" hangingPunct="0">
              <a:lnSpc>
                <a:spcPct val="100000"/>
              </a:lnSpc>
              <a:spcBef>
                <a:spcPct val="30000"/>
              </a:spcBef>
              <a:spcAft>
                <a:spcPct val="0"/>
              </a:spcAft>
              <a:buClrTx/>
              <a:buSzTx/>
              <a:buFontTx/>
              <a:buNone/>
              <a:tabLst/>
              <a:defRPr/>
            </a:pPr>
            <a:r>
              <a:rPr lang="en-US" sz="1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Besides creating opposition from the existing retailer; if a lottery runs everything though their own site with</a:t>
            </a:r>
            <a:r>
              <a:rPr lang="en-US" sz="1600" baseline="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their own marketing team how does it know </a:t>
            </a:r>
            <a:r>
              <a:rPr lang="en-US" sz="1600" b="1" baseline="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how efficient</a:t>
            </a:r>
            <a:r>
              <a:rPr lang="en-US" sz="1600" baseline="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600" b="1" baseline="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and effective </a:t>
            </a:r>
            <a:r>
              <a:rPr lang="en-US" sz="1600" baseline="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it is if there is nothing to compare to?  </a:t>
            </a:r>
            <a:r>
              <a:rPr lang="en-US" sz="1600" b="1" baseline="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Competition will breed success for all stakeholders.</a:t>
            </a:r>
            <a:endParaRPr lang="en-US"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461963"/>
            <a:endParaRPr lang="en-US" sz="1600" dirty="0" smtClean="0">
              <a:latin typeface="Arial" pitchFamily="34" charset="0"/>
              <a:cs typeface="Arial" pitchFamily="34" charset="0"/>
            </a:endParaRPr>
          </a:p>
          <a:p>
            <a:pPr marL="461963" marR="0" indent="0" algn="l" defTabSz="914400" rtl="0" eaLnBrk="0" fontAlgn="base" latinLnBrk="0" hangingPunct="0">
              <a:lnSpc>
                <a:spcPct val="100000"/>
              </a:lnSpc>
              <a:spcBef>
                <a:spcPct val="30000"/>
              </a:spcBef>
              <a:spcAft>
                <a:spcPct val="0"/>
              </a:spcAft>
              <a:buClrTx/>
              <a:buSzTx/>
              <a:buFontTx/>
              <a:buNone/>
              <a:tabLst/>
              <a:defRPr/>
            </a:pPr>
            <a:r>
              <a:rPr lang="en-US" sz="1600" dirty="0" smtClean="0">
                <a:latin typeface="Arial" pitchFamily="34" charset="0"/>
                <a:cs typeface="Arial" pitchFamily="34" charset="0"/>
              </a:rPr>
              <a:t>So,   </a:t>
            </a:r>
            <a:r>
              <a:rPr lang="en-US" sz="1600" b="1" baseline="0" dirty="0" smtClean="0">
                <a:latin typeface="Arial" pitchFamily="34" charset="0"/>
                <a:cs typeface="Arial" pitchFamily="34" charset="0"/>
              </a:rPr>
              <a:t>How Do We Engage the Traditional Retailers?</a:t>
            </a:r>
            <a:endParaRPr lang="en-US" sz="1600" b="0" baseline="0" dirty="0" smtClean="0">
              <a:latin typeface="Arial" pitchFamily="34" charset="0"/>
              <a:cs typeface="Arial" pitchFamily="34" charset="0"/>
            </a:endParaRPr>
          </a:p>
          <a:p>
            <a:pPr marL="461963"/>
            <a:endParaRPr lang="en-US" sz="1200" dirty="0"/>
          </a:p>
        </p:txBody>
      </p:sp>
      <p:sp>
        <p:nvSpPr>
          <p:cNvPr id="4" name="Slide Number Placeholder 3"/>
          <p:cNvSpPr>
            <a:spLocks noGrp="1"/>
          </p:cNvSpPr>
          <p:nvPr>
            <p:ph type="sldNum" sz="quarter" idx="10"/>
          </p:nvPr>
        </p:nvSpPr>
        <p:spPr/>
        <p:txBody>
          <a:bodyPr/>
          <a:lstStyle/>
          <a:p>
            <a:pPr>
              <a:defRPr/>
            </a:pPr>
            <a:fld id="{736F0DC0-A48B-44A9-8C39-A923AAD5A73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0" baseline="0" dirty="0" smtClean="0">
                <a:latin typeface="Arial" pitchFamily="34" charset="0"/>
                <a:cs typeface="Arial" pitchFamily="34" charset="0"/>
              </a:rPr>
              <a:t>Retailers already know the power of the Internet, as most major chains whether they be convenience or supermarkets already have web-site to promo their good and services. </a:t>
            </a:r>
          </a:p>
          <a:p>
            <a:endParaRPr lang="en-US" sz="1600" b="0" baseline="0" dirty="0" smtClean="0">
              <a:latin typeface="Arial" pitchFamily="34" charset="0"/>
              <a:cs typeface="Arial" pitchFamily="34" charset="0"/>
            </a:endParaRPr>
          </a:p>
          <a:p>
            <a:r>
              <a:rPr lang="en-US" sz="1600" b="1" baseline="0" dirty="0" smtClean="0">
                <a:latin typeface="Arial" pitchFamily="34" charset="0"/>
                <a:cs typeface="Arial" pitchFamily="34" charset="0"/>
              </a:rPr>
              <a:t>With all of these wonderful and higher margin offers to drive customers to their stores; </a:t>
            </a:r>
          </a:p>
          <a:p>
            <a:endParaRPr lang="en-US" sz="1600" b="1" baseline="0" dirty="0" smtClean="0">
              <a:latin typeface="Arial" pitchFamily="34" charset="0"/>
              <a:cs typeface="Arial" pitchFamily="34" charset="0"/>
            </a:endParaRPr>
          </a:p>
          <a:p>
            <a:r>
              <a:rPr lang="en-US" sz="1600" b="1" i="1" baseline="0" dirty="0" smtClean="0">
                <a:latin typeface="Arial" pitchFamily="34" charset="0"/>
                <a:cs typeface="Arial" pitchFamily="34" charset="0"/>
              </a:rPr>
              <a:t>Do they really think that selling lottery over the Internet will minimize their foot traffic and sales?</a:t>
            </a:r>
          </a:p>
          <a:p>
            <a:endParaRPr lang="en-US" sz="1600" b="1" i="1" baseline="0" dirty="0" smtClean="0">
              <a:latin typeface="Arial" pitchFamily="34" charset="0"/>
              <a:cs typeface="Arial" pitchFamily="34" charset="0"/>
            </a:endParaRPr>
          </a:p>
          <a:p>
            <a:r>
              <a:rPr lang="en-US" sz="1600" b="1" i="1" baseline="0" dirty="0" smtClean="0">
                <a:latin typeface="Arial" pitchFamily="34" charset="0"/>
                <a:cs typeface="Arial" pitchFamily="34" charset="0"/>
              </a:rPr>
              <a:t>NO, they just want a piece of the action  and Jumbo can help them and turn an opponent into a proponent.</a:t>
            </a:r>
            <a:endParaRPr lang="en-US" sz="1600" b="0" i="1" baseline="0" dirty="0" smtClean="0">
              <a:latin typeface="Arial" pitchFamily="34" charset="0"/>
              <a:cs typeface="Arial" pitchFamily="34" charset="0"/>
            </a:endParaRPr>
          </a:p>
          <a:p>
            <a:endParaRPr lang="en-US" b="0" i="1" baseline="0" dirty="0" smtClean="0"/>
          </a:p>
          <a:p>
            <a:endParaRPr lang="en-US" b="1" i="1" dirty="0"/>
          </a:p>
        </p:txBody>
      </p:sp>
      <p:sp>
        <p:nvSpPr>
          <p:cNvPr id="4" name="Slide Number Placeholder 3"/>
          <p:cNvSpPr>
            <a:spLocks noGrp="1"/>
          </p:cNvSpPr>
          <p:nvPr>
            <p:ph type="sldNum" sz="quarter" idx="10"/>
          </p:nvPr>
        </p:nvSpPr>
        <p:spPr/>
        <p:txBody>
          <a:bodyPr/>
          <a:lstStyle/>
          <a:p>
            <a:pPr>
              <a:defRPr/>
            </a:pPr>
            <a:fld id="{736F0DC0-A48B-44A9-8C39-A923AAD5A73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dirty="0" smtClean="0">
                <a:latin typeface="Arial" pitchFamily="34" charset="0"/>
                <a:ea typeface="ＭＳ Ｐゴシック" pitchFamily="34" charset="-128"/>
                <a:cs typeface="Arial" pitchFamily="34" charset="0"/>
              </a:rPr>
              <a:t>No it’s all about bringing the Traditional and the Digital channels together.</a:t>
            </a:r>
          </a:p>
          <a:p>
            <a:endParaRPr lang="en-US" sz="1600" dirty="0" smtClean="0">
              <a:latin typeface="Arial" pitchFamily="34" charset="0"/>
              <a:ea typeface="ＭＳ Ｐゴシック" pitchFamily="34" charset="-128"/>
              <a:cs typeface="Arial" pitchFamily="34" charset="0"/>
            </a:endParaRPr>
          </a:p>
          <a:p>
            <a:r>
              <a:rPr lang="en-US" sz="1600" dirty="0" smtClean="0">
                <a:latin typeface="Arial" pitchFamily="34" charset="0"/>
                <a:ea typeface="ＭＳ Ｐゴシック" pitchFamily="34" charset="-128"/>
                <a:cs typeface="Arial" pitchFamily="34" charset="0"/>
              </a:rPr>
              <a:t>The worldwide data shows that the Internet</a:t>
            </a:r>
            <a:r>
              <a:rPr lang="en-US" sz="1600" baseline="0" dirty="0" smtClean="0">
                <a:latin typeface="Arial" pitchFamily="34" charset="0"/>
                <a:ea typeface="ＭＳ Ｐゴシック" pitchFamily="34" charset="-128"/>
                <a:cs typeface="Arial" pitchFamily="34" charset="0"/>
              </a:rPr>
              <a:t> does not effective sales at the traditional retail.</a:t>
            </a:r>
            <a:endParaRPr lang="en-US" sz="1600" dirty="0" smtClean="0">
              <a:latin typeface="Arial" pitchFamily="34" charset="0"/>
              <a:ea typeface="ＭＳ Ｐゴシック" pitchFamily="34" charset="-128"/>
              <a:cs typeface="Arial" pitchFamily="34" charset="0"/>
            </a:endParaRPr>
          </a:p>
          <a:p>
            <a:endParaRPr lang="en-US" sz="1600" dirty="0" smtClean="0">
              <a:latin typeface="Arial" pitchFamily="34" charset="0"/>
              <a:ea typeface="ＭＳ Ｐゴシック" pitchFamily="34" charset="-128"/>
              <a:cs typeface="Arial" pitchFamily="34" charset="0"/>
            </a:endParaRPr>
          </a:p>
          <a:p>
            <a:r>
              <a:rPr lang="en-US" sz="1600" dirty="0" smtClean="0">
                <a:latin typeface="Arial" pitchFamily="34" charset="0"/>
                <a:ea typeface="ＭＳ Ｐゴシック" pitchFamily="34" charset="-128"/>
                <a:cs typeface="Arial" pitchFamily="34" charset="0"/>
              </a:rPr>
              <a:t>We can demonstrate that a</a:t>
            </a:r>
            <a:r>
              <a:rPr lang="en-US" sz="1600" baseline="0" dirty="0" smtClean="0">
                <a:latin typeface="Arial" pitchFamily="34" charset="0"/>
                <a:ea typeface="ＭＳ Ｐゴシック" pitchFamily="34" charset="-128"/>
                <a:cs typeface="Arial" pitchFamily="34" charset="0"/>
              </a:rPr>
              <a:t> Jumbo web-site will capture new players and new revenues. An existing retailer’s web-site will provide convenience to the retailer’s customers and generate incremental commissions for the retailer; we know that players spend more online than they do in the store.</a:t>
            </a:r>
            <a:endParaRPr lang="en-US" sz="1600" dirty="0" smtClean="0">
              <a:latin typeface="Arial" pitchFamily="34" charset="0"/>
              <a:ea typeface="ＭＳ Ｐゴシック" pitchFamily="34" charset="-128"/>
              <a:cs typeface="Arial" pitchFamily="34" charset="0"/>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965B46FC-5664-4D44-BE6E-16DA563FC0A6}" type="slidenum">
              <a:rPr lang="en-US">
                <a:latin typeface="Arial" charset="0"/>
                <a:cs typeface="Arial" charset="0"/>
              </a:rPr>
              <a:pPr/>
              <a:t>8</a:t>
            </a:fld>
            <a:endParaRPr lang="en-US">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dirty="0" smtClean="0">
                <a:latin typeface="Arial" pitchFamily="34" charset="0"/>
                <a:ea typeface="ＭＳ Ｐゴシック" pitchFamily="34" charset="-128"/>
                <a:cs typeface="Arial" pitchFamily="34" charset="0"/>
              </a:rPr>
              <a:t>There are</a:t>
            </a:r>
            <a:r>
              <a:rPr lang="en-US" sz="1600" baseline="0" dirty="0" smtClean="0">
                <a:latin typeface="Arial" pitchFamily="34" charset="0"/>
                <a:ea typeface="ＭＳ Ｐゴシック" pitchFamily="34" charset="-128"/>
                <a:cs typeface="Arial" pitchFamily="34" charset="0"/>
              </a:rPr>
              <a:t> many reasons why the airlines, as an example, have embraced third party web-sites to sell their tickets and they are the same reasons why the online gaming industry has embraced affiliates. </a:t>
            </a:r>
          </a:p>
          <a:p>
            <a:endParaRPr lang="en-US" sz="1600" baseline="0" dirty="0" smtClean="0">
              <a:latin typeface="Arial" pitchFamily="34" charset="0"/>
              <a:ea typeface="ＭＳ Ｐゴシック" pitchFamily="34" charset="-128"/>
              <a:cs typeface="Arial" pitchFamily="34" charset="0"/>
            </a:endParaRPr>
          </a:p>
          <a:p>
            <a:r>
              <a:rPr lang="en-US" sz="1600" baseline="0" dirty="0" smtClean="0">
                <a:latin typeface="Arial" pitchFamily="34" charset="0"/>
                <a:ea typeface="ＭＳ Ｐゴシック" pitchFamily="34" charset="-128"/>
                <a:cs typeface="Arial" pitchFamily="34" charset="0"/>
              </a:rPr>
              <a:t>Simply put the more sites on the web promoting and advertising our products, the more eyes are on our products; if we can capture that lottery sale </a:t>
            </a:r>
            <a:r>
              <a:rPr lang="en-US" sz="1600" b="1" i="1" baseline="0" dirty="0" smtClean="0">
                <a:latin typeface="Arial" pitchFamily="34" charset="0"/>
                <a:ea typeface="ＭＳ Ｐゴシック" pitchFamily="34" charset="-128"/>
                <a:cs typeface="Arial" pitchFamily="34" charset="0"/>
              </a:rPr>
              <a:t>right now </a:t>
            </a:r>
            <a:r>
              <a:rPr lang="en-US" sz="1600" b="0" i="0" baseline="0" dirty="0" smtClean="0">
                <a:latin typeface="Arial" pitchFamily="34" charset="0"/>
                <a:ea typeface="ＭＳ Ｐゴシック" pitchFamily="34" charset="-128"/>
                <a:cs typeface="Arial" pitchFamily="34" charset="0"/>
              </a:rPr>
              <a:t> we eliminate the possibility of a lost sale, but the customer will still visit the brick and mortar store to buy a good cup of coffee or a sandwich; </a:t>
            </a:r>
            <a:r>
              <a:rPr lang="en-US" sz="1600" b="1" i="1" baseline="0" dirty="0" smtClean="0">
                <a:latin typeface="Arial" pitchFamily="34" charset="0"/>
                <a:ea typeface="ＭＳ Ｐゴシック" pitchFamily="34" charset="-128"/>
                <a:cs typeface="Arial" pitchFamily="34" charset="0"/>
              </a:rPr>
              <a:t>we can’t deliver them over the Internet yet!   But I’m told Al Gore is working on it!</a:t>
            </a:r>
            <a:endParaRPr lang="en-US" sz="1600" b="1" i="1" dirty="0" smtClean="0">
              <a:latin typeface="Arial" pitchFamily="34" charset="0"/>
              <a:ea typeface="ＭＳ Ｐゴシック" pitchFamily="34" charset="-128"/>
              <a:cs typeface="Arial" pitchFamily="34" charset="0"/>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A2ACFACC-8EBB-4A15-9949-6DF35AFBE0BC}" type="slidenum">
              <a:rPr lang="en-US">
                <a:latin typeface="Arial" charset="0"/>
                <a:cs typeface="Arial" charset="0"/>
              </a:rPr>
              <a:pPr/>
              <a:t>9</a:t>
            </a:fld>
            <a:endParaRPr lang="en-US">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018DE65-DBAE-46CB-8FA8-FD98E62390A2}" type="datetimeFigureOut">
              <a:rPr lang="en-US"/>
              <a:pPr>
                <a:defRPr/>
              </a:pPr>
              <a:t>4/7/2013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064452-3CA0-4893-9D02-F246911A2752}" type="slidenum">
              <a:rPr lang="en-US"/>
              <a:pPr>
                <a:defRPr/>
              </a:pPr>
              <a:t>‹#›</a:t>
            </a:fld>
            <a:endParaRPr lang="en-US"/>
          </a:p>
        </p:txBody>
      </p:sp>
    </p:spTree>
  </p:cSld>
  <p:clrMapOvr>
    <a:masterClrMapping/>
  </p:clrMapOvr>
  <p:transition spd="med" advClick="0" advTm="9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4432EA-2EC0-4E1F-94B8-94A9BCF4FA4E}" type="datetimeFigureOut">
              <a:rPr lang="en-US"/>
              <a:pPr>
                <a:defRPr/>
              </a:pPr>
              <a:t>4/7/2013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89FA8B-AA8F-4D32-8126-370AFA7188A2}" type="slidenum">
              <a:rPr lang="en-US"/>
              <a:pPr>
                <a:defRPr/>
              </a:pPr>
              <a:t>‹#›</a:t>
            </a:fld>
            <a:endParaRPr lang="en-US"/>
          </a:p>
        </p:txBody>
      </p:sp>
    </p:spTree>
  </p:cSld>
  <p:clrMapOvr>
    <a:masterClrMapping/>
  </p:clrMapOvr>
  <p:transition spd="med" advClick="0" advTm="9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AC35EF-B9A2-49A6-AAB7-E5082956A096}" type="datetimeFigureOut">
              <a:rPr lang="en-US"/>
              <a:pPr>
                <a:defRPr/>
              </a:pPr>
              <a:t>4/7/2013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892C4D-7C31-473D-8B5E-683BF8DC2B1A}" type="slidenum">
              <a:rPr lang="en-US"/>
              <a:pPr>
                <a:defRPr/>
              </a:pPr>
              <a:t>‹#›</a:t>
            </a:fld>
            <a:endParaRPr lang="en-US"/>
          </a:p>
        </p:txBody>
      </p:sp>
    </p:spTree>
  </p:cSld>
  <p:clrMapOvr>
    <a:masterClrMapping/>
  </p:clrMapOvr>
  <p:transition spd="med" advClick="0" advTm="9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E86B4A-7692-45A2-87D3-17323414D18A}" type="datetimeFigureOut">
              <a:rPr lang="en-US"/>
              <a:pPr>
                <a:defRPr/>
              </a:pPr>
              <a:t>4/7/2013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7FF67-3C71-4E6B-A7D5-C3C3D1938DBD}" type="slidenum">
              <a:rPr lang="en-US"/>
              <a:pPr>
                <a:defRPr/>
              </a:pPr>
              <a:t>‹#›</a:t>
            </a:fld>
            <a:endParaRPr lang="en-US"/>
          </a:p>
        </p:txBody>
      </p:sp>
    </p:spTree>
  </p:cSld>
  <p:clrMapOvr>
    <a:masterClrMapping/>
  </p:clrMapOvr>
  <p:transition spd="med" advClick="0" advTm="9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4AE2D5-D8AF-4FD4-8805-E732E5CEC208}" type="datetimeFigureOut">
              <a:rPr lang="en-US"/>
              <a:pPr>
                <a:defRPr/>
              </a:pPr>
              <a:t>4/7/2013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7AC177-2D84-4452-861E-64578D06B06C}" type="slidenum">
              <a:rPr lang="en-US"/>
              <a:pPr>
                <a:defRPr/>
              </a:pPr>
              <a:t>‹#›</a:t>
            </a:fld>
            <a:endParaRPr lang="en-US"/>
          </a:p>
        </p:txBody>
      </p:sp>
    </p:spTree>
  </p:cSld>
  <p:clrMapOvr>
    <a:masterClrMapping/>
  </p:clrMapOvr>
  <p:transition spd="med" advClick="0" advTm="9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EAC5E5-21BB-4BE9-A927-F51F8C2EB520}" type="datetimeFigureOut">
              <a:rPr lang="en-US"/>
              <a:pPr>
                <a:defRPr/>
              </a:pPr>
              <a:t>4/7/2013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45E059-439C-41D0-B165-40BA5E974C92}" type="slidenum">
              <a:rPr lang="en-US"/>
              <a:pPr>
                <a:defRPr/>
              </a:pPr>
              <a:t>‹#›</a:t>
            </a:fld>
            <a:endParaRPr lang="en-US"/>
          </a:p>
        </p:txBody>
      </p:sp>
    </p:spTree>
  </p:cSld>
  <p:clrMapOvr>
    <a:masterClrMapping/>
  </p:clrMapOvr>
  <p:transition spd="med" advClick="0" advTm="9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8D7851F-5966-40C3-9D87-F5DD0A65E467}" type="datetimeFigureOut">
              <a:rPr lang="en-US"/>
              <a:pPr>
                <a:defRPr/>
              </a:pPr>
              <a:t>4/7/2013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0D5067-41D6-449B-B47A-CE65F9C35132}" type="slidenum">
              <a:rPr lang="en-US"/>
              <a:pPr>
                <a:defRPr/>
              </a:pPr>
              <a:t>‹#›</a:t>
            </a:fld>
            <a:endParaRPr lang="en-US"/>
          </a:p>
        </p:txBody>
      </p:sp>
    </p:spTree>
  </p:cSld>
  <p:clrMapOvr>
    <a:masterClrMapping/>
  </p:clrMapOvr>
  <p:transition spd="med" advClick="0" advTm="9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D731A5-E80F-4596-982B-ACD561B5BF17}" type="datetimeFigureOut">
              <a:rPr lang="en-US"/>
              <a:pPr>
                <a:defRPr/>
              </a:pPr>
              <a:t>4/7/2013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FF4A2E-1918-401C-B3CE-C877897A0E8C}" type="slidenum">
              <a:rPr lang="en-US"/>
              <a:pPr>
                <a:defRPr/>
              </a:pPr>
              <a:t>‹#›</a:t>
            </a:fld>
            <a:endParaRPr lang="en-US"/>
          </a:p>
        </p:txBody>
      </p:sp>
    </p:spTree>
  </p:cSld>
  <p:clrMapOvr>
    <a:masterClrMapping/>
  </p:clrMapOvr>
  <p:transition spd="med" advClick="0" advTm="9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EDF908-7444-4957-889E-304064A754CC}" type="datetimeFigureOut">
              <a:rPr lang="en-US"/>
              <a:pPr>
                <a:defRPr/>
              </a:pPr>
              <a:t>4/7/2013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924B86A-4D99-4262-A047-B163AAAE33C8}" type="slidenum">
              <a:rPr lang="en-US"/>
              <a:pPr>
                <a:defRPr/>
              </a:pPr>
              <a:t>‹#›</a:t>
            </a:fld>
            <a:endParaRPr lang="en-US"/>
          </a:p>
        </p:txBody>
      </p:sp>
    </p:spTree>
  </p:cSld>
  <p:clrMapOvr>
    <a:masterClrMapping/>
  </p:clrMapOvr>
  <p:transition spd="med" advClick="0" advTm="9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CA83C8-FED4-492F-95B9-8A9258C4F56A}" type="datetimeFigureOut">
              <a:rPr lang="en-US"/>
              <a:pPr>
                <a:defRPr/>
              </a:pPr>
              <a:t>4/7/2013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AC2765-994B-41EB-9D5D-9A2550DE2C44}" type="slidenum">
              <a:rPr lang="en-US"/>
              <a:pPr>
                <a:defRPr/>
              </a:pPr>
              <a:t>‹#›</a:t>
            </a:fld>
            <a:endParaRPr lang="en-US"/>
          </a:p>
        </p:txBody>
      </p:sp>
    </p:spTree>
  </p:cSld>
  <p:clrMapOvr>
    <a:masterClrMapping/>
  </p:clrMapOvr>
  <p:transition spd="med" advClick="0" advTm="9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0BE61D-12A1-464E-932B-EA9B73D7DBDA}" type="datetimeFigureOut">
              <a:rPr lang="en-US"/>
              <a:pPr>
                <a:defRPr/>
              </a:pPr>
              <a:t>4/7/2013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FCD18A-483F-45B5-A0F5-00B56E236974}" type="slidenum">
              <a:rPr lang="en-US"/>
              <a:pPr>
                <a:defRPr/>
              </a:pPr>
              <a:t>‹#›</a:t>
            </a:fld>
            <a:endParaRPr lang="en-US"/>
          </a:p>
        </p:txBody>
      </p:sp>
    </p:spTree>
  </p:cSld>
  <p:clrMapOvr>
    <a:masterClrMapping/>
  </p:clrMapOvr>
  <p:transition spd="med" advClick="0" advTm="9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pitchFamily="34" charset="0"/>
              </a:defRPr>
            </a:lvl1pPr>
          </a:lstStyle>
          <a:p>
            <a:pPr>
              <a:defRPr/>
            </a:pPr>
            <a:fld id="{2590FEF4-2F2A-476F-A365-7230D78DCDDC}" type="datetimeFigureOut">
              <a:rPr lang="en-US"/>
              <a:pPr>
                <a:defRPr/>
              </a:pPr>
              <a:t>4/7/2013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cs typeface="Arial" pitchFamily="34" charset="0"/>
              </a:defRPr>
            </a:lvl1pPr>
          </a:lstStyle>
          <a:p>
            <a:pPr>
              <a:defRPr/>
            </a:pPr>
            <a:fld id="{BC6E8F1E-6161-4407-9E9F-00D48C20F5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9000">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wmf"/><Relationship Id="rId4" Type="http://schemas.openxmlformats.org/officeDocument/2006/relationships/image" Target="../media/image14.wmf"/></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4" cstate="print"/>
          <a:srcRect/>
          <a:stretch>
            <a:fillRect/>
          </a:stretch>
        </p:blipFill>
        <p:spPr bwMode="auto">
          <a:xfrm>
            <a:off x="2286000" y="381000"/>
            <a:ext cx="4038600" cy="1414462"/>
          </a:xfrm>
          <a:prstGeom prst="rect">
            <a:avLst/>
          </a:prstGeom>
          <a:noFill/>
          <a:ln w="9525">
            <a:noFill/>
            <a:miter lim="800000"/>
            <a:headEnd/>
            <a:tailEnd/>
          </a:ln>
        </p:spPr>
      </p:pic>
      <p:sp>
        <p:nvSpPr>
          <p:cNvPr id="5" name="TextBox 1"/>
          <p:cNvSpPr txBox="1">
            <a:spLocks noChangeArrowheads="1"/>
          </p:cNvSpPr>
          <p:nvPr/>
        </p:nvSpPr>
        <p:spPr bwMode="auto">
          <a:xfrm>
            <a:off x="0" y="2363450"/>
            <a:ext cx="9144000" cy="1446550"/>
          </a:xfrm>
          <a:prstGeom prst="rect">
            <a:avLst/>
          </a:prstGeom>
          <a:noFill/>
          <a:ln>
            <a:noFill/>
          </a:ln>
          <a:extLst/>
        </p:spPr>
        <p:txBody>
          <a:bodyPr wrap="square">
            <a:spAutoFit/>
          </a:bodyPr>
          <a:lstStyle/>
          <a:p>
            <a:pPr algn="ctr" eaLnBrk="0" hangingPunct="0">
              <a:defRPr/>
            </a:pPr>
            <a:r>
              <a:rPr lang="en-US" sz="4400" dirty="0" smtClean="0">
                <a:solidFill>
                  <a:schemeClr val="bg1"/>
                </a:solidFill>
                <a:effectLst>
                  <a:outerShdw blurRad="38100" dist="38100" dir="2700000" algn="tl">
                    <a:srgbClr val="C0C0C0"/>
                  </a:outerShdw>
                </a:effectLst>
                <a:latin typeface="Franklin Gothic Medium" pitchFamily="34" charset="0"/>
              </a:rPr>
              <a:t>Revitalizing the Retail Network Through Digital Channels</a:t>
            </a:r>
            <a:endParaRPr lang="en-US" sz="4400" dirty="0">
              <a:solidFill>
                <a:schemeClr val="bg1"/>
              </a:solidFill>
              <a:effectLst>
                <a:outerShdw blurRad="38100" dist="38100" dir="2700000" algn="tl">
                  <a:srgbClr val="C0C0C0"/>
                </a:outerShdw>
              </a:effectLst>
              <a:latin typeface="Franklin Gothic Medium" pitchFamily="34" charset="0"/>
            </a:endParaRPr>
          </a:p>
        </p:txBody>
      </p:sp>
      <p:sp>
        <p:nvSpPr>
          <p:cNvPr id="9" name="TextBox 1"/>
          <p:cNvSpPr txBox="1">
            <a:spLocks noChangeArrowheads="1"/>
          </p:cNvSpPr>
          <p:nvPr/>
        </p:nvSpPr>
        <p:spPr bwMode="auto">
          <a:xfrm>
            <a:off x="3173264" y="4136648"/>
            <a:ext cx="2926442" cy="892552"/>
          </a:xfrm>
          <a:prstGeom prst="rect">
            <a:avLst/>
          </a:prstGeom>
          <a:noFill/>
          <a:ln>
            <a:noFill/>
          </a:ln>
          <a:extLst/>
        </p:spPr>
        <p:txBody>
          <a:bodyPr wrap="none">
            <a:spAutoFit/>
          </a:bodyPr>
          <a:lstStyle/>
          <a:p>
            <a:pPr algn="ctr">
              <a:defRPr/>
            </a:pPr>
            <a:r>
              <a:rPr lang="en-US" sz="3200" b="1" dirty="0" smtClean="0">
                <a:solidFill>
                  <a:schemeClr val="accent6">
                    <a:lumMod val="75000"/>
                  </a:schemeClr>
                </a:solidFill>
                <a:effectLst>
                  <a:outerShdw blurRad="38100" dist="38100" dir="2700000" algn="tl">
                    <a:srgbClr val="C0C0C0"/>
                  </a:outerShdw>
                </a:effectLst>
                <a:latin typeface="Franklin Gothic Book" pitchFamily="34" charset="0"/>
              </a:rPr>
              <a:t>Brian J. Roberts</a:t>
            </a:r>
          </a:p>
          <a:p>
            <a:pPr algn="ctr">
              <a:defRPr/>
            </a:pPr>
            <a:r>
              <a:rPr lang="en-US" sz="2000" b="1" dirty="0" smtClean="0">
                <a:solidFill>
                  <a:schemeClr val="accent6">
                    <a:lumMod val="75000"/>
                  </a:schemeClr>
                </a:solidFill>
                <a:effectLst>
                  <a:outerShdw blurRad="38100" dist="38100" dir="2700000" algn="tl">
                    <a:srgbClr val="C0C0C0"/>
                  </a:outerShdw>
                </a:effectLst>
                <a:latin typeface="Franklin Gothic Book" pitchFamily="34" charset="0"/>
              </a:rPr>
              <a:t>April 9, 2013</a:t>
            </a:r>
          </a:p>
        </p:txBody>
      </p:sp>
      <p:grpSp>
        <p:nvGrpSpPr>
          <p:cNvPr id="10" name="Group 9"/>
          <p:cNvGrpSpPr/>
          <p:nvPr/>
        </p:nvGrpSpPr>
        <p:grpSpPr>
          <a:xfrm>
            <a:off x="2362200" y="5105400"/>
            <a:ext cx="4572000" cy="1447800"/>
            <a:chOff x="381000" y="5105400"/>
            <a:chExt cx="4572000" cy="1447800"/>
          </a:xfrm>
        </p:grpSpPr>
        <p:sp>
          <p:nvSpPr>
            <p:cNvPr id="11" name="Rounded Rectangle 10"/>
            <p:cNvSpPr/>
            <p:nvPr/>
          </p:nvSpPr>
          <p:spPr>
            <a:xfrm>
              <a:off x="381000" y="5105400"/>
              <a:ext cx="4572000" cy="1447800"/>
            </a:xfrm>
            <a:prstGeom prst="roundRec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p:cNvPicPr>
            <p:nvPr/>
          </p:nvPicPr>
          <p:blipFill>
            <a:blip r:embed="rId6" cstate="print"/>
            <a:srcRect/>
            <a:stretch>
              <a:fillRect/>
            </a:stretch>
          </p:blipFill>
          <p:spPr bwMode="auto">
            <a:xfrm>
              <a:off x="609600" y="5486400"/>
              <a:ext cx="1600200"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3"/>
            <p:cNvPicPr>
              <a:picLocks noChangeAspect="1"/>
            </p:cNvPicPr>
            <p:nvPr/>
          </p:nvPicPr>
          <p:blipFill>
            <a:blip r:embed="rId7" cstate="print"/>
            <a:srcRect/>
            <a:stretch>
              <a:fillRect/>
            </a:stretch>
          </p:blipFill>
          <p:spPr bwMode="auto">
            <a:xfrm>
              <a:off x="2362200" y="5486400"/>
              <a:ext cx="657225"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Screen Shot 2012-03-20 at 10.20.11 AM.png"/>
            <p:cNvPicPr>
              <a:picLocks noChangeAspect="1"/>
            </p:cNvPicPr>
            <p:nvPr/>
          </p:nvPicPr>
          <p:blipFill>
            <a:blip r:embed="rId8" cstate="print"/>
            <a:srcRect/>
            <a:stretch>
              <a:fillRect/>
            </a:stretch>
          </p:blipFill>
          <p:spPr bwMode="auto">
            <a:xfrm>
              <a:off x="3200400" y="5486400"/>
              <a:ext cx="1524000" cy="842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914400" y="5105400"/>
              <a:ext cx="3657600" cy="369332"/>
            </a:xfrm>
            <a:prstGeom prst="rect">
              <a:avLst/>
            </a:prstGeom>
            <a:noFill/>
          </p:spPr>
          <p:txBody>
            <a:bodyPr wrap="square" rtlCol="0">
              <a:spAutoFit/>
            </a:bodyPr>
            <a:lstStyle/>
            <a:p>
              <a:r>
                <a:rPr lang="en-US" dirty="0" smtClean="0">
                  <a:solidFill>
                    <a:srgbClr val="002060"/>
                  </a:solidFill>
                  <a:effectLst>
                    <a:outerShdw blurRad="38100" dist="38100" dir="2700000" algn="tl">
                      <a:srgbClr val="000000">
                        <a:alpha val="43137"/>
                      </a:srgbClr>
                    </a:outerShdw>
                  </a:effectLst>
                </a:rPr>
                <a:t>A Proud Member and Sponsor of:</a:t>
              </a:r>
              <a:endParaRPr lang="en-US" dirty="0">
                <a:solidFill>
                  <a:srgbClr val="002060"/>
                </a:solidFill>
                <a:effectLst>
                  <a:outerShdw blurRad="38100" dist="38100" dir="2700000" algn="tl">
                    <a:srgbClr val="000000">
                      <a:alpha val="43137"/>
                    </a:srgbClr>
                  </a:outerShdw>
                </a:effectLst>
              </a:endParaRPr>
            </a:p>
          </p:txBody>
        </p:sp>
      </p:gr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0"/>
            <a:ext cx="8229600" cy="1143000"/>
          </a:xfrm>
          <a:prstGeom prst="rect">
            <a:avLst/>
          </a:prstGeom>
          <a:noFill/>
          <a:ln>
            <a:noFill/>
          </a:ln>
          <a:extLst/>
        </p:spPr>
        <p:txBody>
          <a:bodyPr anchor="ctr"/>
          <a:lstStyle/>
          <a:p>
            <a:pPr algn="ctr" eaLnBrk="0" hangingPunct="0">
              <a:defRPr/>
            </a:pPr>
            <a:r>
              <a:rPr lang="en-US" sz="4000" b="1" dirty="0" smtClean="0">
                <a:solidFill>
                  <a:schemeClr val="bg1"/>
                </a:solidFill>
                <a:effectLst>
                  <a:outerShdw blurRad="38100" dist="38100" dir="2700000" algn="tl">
                    <a:srgbClr val="C0C0C0"/>
                  </a:outerShdw>
                </a:effectLst>
                <a:latin typeface="Franklin Gothic Medium" pitchFamily="34" charset="0"/>
              </a:rPr>
              <a:t>Retailer Tools to Drive Sales through Customer Convenience</a:t>
            </a:r>
            <a:endParaRPr lang="en-US" sz="4000" b="1" dirty="0">
              <a:solidFill>
                <a:schemeClr val="bg1"/>
              </a:solidFill>
              <a:effectLst>
                <a:outerShdw blurRad="38100" dist="38100" dir="2700000" algn="tl">
                  <a:srgbClr val="C0C0C0"/>
                </a:outerShdw>
              </a:effectLst>
              <a:latin typeface="Franklin Gothic Medium" pitchFamily="34" charset="0"/>
            </a:endParaRPr>
          </a:p>
        </p:txBody>
      </p:sp>
      <p:pic>
        <p:nvPicPr>
          <p:cNvPr id="9219" name="Picture 4" descr="Screen Shot 2012-09-09 at 5.25.45 PM.png"/>
          <p:cNvPicPr>
            <a:picLocks noChangeAspect="1"/>
          </p:cNvPicPr>
          <p:nvPr/>
        </p:nvPicPr>
        <p:blipFill>
          <a:blip r:embed="rId3" cstate="print"/>
          <a:srcRect/>
          <a:stretch>
            <a:fillRect/>
          </a:stretch>
        </p:blipFill>
        <p:spPr bwMode="auto">
          <a:xfrm>
            <a:off x="2362200" y="1206500"/>
            <a:ext cx="4318000" cy="469900"/>
          </a:xfrm>
          <a:prstGeom prst="rect">
            <a:avLst/>
          </a:prstGeom>
          <a:noFill/>
          <a:ln w="9525">
            <a:noFill/>
            <a:miter lim="800000"/>
            <a:headEnd/>
            <a:tailEnd/>
          </a:ln>
        </p:spPr>
      </p:pic>
      <p:pic>
        <p:nvPicPr>
          <p:cNvPr id="9220" name="Picture 1"/>
          <p:cNvPicPr>
            <a:picLocks noChangeAspect="1"/>
          </p:cNvPicPr>
          <p:nvPr/>
        </p:nvPicPr>
        <p:blipFill>
          <a:blip r:embed="rId4" cstate="print"/>
          <a:srcRect/>
          <a:stretch>
            <a:fillRect/>
          </a:stretch>
        </p:blipFill>
        <p:spPr bwMode="auto">
          <a:xfrm>
            <a:off x="914400" y="1676400"/>
            <a:ext cx="7239000" cy="42989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0"/>
            <a:ext cx="8229600" cy="1143000"/>
          </a:xfrm>
          <a:prstGeom prst="rect">
            <a:avLst/>
          </a:prstGeom>
          <a:noFill/>
          <a:ln>
            <a:noFill/>
          </a:ln>
          <a:extLst/>
        </p:spPr>
        <p:txBody>
          <a:bodyPr anchor="ctr"/>
          <a:lstStyle/>
          <a:p>
            <a:pPr algn="ctr" eaLnBrk="0" hangingPunct="0">
              <a:defRPr/>
            </a:pPr>
            <a:r>
              <a:rPr lang="en-US" sz="4000" b="1" dirty="0">
                <a:solidFill>
                  <a:schemeClr val="bg1"/>
                </a:solidFill>
                <a:effectLst>
                  <a:outerShdw blurRad="38100" dist="38100" dir="2700000" algn="tl">
                    <a:srgbClr val="C0C0C0"/>
                  </a:outerShdw>
                </a:effectLst>
                <a:latin typeface="Franklin Gothic Medium" pitchFamily="34" charset="0"/>
              </a:rPr>
              <a:t>Using Smart Signs to </a:t>
            </a:r>
            <a:r>
              <a:rPr lang="en-US" sz="4000" b="1" dirty="0" smtClean="0">
                <a:solidFill>
                  <a:schemeClr val="bg1"/>
                </a:solidFill>
                <a:effectLst>
                  <a:outerShdw blurRad="38100" dist="38100" dir="2700000" algn="tl">
                    <a:srgbClr val="C0C0C0"/>
                  </a:outerShdw>
                </a:effectLst>
                <a:latin typeface="Franklin Gothic Medium" pitchFamily="34" charset="0"/>
              </a:rPr>
              <a:t>Drive Immediate Sales</a:t>
            </a:r>
            <a:endParaRPr lang="en-US" sz="4000" b="1" dirty="0">
              <a:solidFill>
                <a:schemeClr val="bg1"/>
              </a:solidFill>
              <a:effectLst>
                <a:outerShdw blurRad="38100" dist="38100" dir="2700000" algn="tl">
                  <a:srgbClr val="C0C0C0"/>
                </a:outerShdw>
              </a:effectLst>
              <a:latin typeface="Franklin Gothic Medium" pitchFamily="34" charset="0"/>
            </a:endParaRPr>
          </a:p>
        </p:txBody>
      </p:sp>
      <p:pic>
        <p:nvPicPr>
          <p:cNvPr id="8195" name="Picture 4" descr="Screen Shot 2012-09-09 at 5.25.45 PM.png"/>
          <p:cNvPicPr>
            <a:picLocks noChangeAspect="1"/>
          </p:cNvPicPr>
          <p:nvPr/>
        </p:nvPicPr>
        <p:blipFill>
          <a:blip r:embed="rId3" cstate="print"/>
          <a:srcRect/>
          <a:stretch>
            <a:fillRect/>
          </a:stretch>
        </p:blipFill>
        <p:spPr bwMode="auto">
          <a:xfrm>
            <a:off x="1905000" y="1295400"/>
            <a:ext cx="5601730" cy="609600"/>
          </a:xfrm>
          <a:prstGeom prst="rect">
            <a:avLst/>
          </a:prstGeom>
          <a:noFill/>
          <a:ln w="9525">
            <a:noFill/>
            <a:miter lim="800000"/>
            <a:headEnd/>
            <a:tailEnd/>
          </a:ln>
        </p:spPr>
      </p:pic>
      <p:pic>
        <p:nvPicPr>
          <p:cNvPr id="8196" name="Picture 5"/>
          <p:cNvPicPr>
            <a:picLocks noChangeAspect="1"/>
          </p:cNvPicPr>
          <p:nvPr/>
        </p:nvPicPr>
        <p:blipFill>
          <a:blip r:embed="rId4" cstate="print"/>
          <a:srcRect/>
          <a:stretch>
            <a:fillRect/>
          </a:stretch>
        </p:blipFill>
        <p:spPr bwMode="auto">
          <a:xfrm>
            <a:off x="685800" y="2057400"/>
            <a:ext cx="7750175" cy="3962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0"/>
            <a:ext cx="8229600" cy="1143000"/>
          </a:xfrm>
          <a:prstGeom prst="rect">
            <a:avLst/>
          </a:prstGeom>
          <a:noFill/>
          <a:ln>
            <a:noFill/>
          </a:ln>
          <a:extLst/>
        </p:spPr>
        <p:txBody>
          <a:bodyPr anchor="ctr"/>
          <a:lstStyle/>
          <a:p>
            <a:pPr algn="ctr" eaLnBrk="0" hangingPunct="0">
              <a:defRPr/>
            </a:pPr>
            <a:r>
              <a:rPr lang="en-US" sz="4000" b="1" dirty="0">
                <a:solidFill>
                  <a:schemeClr val="bg1"/>
                </a:solidFill>
                <a:effectLst>
                  <a:outerShdw blurRad="38100" dist="38100" dir="2700000" algn="tl">
                    <a:srgbClr val="C0C0C0"/>
                  </a:outerShdw>
                </a:effectLst>
                <a:latin typeface="Franklin Gothic Medium" pitchFamily="34" charset="0"/>
              </a:rPr>
              <a:t>Using </a:t>
            </a:r>
            <a:r>
              <a:rPr lang="en-US" sz="4000" b="1" dirty="0" smtClean="0">
                <a:solidFill>
                  <a:schemeClr val="bg1"/>
                </a:solidFill>
                <a:effectLst>
                  <a:outerShdw blurRad="38100" dist="38100" dir="2700000" algn="tl">
                    <a:srgbClr val="C0C0C0"/>
                  </a:outerShdw>
                </a:effectLst>
                <a:latin typeface="Franklin Gothic Medium" pitchFamily="34" charset="0"/>
              </a:rPr>
              <a:t>Social Media </a:t>
            </a:r>
            <a:r>
              <a:rPr lang="en-US" sz="4000" b="1" dirty="0">
                <a:solidFill>
                  <a:schemeClr val="bg1"/>
                </a:solidFill>
                <a:effectLst>
                  <a:outerShdw blurRad="38100" dist="38100" dir="2700000" algn="tl">
                    <a:srgbClr val="C0C0C0"/>
                  </a:outerShdw>
                </a:effectLst>
                <a:latin typeface="Franklin Gothic Medium" pitchFamily="34" charset="0"/>
              </a:rPr>
              <a:t>to </a:t>
            </a:r>
            <a:r>
              <a:rPr lang="en-US" sz="4000" b="1" dirty="0" smtClean="0">
                <a:solidFill>
                  <a:schemeClr val="bg1"/>
                </a:solidFill>
                <a:effectLst>
                  <a:outerShdw blurRad="38100" dist="38100" dir="2700000" algn="tl">
                    <a:srgbClr val="C0C0C0"/>
                  </a:outerShdw>
                </a:effectLst>
                <a:latin typeface="Franklin Gothic Medium" pitchFamily="34" charset="0"/>
              </a:rPr>
              <a:t>Enhance Group Play</a:t>
            </a:r>
            <a:endParaRPr lang="en-US" sz="4000" b="1" dirty="0">
              <a:solidFill>
                <a:schemeClr val="bg1"/>
              </a:solidFill>
              <a:effectLst>
                <a:outerShdw blurRad="38100" dist="38100" dir="2700000" algn="tl">
                  <a:srgbClr val="C0C0C0"/>
                </a:outerShdw>
              </a:effectLst>
              <a:latin typeface="Franklin Gothic Medium" pitchFamily="34" charset="0"/>
            </a:endParaRPr>
          </a:p>
        </p:txBody>
      </p:sp>
      <p:pic>
        <p:nvPicPr>
          <p:cNvPr id="12291" name="Picture 4"/>
          <p:cNvPicPr>
            <a:picLocks noChangeAspect="1"/>
          </p:cNvPicPr>
          <p:nvPr/>
        </p:nvPicPr>
        <p:blipFill>
          <a:blip r:embed="rId3" cstate="print"/>
          <a:srcRect/>
          <a:stretch>
            <a:fillRect/>
          </a:stretch>
        </p:blipFill>
        <p:spPr bwMode="auto">
          <a:xfrm>
            <a:off x="1828800" y="1219200"/>
            <a:ext cx="4919133" cy="533400"/>
          </a:xfrm>
          <a:prstGeom prst="rect">
            <a:avLst/>
          </a:prstGeom>
          <a:noFill/>
          <a:ln w="9525">
            <a:noFill/>
            <a:miter lim="800000"/>
            <a:headEnd/>
            <a:tailEnd/>
          </a:ln>
        </p:spPr>
      </p:pic>
      <p:pic>
        <p:nvPicPr>
          <p:cNvPr id="12292" name="Picture 5"/>
          <p:cNvPicPr>
            <a:picLocks noChangeAspect="1"/>
          </p:cNvPicPr>
          <p:nvPr/>
        </p:nvPicPr>
        <p:blipFill>
          <a:blip r:embed="rId4" cstate="print"/>
          <a:srcRect/>
          <a:stretch>
            <a:fillRect/>
          </a:stretch>
        </p:blipFill>
        <p:spPr bwMode="auto">
          <a:xfrm>
            <a:off x="838200" y="1828800"/>
            <a:ext cx="7391400" cy="4381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3" cstate="print"/>
          <a:srcRect/>
          <a:stretch>
            <a:fillRect/>
          </a:stretch>
        </p:blipFill>
        <p:spPr bwMode="auto">
          <a:xfrm>
            <a:off x="2362200" y="1270000"/>
            <a:ext cx="4254500" cy="406400"/>
          </a:xfrm>
          <a:prstGeom prst="rect">
            <a:avLst/>
          </a:prstGeom>
          <a:noFill/>
          <a:ln w="9525">
            <a:noFill/>
            <a:miter lim="800000"/>
            <a:headEnd/>
            <a:tailEnd/>
          </a:ln>
        </p:spPr>
      </p:pic>
      <p:sp>
        <p:nvSpPr>
          <p:cNvPr id="4" name="Title 1"/>
          <p:cNvSpPr txBox="1">
            <a:spLocks/>
          </p:cNvSpPr>
          <p:nvPr/>
        </p:nvSpPr>
        <p:spPr bwMode="auto">
          <a:xfrm>
            <a:off x="381000" y="0"/>
            <a:ext cx="8382000" cy="1143000"/>
          </a:xfrm>
          <a:prstGeom prst="rect">
            <a:avLst/>
          </a:prstGeom>
          <a:noFill/>
          <a:ln>
            <a:noFill/>
          </a:ln>
          <a:extLst/>
        </p:spPr>
        <p:txBody>
          <a:bodyPr anchor="ctr"/>
          <a:lstStyle/>
          <a:p>
            <a:pPr algn="ctr" eaLnBrk="0" hangingPunct="0">
              <a:defRPr/>
            </a:pPr>
            <a:r>
              <a:rPr lang="en-US" sz="4000" b="1" dirty="0">
                <a:solidFill>
                  <a:schemeClr val="bg1"/>
                </a:solidFill>
                <a:effectLst>
                  <a:outerShdw blurRad="38100" dist="38100" dir="2700000" algn="tl">
                    <a:srgbClr val="C0C0C0"/>
                  </a:outerShdw>
                </a:effectLst>
                <a:latin typeface="Franklin Gothic Medium" pitchFamily="34" charset="0"/>
              </a:rPr>
              <a:t>Using </a:t>
            </a:r>
            <a:r>
              <a:rPr lang="en-US" sz="4000" b="1" dirty="0" smtClean="0">
                <a:solidFill>
                  <a:schemeClr val="bg1"/>
                </a:solidFill>
                <a:effectLst>
                  <a:outerShdw blurRad="38100" dist="38100" dir="2700000" algn="tl">
                    <a:srgbClr val="C0C0C0"/>
                  </a:outerShdw>
                </a:effectLst>
                <a:latin typeface="Franklin Gothic Medium" pitchFamily="34" charset="0"/>
              </a:rPr>
              <a:t>Digital Media </a:t>
            </a:r>
            <a:r>
              <a:rPr lang="en-US" sz="4000" b="1" dirty="0">
                <a:solidFill>
                  <a:schemeClr val="bg1"/>
                </a:solidFill>
                <a:effectLst>
                  <a:outerShdw blurRad="38100" dist="38100" dir="2700000" algn="tl">
                    <a:srgbClr val="C0C0C0"/>
                  </a:outerShdw>
                </a:effectLst>
                <a:latin typeface="Franklin Gothic Medium" pitchFamily="34" charset="0"/>
              </a:rPr>
              <a:t>to </a:t>
            </a:r>
            <a:r>
              <a:rPr lang="en-US" sz="4000" b="1" dirty="0" smtClean="0">
                <a:solidFill>
                  <a:schemeClr val="bg1"/>
                </a:solidFill>
                <a:effectLst>
                  <a:outerShdw blurRad="38100" dist="38100" dir="2700000" algn="tl">
                    <a:srgbClr val="C0C0C0"/>
                  </a:outerShdw>
                </a:effectLst>
                <a:latin typeface="Franklin Gothic Medium" pitchFamily="34" charset="0"/>
              </a:rPr>
              <a:t>Add Play Value</a:t>
            </a:r>
            <a:endParaRPr lang="en-US" sz="4000" b="1" dirty="0">
              <a:solidFill>
                <a:schemeClr val="bg1"/>
              </a:solidFill>
              <a:effectLst>
                <a:outerShdw blurRad="38100" dist="38100" dir="2700000" algn="tl">
                  <a:srgbClr val="C0C0C0"/>
                </a:outerShdw>
              </a:effectLst>
              <a:latin typeface="Franklin Gothic Medium" pitchFamily="34" charset="0"/>
            </a:endParaRPr>
          </a:p>
        </p:txBody>
      </p:sp>
      <p:pic>
        <p:nvPicPr>
          <p:cNvPr id="13316" name="Picture 2"/>
          <p:cNvPicPr>
            <a:picLocks noChangeAspect="1"/>
          </p:cNvPicPr>
          <p:nvPr/>
        </p:nvPicPr>
        <p:blipFill>
          <a:blip r:embed="rId4" cstate="print"/>
          <a:srcRect/>
          <a:stretch>
            <a:fillRect/>
          </a:stretch>
        </p:blipFill>
        <p:spPr bwMode="auto">
          <a:xfrm>
            <a:off x="901700" y="1752600"/>
            <a:ext cx="7404100" cy="43751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0"/>
            <a:ext cx="8229600" cy="1143000"/>
          </a:xfrm>
          <a:prstGeom prst="rect">
            <a:avLst/>
          </a:prstGeom>
          <a:noFill/>
          <a:ln>
            <a:noFill/>
          </a:ln>
          <a:extLst/>
        </p:spPr>
        <p:txBody>
          <a:bodyPr anchor="ctr"/>
          <a:lstStyle/>
          <a:p>
            <a:pPr algn="ctr" eaLnBrk="0" hangingPunct="0">
              <a:defRPr/>
            </a:pPr>
            <a:r>
              <a:rPr lang="en-US" sz="4000" b="1" dirty="0" smtClean="0">
                <a:solidFill>
                  <a:schemeClr val="bg1"/>
                </a:solidFill>
                <a:effectLst>
                  <a:outerShdw blurRad="38100" dist="38100" dir="2700000" algn="tl">
                    <a:srgbClr val="C0C0C0"/>
                  </a:outerShdw>
                </a:effectLst>
                <a:latin typeface="Franklin Gothic Medium" pitchFamily="34" charset="0"/>
              </a:rPr>
              <a:t>Creating Loyal Players</a:t>
            </a:r>
            <a:endParaRPr lang="en-US" sz="4000" b="1" dirty="0">
              <a:solidFill>
                <a:schemeClr val="bg1"/>
              </a:solidFill>
              <a:effectLst>
                <a:outerShdw blurRad="38100" dist="38100" dir="2700000" algn="tl">
                  <a:srgbClr val="C0C0C0"/>
                </a:outerShdw>
              </a:effectLst>
              <a:latin typeface="Franklin Gothic Medium" pitchFamily="34" charset="0"/>
            </a:endParaRPr>
          </a:p>
        </p:txBody>
      </p:sp>
      <p:pic>
        <p:nvPicPr>
          <p:cNvPr id="15363" name="Picture 6"/>
          <p:cNvPicPr>
            <a:picLocks noChangeAspect="1"/>
          </p:cNvPicPr>
          <p:nvPr/>
        </p:nvPicPr>
        <p:blipFill>
          <a:blip r:embed="rId3" cstate="print"/>
          <a:srcRect/>
          <a:stretch>
            <a:fillRect/>
          </a:stretch>
        </p:blipFill>
        <p:spPr bwMode="auto">
          <a:xfrm>
            <a:off x="2527300" y="1219200"/>
            <a:ext cx="4076700" cy="1765300"/>
          </a:xfrm>
          <a:prstGeom prst="rect">
            <a:avLst/>
          </a:prstGeom>
          <a:noFill/>
          <a:ln w="9525">
            <a:noFill/>
            <a:miter lim="800000"/>
            <a:headEnd/>
            <a:tailEnd/>
          </a:ln>
        </p:spPr>
      </p:pic>
      <p:pic>
        <p:nvPicPr>
          <p:cNvPr id="15364" name="Picture 7"/>
          <p:cNvPicPr>
            <a:picLocks noChangeAspect="1"/>
          </p:cNvPicPr>
          <p:nvPr/>
        </p:nvPicPr>
        <p:blipFill>
          <a:blip r:embed="rId4" cstate="print"/>
          <a:srcRect/>
          <a:stretch>
            <a:fillRect/>
          </a:stretch>
        </p:blipFill>
        <p:spPr bwMode="auto">
          <a:xfrm>
            <a:off x="2438400" y="4876800"/>
            <a:ext cx="4194175" cy="1219200"/>
          </a:xfrm>
          <a:prstGeom prst="rect">
            <a:avLst/>
          </a:prstGeom>
          <a:noFill/>
          <a:ln w="9525">
            <a:noFill/>
            <a:miter lim="800000"/>
            <a:headEnd/>
            <a:tailEnd/>
          </a:ln>
        </p:spPr>
      </p:pic>
      <p:sp>
        <p:nvSpPr>
          <p:cNvPr id="3" name="TextBox 2"/>
          <p:cNvSpPr txBox="1">
            <a:spLocks noChangeArrowheads="1"/>
          </p:cNvSpPr>
          <p:nvPr/>
        </p:nvSpPr>
        <p:spPr bwMode="auto">
          <a:xfrm>
            <a:off x="653111" y="3200400"/>
            <a:ext cx="7800533" cy="1631216"/>
          </a:xfrm>
          <a:prstGeom prst="rect">
            <a:avLst/>
          </a:prstGeom>
          <a:noFill/>
          <a:ln w="9525">
            <a:noFill/>
            <a:miter lim="800000"/>
            <a:headEnd/>
            <a:tailEnd/>
          </a:ln>
        </p:spPr>
        <p:txBody>
          <a:bodyPr wrap="none">
            <a:spAutoFit/>
          </a:bodyPr>
          <a:lstStyle/>
          <a:p>
            <a:pPr algn="ctr"/>
            <a:r>
              <a:rPr lang="en-US" sz="2000" b="1" dirty="0">
                <a:latin typeface="Arial" pitchFamily="34" charset="0"/>
                <a:ea typeface="Tahoma" pitchFamily="34" charset="0"/>
                <a:cs typeface="Arial" pitchFamily="34" charset="0"/>
              </a:rPr>
              <a:t>Jumbo manages a powerful Loyalty Program for all e-Retailers</a:t>
            </a:r>
          </a:p>
          <a:p>
            <a:pPr algn="ctr"/>
            <a:endParaRPr lang="en-US" sz="2000" b="1" dirty="0">
              <a:latin typeface="Arial" pitchFamily="34" charset="0"/>
              <a:ea typeface="Tahoma" pitchFamily="34" charset="0"/>
              <a:cs typeface="Arial" pitchFamily="34" charset="0"/>
            </a:endParaRPr>
          </a:p>
          <a:p>
            <a:pPr algn="ctr"/>
            <a:r>
              <a:rPr lang="en-US" sz="2000" b="1" dirty="0">
                <a:latin typeface="Arial" pitchFamily="34" charset="0"/>
                <a:ea typeface="Tahoma" pitchFamily="34" charset="0"/>
                <a:cs typeface="Arial" pitchFamily="34" charset="0"/>
              </a:rPr>
              <a:t>Customer spend = Points = Loyalty promotions = More sales</a:t>
            </a:r>
          </a:p>
          <a:p>
            <a:pPr algn="ctr"/>
            <a:endParaRPr lang="en-US" sz="2000" b="1" dirty="0">
              <a:latin typeface="Arial" pitchFamily="34" charset="0"/>
              <a:ea typeface="Tahoma" pitchFamily="34" charset="0"/>
              <a:cs typeface="Arial" pitchFamily="34" charset="0"/>
            </a:endParaRPr>
          </a:p>
          <a:p>
            <a:pPr algn="ctr"/>
            <a:r>
              <a:rPr lang="en-US" sz="2000" b="1" dirty="0">
                <a:latin typeface="Arial" pitchFamily="34" charset="0"/>
                <a:ea typeface="Tahoma" pitchFamily="34" charset="0"/>
                <a:cs typeface="Arial" pitchFamily="34" charset="0"/>
              </a:rPr>
              <a:t>Average spend is </a:t>
            </a:r>
            <a:r>
              <a:rPr lang="en-US" sz="2000" b="1" u="sng" dirty="0">
                <a:latin typeface="Arial" pitchFamily="34" charset="0"/>
                <a:ea typeface="Tahoma" pitchFamily="34" charset="0"/>
                <a:cs typeface="Arial" pitchFamily="34" charset="0"/>
              </a:rPr>
              <a:t>double</a:t>
            </a:r>
            <a:r>
              <a:rPr lang="en-US" sz="2000" b="1" dirty="0">
                <a:latin typeface="Arial" pitchFamily="34" charset="0"/>
                <a:ea typeface="Tahoma" pitchFamily="34" charset="0"/>
                <a:cs typeface="Arial" pitchFamily="34" charset="0"/>
              </a:rPr>
              <a:t> traditional ticket spend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600" b="1" dirty="0" smtClean="0">
                <a:solidFill>
                  <a:schemeClr val="bg1"/>
                </a:solidFill>
                <a:effectLst>
                  <a:outerShdw blurRad="38100" dist="38100" dir="2700000" algn="tl">
                    <a:srgbClr val="C0C0C0"/>
                  </a:outerShdw>
                </a:effectLst>
                <a:latin typeface="Franklin Gothic Medium" pitchFamily="34" charset="0"/>
                <a:ea typeface="ＭＳ Ｐゴシック" pitchFamily="34" charset="-128"/>
                <a:cs typeface="+mn-cs"/>
              </a:rPr>
              <a:t>Benefits to the Lottery</a:t>
            </a:r>
            <a:br>
              <a:rPr lang="en-US" sz="3600" b="1" dirty="0" smtClean="0">
                <a:solidFill>
                  <a:schemeClr val="bg1"/>
                </a:solidFill>
                <a:effectLst>
                  <a:outerShdw blurRad="38100" dist="38100" dir="2700000" algn="tl">
                    <a:srgbClr val="C0C0C0"/>
                  </a:outerShdw>
                </a:effectLst>
                <a:latin typeface="Franklin Gothic Medium" pitchFamily="34" charset="0"/>
                <a:ea typeface="ＭＳ Ｐゴシック" pitchFamily="34" charset="-128"/>
                <a:cs typeface="+mn-cs"/>
              </a:rPr>
            </a:br>
            <a:r>
              <a:rPr lang="en-US" sz="3600" b="1" dirty="0" smtClean="0">
                <a:solidFill>
                  <a:schemeClr val="bg1"/>
                </a:solidFill>
                <a:effectLst>
                  <a:outerShdw blurRad="38100" dist="38100" dir="2700000" algn="tl">
                    <a:srgbClr val="C0C0C0"/>
                  </a:outerShdw>
                </a:effectLst>
                <a:latin typeface="Franklin Gothic Medium" pitchFamily="34" charset="0"/>
                <a:ea typeface="ＭＳ Ｐゴシック" pitchFamily="34" charset="-128"/>
                <a:cs typeface="+mn-cs"/>
              </a:rPr>
              <a:t>Budget-Neutral-Plus Offering</a:t>
            </a:r>
            <a:endParaRPr lang="en-US" sz="3600" b="1" dirty="0">
              <a:solidFill>
                <a:schemeClr val="bg1"/>
              </a:solidFill>
              <a:effectLst>
                <a:outerShdw blurRad="38100" dist="38100" dir="2700000" algn="tl">
                  <a:srgbClr val="C0C0C0"/>
                </a:outerShdw>
              </a:effectLst>
              <a:latin typeface="Franklin Gothic Medium" pitchFamily="34" charset="0"/>
              <a:ea typeface="ＭＳ Ｐゴシック" pitchFamily="34" charset="-128"/>
              <a:cs typeface="+mn-cs"/>
            </a:endParaRPr>
          </a:p>
        </p:txBody>
      </p:sp>
      <p:sp>
        <p:nvSpPr>
          <p:cNvPr id="3" name="Content Placeholder 2"/>
          <p:cNvSpPr>
            <a:spLocks noGrp="1"/>
          </p:cNvSpPr>
          <p:nvPr>
            <p:ph idx="1"/>
          </p:nvPr>
        </p:nvSpPr>
        <p:spPr>
          <a:xfrm>
            <a:off x="381000" y="1143000"/>
            <a:ext cx="8458200" cy="5181600"/>
          </a:xfrm>
        </p:spPr>
        <p:txBody>
          <a:bodyPr/>
          <a:lstStyle/>
          <a:p>
            <a:pPr>
              <a:buBlip>
                <a:blip r:embed="rId3"/>
              </a:buBlip>
            </a:pPr>
            <a:r>
              <a:rPr lang="en-US" sz="2400" dirty="0" smtClean="0">
                <a:latin typeface="Arial" pitchFamily="34" charset="0"/>
                <a:cs typeface="Arial" pitchFamily="34" charset="0"/>
              </a:rPr>
              <a:t>Jumbo creates an extensive network of e-retailers that creates many more touch point to engage the customer and capture the sale.</a:t>
            </a:r>
          </a:p>
          <a:p>
            <a:pPr>
              <a:buBlip>
                <a:blip r:embed="rId3"/>
              </a:buBlip>
            </a:pPr>
            <a:r>
              <a:rPr lang="en-US" sz="2800" dirty="0" smtClean="0">
                <a:latin typeface="Arial" pitchFamily="34" charset="0"/>
                <a:cs typeface="Arial" pitchFamily="34" charset="0"/>
              </a:rPr>
              <a:t>Jumbo’s solutions enable the engagement of new retailers who have previously rejected Lottery. </a:t>
            </a:r>
          </a:p>
          <a:p>
            <a:pPr>
              <a:buBlip>
                <a:blip r:embed="rId3"/>
              </a:buBlip>
            </a:pPr>
            <a:r>
              <a:rPr lang="en-US" sz="2400" dirty="0" smtClean="0">
                <a:latin typeface="Arial" pitchFamily="34" charset="0"/>
                <a:cs typeface="Arial" pitchFamily="34" charset="0"/>
              </a:rPr>
              <a:t>Jumbo handles the affiliate arrangements.</a:t>
            </a:r>
          </a:p>
          <a:p>
            <a:pPr>
              <a:buBlip>
                <a:blip r:embed="rId3"/>
              </a:buBlip>
            </a:pPr>
            <a:r>
              <a:rPr lang="en-US" sz="2800" dirty="0" smtClean="0">
                <a:latin typeface="Arial" pitchFamily="34" charset="0"/>
                <a:cs typeface="Arial" pitchFamily="34" charset="0"/>
              </a:rPr>
              <a:t>Jumbo provides a complete turnkey operation, including </a:t>
            </a:r>
            <a:r>
              <a:rPr lang="en-US" sz="2800" b="1" i="1" dirty="0" smtClean="0">
                <a:latin typeface="Arial" pitchFamily="34" charset="0"/>
                <a:cs typeface="Arial" pitchFamily="34" charset="0"/>
              </a:rPr>
              <a:t>a commitment to an extensive marketing at its own cost</a:t>
            </a:r>
            <a:r>
              <a:rPr lang="en-US" sz="2800" i="1" dirty="0" smtClean="0">
                <a:latin typeface="Arial" pitchFamily="34" charset="0"/>
                <a:cs typeface="Arial" pitchFamily="34" charset="0"/>
              </a:rPr>
              <a:t>.</a:t>
            </a:r>
          </a:p>
          <a:p>
            <a:pPr>
              <a:buBlip>
                <a:blip r:embed="rId3"/>
              </a:buBlip>
            </a:pPr>
            <a:r>
              <a:rPr lang="en-US" sz="2400" dirty="0" smtClean="0">
                <a:latin typeface="Arial" pitchFamily="34" charset="0"/>
                <a:cs typeface="Arial" pitchFamily="34" charset="0"/>
              </a:rPr>
              <a:t>Jumbo has a proven track record… </a:t>
            </a:r>
          </a:p>
          <a:p>
            <a:pPr>
              <a:buNone/>
            </a:pPr>
            <a:r>
              <a:rPr lang="en-US" sz="2800" dirty="0" smtClean="0">
                <a:latin typeface="Arial" pitchFamily="34" charset="0"/>
                <a:cs typeface="Arial" pitchFamily="34" charset="0"/>
              </a:rPr>
              <a:t>	</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….let’s work together and make this happen!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3" cstate="print"/>
          <a:srcRect/>
          <a:stretch>
            <a:fillRect/>
          </a:stretch>
        </p:blipFill>
        <p:spPr bwMode="auto">
          <a:xfrm>
            <a:off x="2590800" y="1447800"/>
            <a:ext cx="4038600" cy="1414463"/>
          </a:xfrm>
          <a:prstGeom prst="rect">
            <a:avLst/>
          </a:prstGeom>
          <a:noFill/>
          <a:ln w="9525">
            <a:noFill/>
            <a:miter lim="800000"/>
            <a:headEnd/>
            <a:tailEnd/>
          </a:ln>
        </p:spPr>
      </p:pic>
      <p:sp>
        <p:nvSpPr>
          <p:cNvPr id="22531" name="TextBox 1"/>
          <p:cNvSpPr txBox="1">
            <a:spLocks noChangeArrowheads="1"/>
          </p:cNvSpPr>
          <p:nvPr/>
        </p:nvSpPr>
        <p:spPr bwMode="auto">
          <a:xfrm>
            <a:off x="1524000" y="2990850"/>
            <a:ext cx="6172200" cy="1200150"/>
          </a:xfrm>
          <a:prstGeom prst="rect">
            <a:avLst/>
          </a:prstGeom>
          <a:noFill/>
          <a:ln w="9525">
            <a:noFill/>
            <a:miter lim="800000"/>
            <a:headEnd/>
            <a:tailEnd/>
          </a:ln>
        </p:spPr>
        <p:txBody>
          <a:bodyPr>
            <a:spAutoFit/>
          </a:bodyPr>
          <a:lstStyle/>
          <a:p>
            <a:pPr marL="285750" indent="-285750" algn="ctr"/>
            <a:r>
              <a:rPr lang="en-US" sz="3600" dirty="0" smtClean="0">
                <a:latin typeface="Tahoma" pitchFamily="34" charset="0"/>
                <a:cs typeface="Tahoma" pitchFamily="34" charset="0"/>
              </a:rPr>
              <a:t>We Would </a:t>
            </a:r>
            <a:r>
              <a:rPr lang="en-US" sz="3600" dirty="0">
                <a:latin typeface="Tahoma" pitchFamily="34" charset="0"/>
                <a:cs typeface="Tahoma" pitchFamily="34" charset="0"/>
              </a:rPr>
              <a:t>like to be </a:t>
            </a:r>
          </a:p>
          <a:p>
            <a:pPr marL="285750" indent="-285750" algn="ctr"/>
            <a:r>
              <a:rPr lang="en-US" sz="3600" dirty="0">
                <a:latin typeface="Tahoma" pitchFamily="34" charset="0"/>
                <a:cs typeface="Tahoma" pitchFamily="34" charset="0"/>
              </a:rPr>
              <a:t>Your </a:t>
            </a:r>
            <a:r>
              <a:rPr lang="en-US" sz="3600" dirty="0" smtClean="0">
                <a:latin typeface="Tahoma" pitchFamily="34" charset="0"/>
                <a:cs typeface="Tahoma" pitchFamily="34" charset="0"/>
              </a:rPr>
              <a:t>e-Retailer Partner</a:t>
            </a:r>
            <a:endParaRPr lang="en-US" sz="3600" dirty="0">
              <a:latin typeface="Tahoma" pitchFamily="34" charset="0"/>
              <a:cs typeface="Tahoma" pitchFamily="34" charset="0"/>
            </a:endParaRPr>
          </a:p>
        </p:txBody>
      </p:sp>
      <p:sp>
        <p:nvSpPr>
          <p:cNvPr id="22532" name="TextBox 1"/>
          <p:cNvSpPr txBox="1">
            <a:spLocks noChangeArrowheads="1"/>
          </p:cNvSpPr>
          <p:nvPr/>
        </p:nvSpPr>
        <p:spPr bwMode="auto">
          <a:xfrm>
            <a:off x="1524000" y="4383087"/>
            <a:ext cx="6172200" cy="646113"/>
          </a:xfrm>
          <a:prstGeom prst="rect">
            <a:avLst/>
          </a:prstGeom>
          <a:noFill/>
          <a:ln w="9525">
            <a:noFill/>
            <a:miter lim="800000"/>
            <a:headEnd/>
            <a:tailEnd/>
          </a:ln>
        </p:spPr>
        <p:txBody>
          <a:bodyPr>
            <a:spAutoFit/>
          </a:bodyPr>
          <a:lstStyle/>
          <a:p>
            <a:pPr marL="285750" indent="-285750" algn="ctr"/>
            <a:r>
              <a:rPr lang="en-US" sz="3600" dirty="0">
                <a:latin typeface="Tahoma" pitchFamily="34" charset="0"/>
                <a:cs typeface="Tahoma" pitchFamily="34" charset="0"/>
              </a:rPr>
              <a:t>THANK YOU</a:t>
            </a:r>
          </a:p>
        </p:txBody>
      </p:sp>
      <p:sp>
        <p:nvSpPr>
          <p:cNvPr id="2" name="TextBox 1"/>
          <p:cNvSpPr txBox="1"/>
          <p:nvPr/>
        </p:nvSpPr>
        <p:spPr>
          <a:xfrm>
            <a:off x="3200400" y="5410200"/>
            <a:ext cx="3190109" cy="369332"/>
          </a:xfrm>
          <a:prstGeom prst="rect">
            <a:avLst/>
          </a:prstGeom>
          <a:noFill/>
        </p:spPr>
        <p:txBody>
          <a:bodyPr wrap="none" rtlCol="0">
            <a:spAutoFit/>
          </a:bodyPr>
          <a:lstStyle/>
          <a:p>
            <a:r>
              <a:rPr lang="en-US" dirty="0" err="1" smtClean="0"/>
              <a:t>brianr@jumbointeractive.com</a:t>
            </a:r>
            <a:endParaRPr lang="en-US" dirty="0"/>
          </a:p>
        </p:txBody>
      </p:sp>
    </p:spTree>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1143000"/>
          </a:xfrm>
        </p:spPr>
        <p:txBody>
          <a:bodyPr/>
          <a:lstStyle/>
          <a:p>
            <a:r>
              <a:rPr lang="en-US" sz="4000" b="1" dirty="0" smtClean="0">
                <a:solidFill>
                  <a:schemeClr val="bg1"/>
                </a:solidFill>
                <a:effectLst>
                  <a:outerShdw blurRad="38100" dist="38100" dir="2700000" algn="tl">
                    <a:srgbClr val="C0C0C0"/>
                  </a:outerShdw>
                </a:effectLst>
                <a:latin typeface="Franklin Gothic Medium" pitchFamily="34" charset="0"/>
                <a:ea typeface="ＭＳ Ｐゴシック" pitchFamily="34" charset="-128"/>
                <a:cs typeface="+mn-cs"/>
              </a:rPr>
              <a:t>The Evolution of the Retail Network</a:t>
            </a:r>
          </a:p>
        </p:txBody>
      </p:sp>
      <p:pic>
        <p:nvPicPr>
          <p:cNvPr id="1027" name="Picture 3" descr="C:\Users\BrianJ\Pictures\Liquor _Lottery Store.jpg"/>
          <p:cNvPicPr>
            <a:picLocks noChangeAspect="1" noChangeArrowheads="1"/>
          </p:cNvPicPr>
          <p:nvPr/>
        </p:nvPicPr>
        <p:blipFill>
          <a:blip r:embed="rId3" cstate="print"/>
          <a:srcRect/>
          <a:stretch>
            <a:fillRect/>
          </a:stretch>
        </p:blipFill>
        <p:spPr bwMode="auto">
          <a:xfrm>
            <a:off x="838200" y="1447800"/>
            <a:ext cx="1828800" cy="1377315"/>
          </a:xfrm>
          <a:prstGeom prst="rect">
            <a:avLst/>
          </a:prstGeom>
          <a:noFill/>
        </p:spPr>
      </p:pic>
      <p:pic>
        <p:nvPicPr>
          <p:cNvPr id="2068" name="Picture 20"/>
          <p:cNvPicPr>
            <a:picLocks noChangeAspect="1" noChangeArrowheads="1"/>
          </p:cNvPicPr>
          <p:nvPr/>
        </p:nvPicPr>
        <p:blipFill>
          <a:blip r:embed="rId4" cstate="print"/>
          <a:srcRect/>
          <a:stretch>
            <a:fillRect/>
          </a:stretch>
        </p:blipFill>
        <p:spPr bwMode="auto">
          <a:xfrm>
            <a:off x="4343400" y="2895600"/>
            <a:ext cx="4001965" cy="1517650"/>
          </a:xfrm>
          <a:prstGeom prst="rect">
            <a:avLst/>
          </a:prstGeom>
          <a:noFill/>
          <a:ln w="9525">
            <a:noFill/>
            <a:miter lim="800000"/>
            <a:headEnd/>
            <a:tailEnd/>
          </a:ln>
          <a:effectLst/>
        </p:spPr>
      </p:pic>
      <p:pic>
        <p:nvPicPr>
          <p:cNvPr id="2070" name="Picture 22" descr="C:\Users\BrianJ\AppData\Local\Microsoft\Windows\Temporary Internet Files\Content.IE5\GZ7ZLEEO\MC900240531[1].wmf"/>
          <p:cNvPicPr>
            <a:picLocks noChangeAspect="1" noChangeArrowheads="1"/>
          </p:cNvPicPr>
          <p:nvPr/>
        </p:nvPicPr>
        <p:blipFill>
          <a:blip r:embed="rId5" cstate="print"/>
          <a:srcRect/>
          <a:stretch>
            <a:fillRect/>
          </a:stretch>
        </p:blipFill>
        <p:spPr bwMode="auto">
          <a:xfrm>
            <a:off x="6400800" y="1295400"/>
            <a:ext cx="1357884" cy="1825142"/>
          </a:xfrm>
          <a:prstGeom prst="rect">
            <a:avLst/>
          </a:prstGeom>
          <a:noFill/>
        </p:spPr>
      </p:pic>
      <p:grpSp>
        <p:nvGrpSpPr>
          <p:cNvPr id="13" name="Group 12"/>
          <p:cNvGrpSpPr/>
          <p:nvPr/>
        </p:nvGrpSpPr>
        <p:grpSpPr>
          <a:xfrm>
            <a:off x="2895600" y="1600200"/>
            <a:ext cx="2279142" cy="1981200"/>
            <a:chOff x="3664458" y="2582265"/>
            <a:chExt cx="3041142" cy="2837378"/>
          </a:xfrm>
        </p:grpSpPr>
        <p:pic>
          <p:nvPicPr>
            <p:cNvPr id="2056" name="Picture 8" descr="C:\Users\BrianJ\AppData\Local\Microsoft\Windows\Temporary Internet Files\Content.IE5\8KVWI1A7\MC900297309[1].wmf"/>
            <p:cNvPicPr>
              <a:picLocks noChangeAspect="1" noChangeArrowheads="1"/>
            </p:cNvPicPr>
            <p:nvPr/>
          </p:nvPicPr>
          <p:blipFill>
            <a:blip r:embed="rId6" cstate="print"/>
            <a:srcRect/>
            <a:stretch>
              <a:fillRect/>
            </a:stretch>
          </p:blipFill>
          <p:spPr bwMode="auto">
            <a:xfrm>
              <a:off x="3664458" y="2582265"/>
              <a:ext cx="3041142" cy="2837378"/>
            </a:xfrm>
            <a:prstGeom prst="rect">
              <a:avLst/>
            </a:prstGeom>
            <a:noFill/>
          </p:spPr>
        </p:pic>
        <p:pic>
          <p:nvPicPr>
            <p:cNvPr id="2057" name="Picture 9"/>
            <p:cNvPicPr>
              <a:picLocks noChangeAspect="1" noChangeArrowheads="1"/>
            </p:cNvPicPr>
            <p:nvPr/>
          </p:nvPicPr>
          <p:blipFill>
            <a:blip r:embed="rId7" cstate="print"/>
            <a:srcRect/>
            <a:stretch>
              <a:fillRect/>
            </a:stretch>
          </p:blipFill>
          <p:spPr bwMode="auto">
            <a:xfrm>
              <a:off x="4481942" y="3733800"/>
              <a:ext cx="1461658" cy="217273"/>
            </a:xfrm>
            <a:prstGeom prst="rect">
              <a:avLst/>
            </a:prstGeom>
            <a:noFill/>
            <a:ln w="28575">
              <a:solidFill>
                <a:schemeClr val="tx1"/>
              </a:solidFill>
              <a:miter lim="800000"/>
              <a:headEnd/>
              <a:tailEnd/>
            </a:ln>
            <a:effectLst/>
          </p:spPr>
        </p:pic>
      </p:grpSp>
      <p:sp>
        <p:nvSpPr>
          <p:cNvPr id="33" name="TextBox 32"/>
          <p:cNvSpPr txBox="1"/>
          <p:nvPr/>
        </p:nvSpPr>
        <p:spPr>
          <a:xfrm>
            <a:off x="838200" y="3886200"/>
            <a:ext cx="2286000" cy="400110"/>
          </a:xfrm>
          <a:prstGeom prst="rect">
            <a:avLst/>
          </a:prstGeom>
          <a:noFill/>
        </p:spPr>
        <p:txBody>
          <a:bodyPr wrap="square" rtlCol="0">
            <a:spAutoFit/>
          </a:bodyPr>
          <a:lstStyle/>
          <a:p>
            <a:pPr algn="ctr"/>
            <a:r>
              <a:rPr lang="en-US" sz="2000" b="1" dirty="0" smtClean="0"/>
              <a:t>Off-Line Agent</a:t>
            </a:r>
            <a:endParaRPr lang="en-US" sz="2000" b="1" dirty="0"/>
          </a:p>
        </p:txBody>
      </p:sp>
      <p:sp>
        <p:nvSpPr>
          <p:cNvPr id="34" name="TextBox 33"/>
          <p:cNvSpPr txBox="1"/>
          <p:nvPr/>
        </p:nvSpPr>
        <p:spPr>
          <a:xfrm>
            <a:off x="2286000" y="4419600"/>
            <a:ext cx="2743200" cy="400110"/>
          </a:xfrm>
          <a:prstGeom prst="rect">
            <a:avLst/>
          </a:prstGeom>
          <a:noFill/>
        </p:spPr>
        <p:txBody>
          <a:bodyPr wrap="square" rtlCol="0">
            <a:spAutoFit/>
          </a:bodyPr>
          <a:lstStyle/>
          <a:p>
            <a:pPr algn="ctr"/>
            <a:r>
              <a:rPr lang="en-US" sz="2000" b="1" dirty="0" smtClean="0"/>
              <a:t>Instant Only Retailer</a:t>
            </a:r>
            <a:endParaRPr lang="en-US" sz="2000" b="1" dirty="0"/>
          </a:p>
        </p:txBody>
      </p:sp>
      <p:sp>
        <p:nvSpPr>
          <p:cNvPr id="35" name="TextBox 34"/>
          <p:cNvSpPr txBox="1"/>
          <p:nvPr/>
        </p:nvSpPr>
        <p:spPr>
          <a:xfrm>
            <a:off x="3429000" y="4876800"/>
            <a:ext cx="2514600" cy="400110"/>
          </a:xfrm>
          <a:prstGeom prst="rect">
            <a:avLst/>
          </a:prstGeom>
          <a:noFill/>
        </p:spPr>
        <p:txBody>
          <a:bodyPr wrap="square" rtlCol="0">
            <a:spAutoFit/>
          </a:bodyPr>
          <a:lstStyle/>
          <a:p>
            <a:pPr algn="ctr"/>
            <a:r>
              <a:rPr lang="en-US" sz="2000" b="1" dirty="0" smtClean="0"/>
              <a:t>On-Line Agent</a:t>
            </a:r>
            <a:endParaRPr lang="en-US" sz="2000" b="1" dirty="0"/>
          </a:p>
        </p:txBody>
      </p:sp>
      <p:sp>
        <p:nvSpPr>
          <p:cNvPr id="36" name="TextBox 35"/>
          <p:cNvSpPr txBox="1"/>
          <p:nvPr/>
        </p:nvSpPr>
        <p:spPr>
          <a:xfrm>
            <a:off x="5181600" y="5334000"/>
            <a:ext cx="2971800" cy="769441"/>
          </a:xfrm>
          <a:prstGeom prst="rect">
            <a:avLst/>
          </a:prstGeom>
          <a:noFill/>
        </p:spPr>
        <p:txBody>
          <a:bodyPr wrap="square" rtlCol="0">
            <a:spAutoFit/>
          </a:bodyPr>
          <a:lstStyle/>
          <a:p>
            <a:pPr algn="ctr"/>
            <a:r>
              <a:rPr lang="en-US" sz="4400" b="1" dirty="0" smtClean="0">
                <a:solidFill>
                  <a:schemeClr val="tx2">
                    <a:lumMod val="75000"/>
                  </a:schemeClr>
                </a:solidFill>
              </a:rPr>
              <a:t>e-Retailer</a:t>
            </a:r>
            <a:endParaRPr lang="en-US" sz="4400" b="1" dirty="0">
              <a:solidFill>
                <a:schemeClr val="tx2">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609600" y="1292225"/>
            <a:ext cx="7597774" cy="4762500"/>
            <a:chOff x="990600" y="1292225"/>
            <a:chExt cx="7597774" cy="4762500"/>
          </a:xfrm>
        </p:grpSpPr>
        <p:pic>
          <p:nvPicPr>
            <p:cNvPr id="5125" name="Picture 5" descr="C:\Users\BrianJ\AppData\Local\Microsoft\Windows\Temporary Internet Files\Content.IE5\2E58JNHX\MC900437016[1].wmf"/>
            <p:cNvPicPr>
              <a:picLocks noChangeAspect="1" noChangeArrowheads="1"/>
            </p:cNvPicPr>
            <p:nvPr/>
          </p:nvPicPr>
          <p:blipFill>
            <a:blip r:embed="rId3" cstate="print"/>
            <a:srcRect/>
            <a:stretch>
              <a:fillRect/>
            </a:stretch>
          </p:blipFill>
          <p:spPr bwMode="auto">
            <a:xfrm flipH="1">
              <a:off x="1905000" y="1292225"/>
              <a:ext cx="3273425" cy="2898775"/>
            </a:xfrm>
            <a:prstGeom prst="rect">
              <a:avLst/>
            </a:prstGeom>
            <a:noFill/>
          </p:spPr>
        </p:pic>
        <p:pic>
          <p:nvPicPr>
            <p:cNvPr id="5127" name="Picture 7" descr="C:\Users\BrianJ\AppData\Local\Microsoft\Windows\Temporary Internet Files\Content.IE5\S95X3SJJ\MC900437535[1].wmf"/>
            <p:cNvPicPr>
              <a:picLocks noChangeAspect="1" noChangeArrowheads="1"/>
            </p:cNvPicPr>
            <p:nvPr/>
          </p:nvPicPr>
          <p:blipFill>
            <a:blip r:embed="rId4" cstate="print"/>
            <a:srcRect/>
            <a:stretch>
              <a:fillRect/>
            </a:stretch>
          </p:blipFill>
          <p:spPr bwMode="auto">
            <a:xfrm flipH="1">
              <a:off x="4648199" y="1676400"/>
              <a:ext cx="3940175" cy="3313252"/>
            </a:xfrm>
            <a:prstGeom prst="rect">
              <a:avLst/>
            </a:prstGeom>
            <a:noFill/>
          </p:spPr>
        </p:pic>
        <p:pic>
          <p:nvPicPr>
            <p:cNvPr id="5128" name="Picture 8" descr="C:\Users\BrianJ\AppData\Local\Microsoft\Windows\Temporary Internet Files\Content.IE5\YNWZ4JDS\MC900437103[1].wmf"/>
            <p:cNvPicPr>
              <a:picLocks noChangeAspect="1" noChangeArrowheads="1"/>
            </p:cNvPicPr>
            <p:nvPr/>
          </p:nvPicPr>
          <p:blipFill>
            <a:blip r:embed="rId5" cstate="print"/>
            <a:srcRect r="27083"/>
            <a:stretch>
              <a:fillRect/>
            </a:stretch>
          </p:blipFill>
          <p:spPr bwMode="auto">
            <a:xfrm>
              <a:off x="990600" y="3352800"/>
              <a:ext cx="2667000" cy="2701925"/>
            </a:xfrm>
            <a:prstGeom prst="rect">
              <a:avLst/>
            </a:prstGeom>
            <a:noFill/>
          </p:spPr>
        </p:pic>
      </p:grpSp>
      <p:grpSp>
        <p:nvGrpSpPr>
          <p:cNvPr id="4" name="Group 17"/>
          <p:cNvGrpSpPr/>
          <p:nvPr/>
        </p:nvGrpSpPr>
        <p:grpSpPr>
          <a:xfrm>
            <a:off x="2743200" y="2590800"/>
            <a:ext cx="3651903" cy="2133600"/>
            <a:chOff x="4800600" y="1143000"/>
            <a:chExt cx="3194703" cy="1838212"/>
          </a:xfrm>
        </p:grpSpPr>
        <p:pic>
          <p:nvPicPr>
            <p:cNvPr id="5133" name="Picture 13" descr="C:\Users\BrianJ\AppData\Local\Microsoft\Windows\Temporary Internet Files\Content.IE5\JFJ5O2IV\MP900387568[1].jpg"/>
            <p:cNvPicPr>
              <a:picLocks noChangeAspect="1" noChangeArrowheads="1"/>
            </p:cNvPicPr>
            <p:nvPr/>
          </p:nvPicPr>
          <p:blipFill>
            <a:blip r:embed="rId6" cstate="print">
              <a:duotone>
                <a:schemeClr val="accent6">
                  <a:shade val="45000"/>
                  <a:satMod val="135000"/>
                </a:schemeClr>
                <a:prstClr val="white"/>
              </a:duotone>
            </a:blip>
            <a:srcRect l="13333" r="10000"/>
            <a:stretch>
              <a:fillRect/>
            </a:stretch>
          </p:blipFill>
          <p:spPr bwMode="auto">
            <a:xfrm>
              <a:off x="6324600" y="1295400"/>
              <a:ext cx="1670703" cy="1554480"/>
            </a:xfrm>
            <a:prstGeom prst="rect">
              <a:avLst/>
            </a:prstGeom>
            <a:noFill/>
          </p:spPr>
        </p:pic>
        <p:pic>
          <p:nvPicPr>
            <p:cNvPr id="5134" name="Picture 14" descr="C:\Users\BrianJ\AppData\Local\Microsoft\Windows\Temporary Internet Files\Content.IE5\S95X3SJJ\MP900387569[1].jpg"/>
            <p:cNvPicPr>
              <a:picLocks noChangeAspect="1" noChangeArrowheads="1"/>
            </p:cNvPicPr>
            <p:nvPr/>
          </p:nvPicPr>
          <p:blipFill>
            <a:blip r:embed="rId7" cstate="print">
              <a:duotone>
                <a:schemeClr val="accent6">
                  <a:shade val="45000"/>
                  <a:satMod val="135000"/>
                </a:schemeClr>
                <a:prstClr val="white"/>
              </a:duotone>
            </a:blip>
            <a:srcRect l="14400" r="10700"/>
            <a:stretch>
              <a:fillRect/>
            </a:stretch>
          </p:blipFill>
          <p:spPr bwMode="auto">
            <a:xfrm flipH="1">
              <a:off x="4800600" y="1295400"/>
              <a:ext cx="1600200" cy="1524000"/>
            </a:xfrm>
            <a:prstGeom prst="rect">
              <a:avLst/>
            </a:prstGeom>
            <a:noFill/>
          </p:spPr>
        </p:pic>
        <p:pic>
          <p:nvPicPr>
            <p:cNvPr id="5135" name="Picture 15" descr="C:\Users\BrianJ\AppData\Local\Microsoft\Windows\Temporary Internet Files\Content.IE5\YNWZ4JDS\MC900303675[1].wmf"/>
            <p:cNvPicPr>
              <a:picLocks noChangeAspect="1" noChangeArrowheads="1"/>
            </p:cNvPicPr>
            <p:nvPr/>
          </p:nvPicPr>
          <p:blipFill>
            <a:blip r:embed="rId8" cstate="print"/>
            <a:srcRect/>
            <a:stretch>
              <a:fillRect/>
            </a:stretch>
          </p:blipFill>
          <p:spPr bwMode="auto">
            <a:xfrm>
              <a:off x="5486400" y="1143000"/>
              <a:ext cx="1828800" cy="1838212"/>
            </a:xfrm>
            <a:prstGeom prst="rect">
              <a:avLst/>
            </a:prstGeom>
            <a:noFill/>
          </p:spPr>
        </p:pic>
      </p:grpSp>
      <p:sp>
        <p:nvSpPr>
          <p:cNvPr id="3" name="Title 1"/>
          <p:cNvSpPr txBox="1">
            <a:spLocks/>
          </p:cNvSpPr>
          <p:nvPr/>
        </p:nvSpPr>
        <p:spPr bwMode="auto">
          <a:xfrm>
            <a:off x="228600" y="0"/>
            <a:ext cx="8534400" cy="1143000"/>
          </a:xfrm>
          <a:prstGeom prst="rect">
            <a:avLst/>
          </a:prstGeom>
          <a:noFill/>
          <a:ln>
            <a:noFill/>
          </a:ln>
          <a:extLst/>
        </p:spPr>
        <p:txBody>
          <a:bodyPr anchor="ctr"/>
          <a:lstStyle/>
          <a:p>
            <a:pPr algn="ctr" eaLnBrk="0" hangingPunct="0">
              <a:defRPr/>
            </a:pPr>
            <a:r>
              <a:rPr lang="en-US" sz="4000" b="1" dirty="0" smtClean="0">
                <a:solidFill>
                  <a:schemeClr val="bg1"/>
                </a:solidFill>
                <a:effectLst>
                  <a:outerShdw blurRad="38100" dist="38100" dir="2700000" algn="tl">
                    <a:srgbClr val="C0C0C0"/>
                  </a:outerShdw>
                </a:effectLst>
                <a:latin typeface="Franklin Gothic Medium" pitchFamily="34" charset="0"/>
              </a:rPr>
              <a:t>The Gaming and Consumer Markets</a:t>
            </a:r>
          </a:p>
          <a:p>
            <a:pPr algn="ctr" eaLnBrk="0" hangingPunct="0">
              <a:defRPr/>
            </a:pPr>
            <a:r>
              <a:rPr lang="en-US" sz="4000" b="1" dirty="0" smtClean="0">
                <a:solidFill>
                  <a:schemeClr val="bg1"/>
                </a:solidFill>
                <a:effectLst>
                  <a:outerShdw blurRad="38100" dist="38100" dir="2700000" algn="tl">
                    <a:srgbClr val="C0C0C0"/>
                  </a:outerShdw>
                </a:effectLst>
                <a:latin typeface="Franklin Gothic Medium" pitchFamily="34" charset="0"/>
              </a:rPr>
              <a:t>Have Changed</a:t>
            </a:r>
            <a:endParaRPr lang="en-US" sz="4000" b="1" dirty="0">
              <a:solidFill>
                <a:schemeClr val="bg1"/>
              </a:solidFill>
              <a:effectLst>
                <a:outerShdw blurRad="38100" dist="38100" dir="2700000" algn="tl">
                  <a:srgbClr val="C0C0C0"/>
                </a:outerShdw>
              </a:effectLst>
              <a:latin typeface="Franklin Gothic Medium" pitchFamily="34" charset="0"/>
            </a:endParaRPr>
          </a:p>
        </p:txBody>
      </p:sp>
      <p:sp>
        <p:nvSpPr>
          <p:cNvPr id="21" name="TextBox 20"/>
          <p:cNvSpPr txBox="1"/>
          <p:nvPr/>
        </p:nvSpPr>
        <p:spPr>
          <a:xfrm>
            <a:off x="3200400" y="4766608"/>
            <a:ext cx="5562600" cy="1569660"/>
          </a:xfrm>
          <a:prstGeom prst="rect">
            <a:avLst/>
          </a:prstGeom>
          <a:solidFill>
            <a:schemeClr val="accent1">
              <a:lumMod val="20000"/>
              <a:lumOff val="80000"/>
            </a:schemeClr>
          </a:solidFill>
          <a:ln w="28575">
            <a:solidFill>
              <a:schemeClr val="tx2">
                <a:lumMod val="60000"/>
                <a:lumOff val="40000"/>
              </a:schemeClr>
            </a:solidFill>
          </a:ln>
          <a:scene3d>
            <a:camera prst="orthographicFront"/>
            <a:lightRig rig="threePt" dir="t"/>
          </a:scene3d>
          <a:sp3d>
            <a:bevelT/>
          </a:sp3d>
        </p:spPr>
        <p:txBody>
          <a:bodyPr wrap="square" rtlCol="0">
            <a:spAutoFit/>
          </a:bodyPr>
          <a:lstStyle/>
          <a:p>
            <a:pPr lvl="0"/>
            <a:r>
              <a:rPr lang="en-US" sz="2400" dirty="0" smtClean="0">
                <a:solidFill>
                  <a:schemeClr val="tx2">
                    <a:lumMod val="75000"/>
                  </a:schemeClr>
                </a:solidFill>
                <a:effectLst>
                  <a:outerShdw blurRad="38100" dist="38100" dir="2700000" algn="tl">
                    <a:srgbClr val="000000">
                      <a:alpha val="43137"/>
                    </a:srgbClr>
                  </a:outerShdw>
                </a:effectLst>
                <a:ea typeface="ＭＳ Ｐゴシック" charset="0"/>
                <a:cs typeface="ＭＳ Ｐゴシック" charset="0"/>
              </a:rPr>
              <a:t>The current practices of selling lottery tickets do not appeal to new consumers who prefer to make purchases online at their convenience.</a:t>
            </a:r>
            <a:endParaRPr lang="en-US" sz="2400" dirty="0">
              <a:solidFill>
                <a:schemeClr val="tx2">
                  <a:lumMod val="75000"/>
                </a:schemeClr>
              </a:solidFill>
              <a:effectLst>
                <a:outerShdw blurRad="38100" dist="38100" dir="2700000" algn="tl">
                  <a:srgbClr val="000000">
                    <a:alpha val="43137"/>
                  </a:srgbClr>
                </a:outerShdw>
              </a:effectLst>
            </a:endParaRPr>
          </a:p>
        </p:txBody>
      </p:sp>
      <p:sp>
        <p:nvSpPr>
          <p:cNvPr id="12" name="Slide Number Placeholder 11"/>
          <p:cNvSpPr>
            <a:spLocks noGrp="1"/>
          </p:cNvSpPr>
          <p:nvPr>
            <p:ph type="sldNum" sz="quarter" idx="12"/>
          </p:nvPr>
        </p:nvSpPr>
        <p:spPr/>
        <p:txBody>
          <a:bodyPr/>
          <a:lstStyle/>
          <a:p>
            <a:pPr>
              <a:defRPr/>
            </a:pPr>
            <a:fld id="{D924B86A-4D99-4262-A047-B163AAAE33C8}" type="slidenum">
              <a:rPr lang="en-US" smtClean="0"/>
              <a:pPr>
                <a:defRPr/>
              </a:pPr>
              <a:t>3</a:t>
            </a:fld>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BrianJ\AppData\Local\Microsoft\Windows\Temporary Internet Files\Content.IE5\SMMDNPDE\MP900401797[1].jpg"/>
          <p:cNvPicPr>
            <a:picLocks noChangeAspect="1" noChangeArrowheads="1"/>
          </p:cNvPicPr>
          <p:nvPr/>
        </p:nvPicPr>
        <p:blipFill>
          <a:blip r:embed="rId3" cstate="print"/>
          <a:srcRect l="3906" r="4297" b="26729"/>
          <a:stretch>
            <a:fillRect/>
          </a:stretch>
        </p:blipFill>
        <p:spPr bwMode="auto">
          <a:xfrm>
            <a:off x="3429000" y="1066800"/>
            <a:ext cx="3048000" cy="1621276"/>
          </a:xfrm>
          <a:prstGeom prst="rect">
            <a:avLst/>
          </a:prstGeom>
          <a:noFill/>
        </p:spPr>
      </p:pic>
      <p:sp>
        <p:nvSpPr>
          <p:cNvPr id="2" name="Title 1"/>
          <p:cNvSpPr>
            <a:spLocks noGrp="1"/>
          </p:cNvSpPr>
          <p:nvPr>
            <p:ph type="title"/>
          </p:nvPr>
        </p:nvSpPr>
        <p:spPr>
          <a:xfrm>
            <a:off x="457200" y="-76200"/>
            <a:ext cx="8229600" cy="1143000"/>
          </a:xfrm>
        </p:spPr>
        <p:txBody>
          <a:bodyPr/>
          <a:lstStyle/>
          <a:p>
            <a:r>
              <a:rPr lang="en-US" sz="4000" b="1" dirty="0" smtClean="0">
                <a:solidFill>
                  <a:schemeClr val="bg1"/>
                </a:solidFill>
                <a:effectLst>
                  <a:outerShdw blurRad="38100" dist="38100" dir="2700000" algn="tl">
                    <a:srgbClr val="C0C0C0"/>
                  </a:outerShdw>
                </a:effectLst>
                <a:latin typeface="Franklin Gothic Medium" pitchFamily="34" charset="0"/>
                <a:ea typeface="ＭＳ Ｐゴシック" pitchFamily="34" charset="-128"/>
                <a:cs typeface="+mn-cs"/>
              </a:rPr>
              <a:t>Embracing the Existing Retailers</a:t>
            </a:r>
          </a:p>
        </p:txBody>
      </p:sp>
      <p:pic>
        <p:nvPicPr>
          <p:cNvPr id="1027" name="Picture 3"/>
          <p:cNvPicPr>
            <a:picLocks noChangeAspect="1" noChangeArrowheads="1"/>
          </p:cNvPicPr>
          <p:nvPr/>
        </p:nvPicPr>
        <p:blipFill>
          <a:blip r:embed="rId4" cstate="print"/>
          <a:srcRect/>
          <a:stretch>
            <a:fillRect/>
          </a:stretch>
        </p:blipFill>
        <p:spPr bwMode="auto">
          <a:xfrm>
            <a:off x="4800600" y="4191000"/>
            <a:ext cx="3188941" cy="2073982"/>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533400" y="1219200"/>
            <a:ext cx="2669605" cy="2349499"/>
          </a:xfrm>
          <a:prstGeom prst="rect">
            <a:avLst/>
          </a:prstGeom>
          <a:noFill/>
          <a:ln w="9525">
            <a:noFill/>
            <a:miter lim="800000"/>
            <a:headEnd/>
            <a:tailEnd/>
          </a:ln>
          <a:effectLst/>
        </p:spPr>
      </p:pic>
      <p:pic>
        <p:nvPicPr>
          <p:cNvPr id="19" name="Picture 8" descr="C:\Users\BrianJ\AppData\Local\Microsoft\Windows\Temporary Internet Files\Content.IE5\SMMDNPDE\MP900401797[1].jpg"/>
          <p:cNvPicPr>
            <a:picLocks noChangeAspect="1" noChangeArrowheads="1"/>
          </p:cNvPicPr>
          <p:nvPr/>
        </p:nvPicPr>
        <p:blipFill>
          <a:blip r:embed="rId6" cstate="print"/>
          <a:srcRect l="3906" r="4297" b="26729"/>
          <a:stretch>
            <a:fillRect/>
          </a:stretch>
        </p:blipFill>
        <p:spPr bwMode="auto">
          <a:xfrm>
            <a:off x="4343400" y="1752600"/>
            <a:ext cx="3124200" cy="1661808"/>
          </a:xfrm>
          <a:prstGeom prst="rect">
            <a:avLst/>
          </a:prstGeom>
          <a:noFill/>
        </p:spPr>
      </p:pic>
      <p:pic>
        <p:nvPicPr>
          <p:cNvPr id="20" name="Picture 8" descr="C:\Users\BrianJ\AppData\Local\Microsoft\Windows\Temporary Internet Files\Content.IE5\SMMDNPDE\MP900401797[1].jpg"/>
          <p:cNvPicPr>
            <a:picLocks noChangeAspect="1" noChangeArrowheads="1"/>
          </p:cNvPicPr>
          <p:nvPr/>
        </p:nvPicPr>
        <p:blipFill>
          <a:blip r:embed="rId7" cstate="print"/>
          <a:srcRect l="3906" r="4297" b="26729"/>
          <a:stretch>
            <a:fillRect/>
          </a:stretch>
        </p:blipFill>
        <p:spPr bwMode="auto">
          <a:xfrm>
            <a:off x="5334000" y="2438400"/>
            <a:ext cx="3294888" cy="1752600"/>
          </a:xfrm>
          <a:prstGeom prst="rect">
            <a:avLst/>
          </a:prstGeom>
          <a:noFill/>
        </p:spPr>
      </p:pic>
      <p:sp>
        <p:nvSpPr>
          <p:cNvPr id="21" name="TextBox 20"/>
          <p:cNvSpPr txBox="1"/>
          <p:nvPr/>
        </p:nvSpPr>
        <p:spPr>
          <a:xfrm>
            <a:off x="457200" y="3810000"/>
            <a:ext cx="4191000" cy="2123658"/>
          </a:xfrm>
          <a:prstGeom prst="rect">
            <a:avLst/>
          </a:prstGeom>
          <a:noFill/>
        </p:spPr>
        <p:txBody>
          <a:bodyPr wrap="square" rtlCol="0">
            <a:spAutoFit/>
          </a:bodyPr>
          <a:lstStyle/>
          <a:p>
            <a:pPr algn="ctr"/>
            <a:r>
              <a:rPr lang="en-US" sz="4400" b="1" dirty="0" smtClean="0">
                <a:solidFill>
                  <a:schemeClr val="tx2">
                    <a:lumMod val="60000"/>
                    <a:lumOff val="40000"/>
                  </a:schemeClr>
                </a:solidFill>
                <a:effectLst>
                  <a:outerShdw blurRad="38100" dist="38100" dir="2700000" algn="tl">
                    <a:srgbClr val="000000">
                      <a:alpha val="43137"/>
                    </a:srgbClr>
                  </a:outerShdw>
                </a:effectLst>
              </a:rPr>
              <a:t>Like it or not the Internet is here to stay.</a:t>
            </a:r>
            <a:endParaRPr lang="en-US" sz="4400" b="1"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l"/>
            <a:r>
              <a:rPr lang="en-US" sz="4000" b="1" dirty="0" smtClean="0">
                <a:solidFill>
                  <a:schemeClr val="bg1"/>
                </a:solidFill>
                <a:effectLst>
                  <a:outerShdw blurRad="38100" dist="38100" dir="2700000" algn="tl">
                    <a:srgbClr val="C0C0C0"/>
                  </a:outerShdw>
                </a:effectLst>
                <a:latin typeface="Franklin Gothic Medium" pitchFamily="34" charset="0"/>
                <a:ea typeface="ＭＳ Ｐゴシック" pitchFamily="34" charset="-128"/>
                <a:cs typeface="+mn-cs"/>
              </a:rPr>
              <a:t>Jumbo is an e-Retailer</a:t>
            </a:r>
          </a:p>
        </p:txBody>
      </p:sp>
      <p:sp>
        <p:nvSpPr>
          <p:cNvPr id="3" name="TextBox 2"/>
          <p:cNvSpPr txBox="1"/>
          <p:nvPr/>
        </p:nvSpPr>
        <p:spPr>
          <a:xfrm>
            <a:off x="533400" y="1191161"/>
            <a:ext cx="4724400" cy="1015663"/>
          </a:xfrm>
          <a:prstGeom prst="rect">
            <a:avLst/>
          </a:prstGeom>
          <a:noFill/>
        </p:spPr>
        <p:txBody>
          <a:bodyPr wrap="square" rtlCol="0">
            <a:spAutoFit/>
          </a:bodyPr>
          <a:lstStyle/>
          <a:p>
            <a:r>
              <a:rPr lang="en-US" sz="2000" dirty="0" smtClean="0"/>
              <a:t>Jumbo has been a licensed e-Retailer for over a decade complementing the state lotteries’ web-sites.   </a:t>
            </a:r>
            <a:endParaRPr lang="en-US" sz="2000" dirty="0"/>
          </a:p>
        </p:txBody>
      </p:sp>
      <p:sp>
        <p:nvSpPr>
          <p:cNvPr id="4" name="TextBox 3"/>
          <p:cNvSpPr txBox="1"/>
          <p:nvPr/>
        </p:nvSpPr>
        <p:spPr>
          <a:xfrm>
            <a:off x="609600" y="2438400"/>
            <a:ext cx="8001000" cy="1200329"/>
          </a:xfrm>
          <a:prstGeom prst="rect">
            <a:avLst/>
          </a:prstGeom>
          <a:noFill/>
        </p:spPr>
        <p:txBody>
          <a:bodyPr wrap="square" rtlCol="0">
            <a:spAutoFit/>
          </a:bodyPr>
          <a:lstStyle/>
          <a:p>
            <a:r>
              <a:rPr lang="en-US" sz="2400" dirty="0" smtClean="0"/>
              <a:t>In the past year Jumbo facilitated the sale of $100 million lotto type game tickets from a population of 14 million; more than 18 U.S. Lotteries.</a:t>
            </a:r>
            <a:endParaRPr lang="en-US" sz="2400" dirty="0"/>
          </a:p>
        </p:txBody>
      </p:sp>
      <p:sp>
        <p:nvSpPr>
          <p:cNvPr id="6" name="TextBox 5"/>
          <p:cNvSpPr txBox="1"/>
          <p:nvPr/>
        </p:nvSpPr>
        <p:spPr>
          <a:xfrm>
            <a:off x="609600" y="4724400"/>
            <a:ext cx="7924800" cy="1200329"/>
          </a:xfrm>
          <a:prstGeom prst="rect">
            <a:avLst/>
          </a:prstGeom>
          <a:noFill/>
        </p:spPr>
        <p:txBody>
          <a:bodyPr wrap="square" rtlCol="0">
            <a:spAutoFit/>
          </a:bodyPr>
          <a:lstStyle/>
          <a:p>
            <a:r>
              <a:rPr lang="en-US" sz="2400" dirty="0" smtClean="0"/>
              <a:t>The cost to our Lottery partners is </a:t>
            </a:r>
            <a:r>
              <a:rPr lang="en-US" sz="2400" b="1" dirty="0" smtClean="0"/>
              <a:t>BUDGET NEUTRAL </a:t>
            </a:r>
            <a:r>
              <a:rPr lang="en-US" sz="2400" dirty="0" smtClean="0"/>
              <a:t>, Jumbo operates on the retailer commission; just like other retailers.</a:t>
            </a:r>
            <a:endParaRPr lang="en-US" sz="2400" dirty="0"/>
          </a:p>
        </p:txBody>
      </p:sp>
      <p:pic>
        <p:nvPicPr>
          <p:cNvPr id="1026" name="Picture 2" descr="C:\Users\BrianJ\Pictures\ozlotteries_logo.gif"/>
          <p:cNvPicPr>
            <a:picLocks noChangeAspect="1" noChangeArrowheads="1"/>
          </p:cNvPicPr>
          <p:nvPr/>
        </p:nvPicPr>
        <p:blipFill>
          <a:blip r:embed="rId3" cstate="print"/>
          <a:srcRect/>
          <a:stretch>
            <a:fillRect/>
          </a:stretch>
        </p:blipFill>
        <p:spPr bwMode="auto">
          <a:xfrm>
            <a:off x="5105400" y="1283368"/>
            <a:ext cx="3314700" cy="697832"/>
          </a:xfrm>
          <a:prstGeom prst="rect">
            <a:avLst/>
          </a:prstGeom>
          <a:noFill/>
        </p:spPr>
      </p:pic>
      <p:sp>
        <p:nvSpPr>
          <p:cNvPr id="8" name="TextBox 7"/>
          <p:cNvSpPr txBox="1"/>
          <p:nvPr/>
        </p:nvSpPr>
        <p:spPr>
          <a:xfrm>
            <a:off x="609600" y="3787914"/>
            <a:ext cx="8001000" cy="707886"/>
          </a:xfrm>
          <a:prstGeom prst="rect">
            <a:avLst/>
          </a:prstGeom>
          <a:noFill/>
        </p:spPr>
        <p:txBody>
          <a:bodyPr wrap="square" rtlCol="0">
            <a:spAutoFit/>
          </a:bodyPr>
          <a:lstStyle/>
          <a:p>
            <a:r>
              <a:rPr lang="en-US" sz="2000" dirty="0" smtClean="0"/>
              <a:t>By comparison this is approximately 17% of the $573 million lotto type tickets purchased by Illinois’ 12.9 million residence</a:t>
            </a:r>
            <a:endParaRPr lang="en-US" sz="2000" dirty="0"/>
          </a:p>
        </p:txBody>
      </p:sp>
      <p:sp>
        <p:nvSpPr>
          <p:cNvPr id="9" name="Title 1"/>
          <p:cNvSpPr txBox="1">
            <a:spLocks/>
          </p:cNvSpPr>
          <p:nvPr/>
        </p:nvSpPr>
        <p:spPr bwMode="auto">
          <a:xfrm>
            <a:off x="4648200" y="381000"/>
            <a:ext cx="4495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200" i="1" dirty="0" smtClean="0">
                <a:solidFill>
                  <a:schemeClr val="bg1"/>
                </a:solidFill>
                <a:effectLst>
                  <a:outerShdw blurRad="38100" dist="38100" dir="2700000" algn="tl">
                    <a:srgbClr val="C0C0C0"/>
                  </a:outerShdw>
                </a:effectLst>
                <a:latin typeface="Franklin Gothic Medium" pitchFamily="34" charset="0"/>
                <a:ea typeface="ＭＳ Ｐゴシック" pitchFamily="34" charset="-128"/>
                <a:cs typeface="+mn-cs"/>
              </a:rPr>
              <a:t>..not a lottery </a:t>
            </a:r>
            <a:r>
              <a:rPr lang="en-US" sz="3200" i="1" dirty="0">
                <a:solidFill>
                  <a:schemeClr val="bg1"/>
                </a:solidFill>
                <a:effectLst>
                  <a:outerShdw blurRad="38100" dist="38100" dir="2700000" algn="tl">
                    <a:srgbClr val="C0C0C0"/>
                  </a:outerShdw>
                </a:effectLst>
                <a:latin typeface="Franklin Gothic Medium" pitchFamily="34" charset="0"/>
                <a:ea typeface="ＭＳ Ｐゴシック" pitchFamily="34" charset="-128"/>
                <a:cs typeface="+mn-cs"/>
              </a:rPr>
              <a:t>s</a:t>
            </a:r>
            <a:r>
              <a:rPr lang="en-US" sz="3200" i="1" dirty="0" smtClean="0">
                <a:solidFill>
                  <a:schemeClr val="bg1"/>
                </a:solidFill>
                <a:effectLst>
                  <a:outerShdw blurRad="38100" dist="38100" dir="2700000" algn="tl">
                    <a:srgbClr val="C0C0C0"/>
                  </a:outerShdw>
                </a:effectLst>
                <a:latin typeface="Franklin Gothic Medium" pitchFamily="34" charset="0"/>
                <a:ea typeface="ＭＳ Ｐゴシック" pitchFamily="34" charset="-128"/>
                <a:cs typeface="+mn-cs"/>
              </a:rPr>
              <a:t>upplier</a:t>
            </a:r>
            <a:endParaRPr lang="en-US" i="1" dirty="0" smtClean="0">
              <a:solidFill>
                <a:schemeClr val="bg1"/>
              </a:solidFill>
              <a:effectLst>
                <a:outerShdw blurRad="38100" dist="38100" dir="2700000" algn="tl">
                  <a:srgbClr val="C0C0C0"/>
                </a:outerShdw>
              </a:effectLst>
              <a:latin typeface="Franklin Gothic Medium" pitchFamily="34" charset="0"/>
              <a:ea typeface="ＭＳ Ｐゴシック" pitchFamily="34"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effectLst>
                  <a:outerShdw blurRad="38100" dist="38100" dir="2700000" algn="tl">
                    <a:srgbClr val="C0C0C0"/>
                  </a:outerShdw>
                </a:effectLst>
                <a:latin typeface="Franklin Gothic Medium" pitchFamily="34" charset="0"/>
                <a:ea typeface="ＭＳ Ｐゴシック" pitchFamily="34" charset="-128"/>
                <a:cs typeface="+mn-cs"/>
              </a:rPr>
              <a:t>Delivering More</a:t>
            </a:r>
          </a:p>
        </p:txBody>
      </p:sp>
      <p:sp>
        <p:nvSpPr>
          <p:cNvPr id="3" name="TextBox 2"/>
          <p:cNvSpPr txBox="1"/>
          <p:nvPr/>
        </p:nvSpPr>
        <p:spPr>
          <a:xfrm>
            <a:off x="685800" y="1143000"/>
            <a:ext cx="7772400" cy="2308324"/>
          </a:xfrm>
          <a:prstGeom prst="rect">
            <a:avLst/>
          </a:prstGeom>
          <a:noFill/>
        </p:spPr>
        <p:txBody>
          <a:bodyPr wrap="square" rtlCol="0">
            <a:spAutoFit/>
          </a:bodyPr>
          <a:lstStyle/>
          <a:p>
            <a:r>
              <a:rPr lang="en-US" sz="2400" dirty="0" smtClean="0"/>
              <a:t>In fact Jumbo delivers much, much more….</a:t>
            </a:r>
          </a:p>
          <a:p>
            <a:pPr marL="914400"/>
            <a:endParaRPr lang="en-US" sz="2400" dirty="0" smtClean="0"/>
          </a:p>
          <a:p>
            <a:r>
              <a:rPr lang="en-US" sz="2400" dirty="0" smtClean="0"/>
              <a:t>Jumbo has developed solutions and tools to create a diverse network of e-retailers that can embrace and revitalize the traditional retail to drive incremental commissions. </a:t>
            </a:r>
            <a:endParaRPr lang="en-US" sz="2400" dirty="0"/>
          </a:p>
        </p:txBody>
      </p:sp>
      <p:pic>
        <p:nvPicPr>
          <p:cNvPr id="5" name="Picture 2" descr="jigsaw_nine_withNew.png"/>
          <p:cNvPicPr>
            <a:picLocks noChangeAspect="1"/>
          </p:cNvPicPr>
          <p:nvPr/>
        </p:nvPicPr>
        <p:blipFill>
          <a:blip r:embed="rId3" cstate="print"/>
          <a:srcRect/>
          <a:stretch>
            <a:fillRect/>
          </a:stretch>
        </p:blipFill>
        <p:spPr bwMode="auto">
          <a:xfrm>
            <a:off x="5029200" y="3276600"/>
            <a:ext cx="3980553" cy="2971800"/>
          </a:xfrm>
          <a:prstGeom prst="rect">
            <a:avLst/>
          </a:prstGeom>
          <a:noFill/>
          <a:ln w="9525">
            <a:noFill/>
            <a:miter lim="800000"/>
            <a:headEnd/>
            <a:tailEnd/>
          </a:ln>
        </p:spPr>
      </p:pic>
      <p:sp>
        <p:nvSpPr>
          <p:cNvPr id="6" name="TextBox 5"/>
          <p:cNvSpPr txBox="1"/>
          <p:nvPr/>
        </p:nvSpPr>
        <p:spPr>
          <a:xfrm>
            <a:off x="685800" y="3581400"/>
            <a:ext cx="4191000" cy="2308324"/>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rPr>
              <a:t>Jumbo invests heavily to market and advertise the digital channels. </a:t>
            </a:r>
            <a:endParaRPr lang="en-US" sz="3600" b="1" dirty="0">
              <a:solidFill>
                <a:srgbClr val="FF0000"/>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b="1" dirty="0" smtClean="0">
                <a:solidFill>
                  <a:schemeClr val="bg1"/>
                </a:solidFill>
                <a:effectLst>
                  <a:outerShdw blurRad="38100" dist="38100" dir="2700000" algn="tl">
                    <a:srgbClr val="C0C0C0"/>
                  </a:outerShdw>
                </a:effectLst>
                <a:latin typeface="Franklin Gothic Medium" pitchFamily="34" charset="0"/>
                <a:ea typeface="ＭＳ Ｐゴシック" pitchFamily="34" charset="-128"/>
                <a:cs typeface="+mn-cs"/>
              </a:rPr>
              <a:t>Retailers Know the Power of the Internet</a:t>
            </a:r>
          </a:p>
        </p:txBody>
      </p:sp>
      <p:grpSp>
        <p:nvGrpSpPr>
          <p:cNvPr id="7" name="Group 6"/>
          <p:cNvGrpSpPr/>
          <p:nvPr/>
        </p:nvGrpSpPr>
        <p:grpSpPr>
          <a:xfrm>
            <a:off x="533400" y="1143000"/>
            <a:ext cx="8153400" cy="5715000"/>
            <a:chOff x="533400" y="1143000"/>
            <a:chExt cx="8153400" cy="5715000"/>
          </a:xfrm>
        </p:grpSpPr>
        <p:pic>
          <p:nvPicPr>
            <p:cNvPr id="2051" name="Picture 3" descr="C:\Users\BrianJ\Pictures\Kroger.jpg"/>
            <p:cNvPicPr>
              <a:picLocks noChangeAspect="1" noChangeArrowheads="1"/>
            </p:cNvPicPr>
            <p:nvPr/>
          </p:nvPicPr>
          <p:blipFill>
            <a:blip r:embed="rId3" cstate="print"/>
            <a:srcRect r="23237"/>
            <a:stretch>
              <a:fillRect/>
            </a:stretch>
          </p:blipFill>
          <p:spPr bwMode="auto">
            <a:xfrm>
              <a:off x="2438400" y="1143000"/>
              <a:ext cx="5638800" cy="4591050"/>
            </a:xfrm>
            <a:prstGeom prst="rect">
              <a:avLst/>
            </a:prstGeom>
            <a:noFill/>
          </p:spPr>
        </p:pic>
        <p:pic>
          <p:nvPicPr>
            <p:cNvPr id="2052" name="Picture 4" descr="C:\Users\BrianJ\Pictures\safeway.jpg"/>
            <p:cNvPicPr>
              <a:picLocks noChangeAspect="1" noChangeArrowheads="1"/>
            </p:cNvPicPr>
            <p:nvPr/>
          </p:nvPicPr>
          <p:blipFill>
            <a:blip r:embed="rId4" cstate="print"/>
            <a:srcRect r="21081"/>
            <a:stretch>
              <a:fillRect/>
            </a:stretch>
          </p:blipFill>
          <p:spPr bwMode="auto">
            <a:xfrm>
              <a:off x="3429000" y="2781300"/>
              <a:ext cx="5257800" cy="4076700"/>
            </a:xfrm>
            <a:prstGeom prst="rect">
              <a:avLst/>
            </a:prstGeom>
            <a:noFill/>
          </p:spPr>
        </p:pic>
        <p:pic>
          <p:nvPicPr>
            <p:cNvPr id="2050" name="Picture 2" descr="C:\Users\BrianJ\Pictures\seven-eleven.jpg"/>
            <p:cNvPicPr>
              <a:picLocks noChangeAspect="1" noChangeArrowheads="1"/>
            </p:cNvPicPr>
            <p:nvPr/>
          </p:nvPicPr>
          <p:blipFill>
            <a:blip r:embed="rId5" cstate="print"/>
            <a:srcRect l="20000" r="20000" b="9144"/>
            <a:stretch>
              <a:fillRect/>
            </a:stretch>
          </p:blipFill>
          <p:spPr bwMode="auto">
            <a:xfrm>
              <a:off x="533400" y="1600200"/>
              <a:ext cx="3265994" cy="3026229"/>
            </a:xfrm>
            <a:prstGeom prst="rect">
              <a:avLst/>
            </a:prstGeom>
            <a:noFill/>
          </p:spPr>
        </p:pic>
        <p:pic>
          <p:nvPicPr>
            <p:cNvPr id="2053" name="Picture 5" descr="C:\Users\BrianJ\Pictures\Cumberland Farms.jpg"/>
            <p:cNvPicPr>
              <a:picLocks noChangeAspect="1" noChangeArrowheads="1"/>
            </p:cNvPicPr>
            <p:nvPr/>
          </p:nvPicPr>
          <p:blipFill>
            <a:blip r:embed="rId6" cstate="print"/>
            <a:srcRect l="20004" r="19982" b="36538"/>
            <a:stretch>
              <a:fillRect/>
            </a:stretch>
          </p:blipFill>
          <p:spPr bwMode="auto">
            <a:xfrm>
              <a:off x="838200" y="3581400"/>
              <a:ext cx="3886200" cy="2514600"/>
            </a:xfrm>
            <a:prstGeom prst="rect">
              <a:avLst/>
            </a:prstGeom>
            <a:noFill/>
          </p:spPr>
        </p:pic>
      </p:grpSp>
      <p:sp>
        <p:nvSpPr>
          <p:cNvPr id="8" name="Rectangle 7"/>
          <p:cNvSpPr/>
          <p:nvPr/>
        </p:nvSpPr>
        <p:spPr>
          <a:xfrm>
            <a:off x="457200" y="1143000"/>
            <a:ext cx="8001000" cy="2585323"/>
          </a:xfrm>
          <a:prstGeom prst="rect">
            <a:avLst/>
          </a:prstGeom>
          <a:solidFill>
            <a:srgbClr val="FFFFCC">
              <a:alpha val="50196"/>
            </a:srgbClr>
          </a:solidFill>
        </p:spPr>
        <p:txBody>
          <a:bodyPr wrap="square">
            <a:spAutoFit/>
          </a:bodyPr>
          <a:lstStyle/>
          <a:p>
            <a:pPr algn="ctr"/>
            <a:r>
              <a:rPr lang="en-US" sz="5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Hundreds of offers to drive Customers to their Stores</a:t>
            </a:r>
            <a:endParaRPr lang="en-US" sz="54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9" name="Rectangle 8"/>
          <p:cNvSpPr/>
          <p:nvPr/>
        </p:nvSpPr>
        <p:spPr>
          <a:xfrm>
            <a:off x="533400" y="3276600"/>
            <a:ext cx="7924800" cy="2554545"/>
          </a:xfrm>
          <a:prstGeom prst="rect">
            <a:avLst/>
          </a:prstGeom>
          <a:solidFill>
            <a:srgbClr val="FFFFCC">
              <a:alpha val="74902"/>
            </a:srgbClr>
          </a:solidFill>
        </p:spPr>
        <p:txBody>
          <a:bodyPr wrap="square">
            <a:spAutoFit/>
          </a:bodyPr>
          <a:lstStyle/>
          <a:p>
            <a:pPr algn="ctr"/>
            <a:r>
              <a:rPr lang="en-US" sz="40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Do retailers really think selling lottery over the Internet will minimize their foot traffic and sales?</a:t>
            </a:r>
            <a:endParaRPr lang="en-US" sz="40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76200"/>
            <a:ext cx="8686800" cy="1143000"/>
          </a:xfrm>
          <a:prstGeom prst="rect">
            <a:avLst/>
          </a:prstGeom>
          <a:noFill/>
          <a:ln>
            <a:noFill/>
          </a:ln>
          <a:extLst/>
        </p:spPr>
        <p:txBody>
          <a:bodyPr anchor="ctr"/>
          <a:lstStyle/>
          <a:p>
            <a:pPr algn="ctr" eaLnBrk="0" hangingPunct="0">
              <a:defRPr/>
            </a:pPr>
            <a:r>
              <a:rPr lang="en-US" sz="4000" b="1" dirty="0" smtClean="0">
                <a:solidFill>
                  <a:schemeClr val="bg1"/>
                </a:solidFill>
                <a:effectLst>
                  <a:outerShdw blurRad="38100" dist="38100" dir="2700000" algn="tl">
                    <a:srgbClr val="C0C0C0"/>
                  </a:outerShdw>
                </a:effectLst>
                <a:latin typeface="Franklin Gothic Medium" pitchFamily="34" charset="0"/>
              </a:rPr>
              <a:t>It</a:t>
            </a:r>
            <a:r>
              <a:rPr lang="en-US" altLang="en-US" sz="4000" b="1" dirty="0" smtClean="0">
                <a:solidFill>
                  <a:schemeClr val="bg1"/>
                </a:solidFill>
                <a:effectLst>
                  <a:outerShdw blurRad="38100" dist="38100" dir="2700000" algn="tl">
                    <a:srgbClr val="C0C0C0"/>
                  </a:outerShdw>
                </a:effectLst>
                <a:latin typeface="Franklin Gothic Medium" pitchFamily="34" charset="0"/>
              </a:rPr>
              <a:t>’</a:t>
            </a:r>
            <a:r>
              <a:rPr lang="en-US" sz="4000" b="1" dirty="0" smtClean="0">
                <a:solidFill>
                  <a:schemeClr val="bg1"/>
                </a:solidFill>
                <a:effectLst>
                  <a:outerShdw blurRad="38100" dist="38100" dir="2700000" algn="tl">
                    <a:srgbClr val="C0C0C0"/>
                  </a:outerShdw>
                </a:effectLst>
                <a:latin typeface="Franklin Gothic Medium" pitchFamily="34" charset="0"/>
              </a:rPr>
              <a:t>s all about bringing together</a:t>
            </a:r>
          </a:p>
          <a:p>
            <a:pPr algn="ctr" eaLnBrk="0" hangingPunct="0">
              <a:defRPr/>
            </a:pPr>
            <a:r>
              <a:rPr lang="en-US" sz="3600" b="1" dirty="0">
                <a:solidFill>
                  <a:schemeClr val="bg1"/>
                </a:solidFill>
                <a:effectLst>
                  <a:outerShdw blurRad="38100" dist="38100" dir="2700000" algn="tl">
                    <a:srgbClr val="C0C0C0"/>
                  </a:outerShdw>
                </a:effectLst>
                <a:latin typeface="Franklin Gothic Medium" pitchFamily="34" charset="0"/>
              </a:rPr>
              <a:t>t</a:t>
            </a:r>
            <a:r>
              <a:rPr lang="en-US" sz="3600" b="1" dirty="0" smtClean="0">
                <a:solidFill>
                  <a:schemeClr val="bg1"/>
                </a:solidFill>
                <a:effectLst>
                  <a:outerShdw blurRad="38100" dist="38100" dir="2700000" algn="tl">
                    <a:srgbClr val="C0C0C0"/>
                  </a:outerShdw>
                </a:effectLst>
                <a:latin typeface="Franklin Gothic Medium" pitchFamily="34" charset="0"/>
              </a:rPr>
              <a:t>he Traditional and Digital Channels…</a:t>
            </a:r>
            <a:endParaRPr lang="en-US" sz="3600" b="1" dirty="0">
              <a:solidFill>
                <a:schemeClr val="bg1"/>
              </a:solidFill>
              <a:effectLst>
                <a:outerShdw blurRad="38100" dist="38100" dir="2700000" algn="tl">
                  <a:srgbClr val="C0C0C0"/>
                </a:outerShdw>
              </a:effectLst>
              <a:latin typeface="Franklin Gothic Medium" pitchFamily="34" charset="0"/>
            </a:endParaRPr>
          </a:p>
        </p:txBody>
      </p:sp>
      <p:sp>
        <p:nvSpPr>
          <p:cNvPr id="5" name="TextBox 1"/>
          <p:cNvSpPr txBox="1">
            <a:spLocks noChangeArrowheads="1"/>
          </p:cNvSpPr>
          <p:nvPr/>
        </p:nvSpPr>
        <p:spPr bwMode="auto">
          <a:xfrm>
            <a:off x="5943600" y="3886200"/>
            <a:ext cx="2514600" cy="1570038"/>
          </a:xfrm>
          <a:prstGeom prst="rect">
            <a:avLst/>
          </a:prstGeom>
          <a:noFill/>
          <a:ln>
            <a:noFill/>
          </a:ln>
          <a:extLst/>
        </p:spPr>
        <p:txBody>
          <a:bodyPr>
            <a:spAutoFit/>
          </a:bodyPr>
          <a:lstStyle/>
          <a:p>
            <a:pPr algn="ctr">
              <a:defRPr/>
            </a:pPr>
            <a:r>
              <a:rPr lang="en-US" sz="3200" b="1">
                <a:solidFill>
                  <a:srgbClr val="000000"/>
                </a:solidFill>
                <a:effectLst>
                  <a:outerShdw blurRad="38100" dist="38100" dir="2700000" algn="tl">
                    <a:srgbClr val="C0C0C0"/>
                  </a:outerShdw>
                </a:effectLst>
                <a:latin typeface="Franklin Gothic Book" pitchFamily="34" charset="0"/>
              </a:rPr>
              <a:t>..into a single harmonious system</a:t>
            </a:r>
          </a:p>
        </p:txBody>
      </p:sp>
      <p:pic>
        <p:nvPicPr>
          <p:cNvPr id="3077" name="Picture 1"/>
          <p:cNvPicPr>
            <a:picLocks noChangeAspect="1"/>
          </p:cNvPicPr>
          <p:nvPr/>
        </p:nvPicPr>
        <p:blipFill>
          <a:blip r:embed="rId3" cstate="print"/>
          <a:srcRect/>
          <a:stretch>
            <a:fillRect/>
          </a:stretch>
        </p:blipFill>
        <p:spPr bwMode="auto">
          <a:xfrm>
            <a:off x="3784600" y="1604963"/>
            <a:ext cx="4597400" cy="2052637"/>
          </a:xfrm>
          <a:prstGeom prst="rect">
            <a:avLst/>
          </a:prstGeom>
          <a:noFill/>
          <a:ln w="9525">
            <a:noFill/>
            <a:miter lim="800000"/>
            <a:headEnd/>
            <a:tailEnd/>
          </a:ln>
        </p:spPr>
      </p:pic>
      <p:pic>
        <p:nvPicPr>
          <p:cNvPr id="3078" name="Picture 7"/>
          <p:cNvPicPr>
            <a:picLocks noChangeAspect="1"/>
          </p:cNvPicPr>
          <p:nvPr/>
        </p:nvPicPr>
        <p:blipFill>
          <a:blip r:embed="rId4" cstate="print"/>
          <a:srcRect/>
          <a:stretch>
            <a:fillRect/>
          </a:stretch>
        </p:blipFill>
        <p:spPr bwMode="auto">
          <a:xfrm>
            <a:off x="3810000" y="3670300"/>
            <a:ext cx="1676400" cy="2501900"/>
          </a:xfrm>
          <a:prstGeom prst="rect">
            <a:avLst/>
          </a:prstGeom>
          <a:noFill/>
          <a:ln w="9525">
            <a:noFill/>
            <a:miter lim="800000"/>
            <a:headEnd/>
            <a:tailEnd/>
          </a:ln>
        </p:spPr>
      </p:pic>
      <p:pic>
        <p:nvPicPr>
          <p:cNvPr id="3079" name="Picture 10" descr="trad retailers 2.jpg"/>
          <p:cNvPicPr>
            <a:picLocks noChangeAspect="1"/>
          </p:cNvPicPr>
          <p:nvPr/>
        </p:nvPicPr>
        <p:blipFill>
          <a:blip r:embed="rId5" cstate="print"/>
          <a:srcRect/>
          <a:stretch>
            <a:fillRect/>
          </a:stretch>
        </p:blipFill>
        <p:spPr bwMode="auto">
          <a:xfrm>
            <a:off x="457200" y="1600200"/>
            <a:ext cx="3175000" cy="3606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3" cstate="print"/>
          <a:srcRect/>
          <a:stretch>
            <a:fillRect/>
          </a:stretch>
        </p:blipFill>
        <p:spPr bwMode="auto">
          <a:xfrm>
            <a:off x="990600" y="1701800"/>
            <a:ext cx="7162800" cy="4244975"/>
          </a:xfrm>
          <a:prstGeom prst="rect">
            <a:avLst/>
          </a:prstGeom>
          <a:noFill/>
          <a:ln w="9525">
            <a:noFill/>
            <a:miter lim="800000"/>
            <a:headEnd/>
            <a:tailEnd/>
          </a:ln>
        </p:spPr>
      </p:pic>
      <p:pic>
        <p:nvPicPr>
          <p:cNvPr id="10243" name="Picture 1" descr="Screen Shot 2012-09-09 at 5.14.04 PM.png"/>
          <p:cNvPicPr>
            <a:picLocks noChangeAspect="1"/>
          </p:cNvPicPr>
          <p:nvPr/>
        </p:nvPicPr>
        <p:blipFill>
          <a:blip r:embed="rId4" cstate="print"/>
          <a:srcRect/>
          <a:stretch>
            <a:fillRect/>
          </a:stretch>
        </p:blipFill>
        <p:spPr bwMode="auto">
          <a:xfrm>
            <a:off x="2362200" y="1130300"/>
            <a:ext cx="4051300" cy="546100"/>
          </a:xfrm>
          <a:prstGeom prst="rect">
            <a:avLst/>
          </a:prstGeom>
          <a:noFill/>
          <a:ln w="9525">
            <a:noFill/>
            <a:miter lim="800000"/>
            <a:headEnd/>
            <a:tailEnd/>
          </a:ln>
        </p:spPr>
      </p:pic>
      <p:sp>
        <p:nvSpPr>
          <p:cNvPr id="4" name="Title 1"/>
          <p:cNvSpPr txBox="1">
            <a:spLocks/>
          </p:cNvSpPr>
          <p:nvPr/>
        </p:nvSpPr>
        <p:spPr bwMode="auto">
          <a:xfrm>
            <a:off x="457200" y="0"/>
            <a:ext cx="8229600" cy="1143000"/>
          </a:xfrm>
          <a:prstGeom prst="rect">
            <a:avLst/>
          </a:prstGeom>
          <a:noFill/>
          <a:ln>
            <a:noFill/>
          </a:ln>
          <a:extLst/>
        </p:spPr>
        <p:txBody>
          <a:bodyPr anchor="ctr"/>
          <a:lstStyle/>
          <a:p>
            <a:pPr algn="ctr" eaLnBrk="0" hangingPunct="0">
              <a:defRPr/>
            </a:pPr>
            <a:r>
              <a:rPr lang="en-US" sz="4000" b="1" dirty="0">
                <a:solidFill>
                  <a:schemeClr val="bg1"/>
                </a:solidFill>
                <a:effectLst>
                  <a:outerShdw blurRad="38100" dist="38100" dir="2700000" algn="tl">
                    <a:srgbClr val="C0C0C0"/>
                  </a:outerShdw>
                </a:effectLst>
                <a:latin typeface="Franklin Gothic Medium" pitchFamily="34" charset="0"/>
              </a:rPr>
              <a:t>Empowering Retailers</a:t>
            </a:r>
          </a:p>
          <a:p>
            <a:pPr algn="ctr" eaLnBrk="0" hangingPunct="0">
              <a:defRPr/>
            </a:pPr>
            <a:r>
              <a:rPr lang="en-US" sz="4000" b="1" dirty="0">
                <a:solidFill>
                  <a:schemeClr val="bg1"/>
                </a:solidFill>
                <a:effectLst>
                  <a:outerShdw blurRad="38100" dist="38100" dir="2700000" algn="tl">
                    <a:srgbClr val="C0C0C0"/>
                  </a:outerShdw>
                </a:effectLst>
                <a:latin typeface="Franklin Gothic Medium" pitchFamily="34" charset="0"/>
              </a:rPr>
              <a:t>to </a:t>
            </a:r>
            <a:r>
              <a:rPr lang="en-US" sz="4000" b="1" dirty="0" smtClean="0">
                <a:solidFill>
                  <a:schemeClr val="bg1"/>
                </a:solidFill>
                <a:effectLst>
                  <a:outerShdw blurRad="38100" dist="38100" dir="2700000" algn="tl">
                    <a:srgbClr val="C0C0C0"/>
                  </a:outerShdw>
                </a:effectLst>
                <a:latin typeface="Franklin Gothic Medium" pitchFamily="34" charset="0"/>
              </a:rPr>
              <a:t>Satisfy Customer Needs</a:t>
            </a:r>
            <a:endParaRPr lang="en-US" sz="4000" b="1" dirty="0">
              <a:solidFill>
                <a:schemeClr val="bg1"/>
              </a:solidFill>
              <a:effectLst>
                <a:outerShdw blurRad="38100" dist="38100" dir="2700000" algn="tl">
                  <a:srgbClr val="C0C0C0"/>
                </a:outerShdw>
              </a:effectLst>
              <a:latin typeface="Franklin Gothic Medium" pitchFamily="34"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18169</TotalTime>
  <Words>1481</Words>
  <Application>Microsoft Office PowerPoint</Application>
  <PresentationFormat>On-screen Show (4:3)</PresentationFormat>
  <Paragraphs>134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The Evolution of the Retail Network</vt:lpstr>
      <vt:lpstr>Slide 3</vt:lpstr>
      <vt:lpstr>Embracing the Existing Retailers</vt:lpstr>
      <vt:lpstr>Jumbo is an e-Retailer</vt:lpstr>
      <vt:lpstr>Delivering More</vt:lpstr>
      <vt:lpstr>Retailers Know the Power of the Internet</vt:lpstr>
      <vt:lpstr>Slide 8</vt:lpstr>
      <vt:lpstr>Slide 9</vt:lpstr>
      <vt:lpstr>Slide 10</vt:lpstr>
      <vt:lpstr>Slide 11</vt:lpstr>
      <vt:lpstr>Slide 12</vt:lpstr>
      <vt:lpstr>Slide 13</vt:lpstr>
      <vt:lpstr>Slide 14</vt:lpstr>
      <vt:lpstr>Benefits to the Lottery Budget-Neutral-Plus Offering</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Aaron Turner-Jones</dc:creator>
  <cp:lastModifiedBy>Brian J. Roberts</cp:lastModifiedBy>
  <cp:revision>274</cp:revision>
  <cp:lastPrinted>2012-03-14T06:24:57Z</cp:lastPrinted>
  <dcterms:created xsi:type="dcterms:W3CDTF">2010-11-12T05:10:24Z</dcterms:created>
  <dcterms:modified xsi:type="dcterms:W3CDTF">2013-04-07T17:13:58Z</dcterms:modified>
</cp:coreProperties>
</file>