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8" r:id="rId2"/>
    <p:sldId id="271" r:id="rId3"/>
    <p:sldId id="283" r:id="rId4"/>
    <p:sldId id="275" r:id="rId5"/>
    <p:sldId id="273" r:id="rId6"/>
    <p:sldId id="276" r:id="rId7"/>
    <p:sldId id="285" r:id="rId8"/>
    <p:sldId id="289" r:id="rId9"/>
    <p:sldId id="286" r:id="rId10"/>
    <p:sldId id="287" r:id="rId11"/>
    <p:sldId id="284" r:id="rId12"/>
    <p:sldId id="282" r:id="rId13"/>
    <p:sldId id="279" r:id="rId14"/>
    <p:sldId id="288" r:id="rId15"/>
    <p:sldId id="280" r:id="rId1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Bradley" initials="PB" lastIdx="3" clrIdx="0">
    <p:extLst>
      <p:ext uri="{19B8F6BF-5375-455C-9EA6-DF929625EA0E}">
        <p15:presenceInfo xmlns:p15="http://schemas.microsoft.com/office/powerpoint/2012/main" userId="0d70d4626581d4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3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7" autoAdjust="0"/>
    <p:restoredTop sz="94660"/>
  </p:normalViewPr>
  <p:slideViewPr>
    <p:cSldViewPr>
      <p:cViewPr varScale="1">
        <p:scale>
          <a:sx n="65" d="100"/>
          <a:sy n="65" d="100"/>
        </p:scale>
        <p:origin x="1318" y="3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46"/>
    </p:cViewPr>
  </p:sorterViewPr>
  <p:notesViewPr>
    <p:cSldViewPr>
      <p:cViewPr varScale="1">
        <p:scale>
          <a:sx n="93" d="100"/>
          <a:sy n="93" d="100"/>
        </p:scale>
        <p:origin x="208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63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326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67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74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140702" y="6366716"/>
            <a:ext cx="1565909" cy="3613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</a:t>
            </a:r>
            <a:r>
              <a:rPr spc="5" dirty="0"/>
              <a:t>T</a:t>
            </a:r>
            <a:r>
              <a:rPr dirty="0"/>
              <a:t>RIC</a:t>
            </a:r>
            <a:r>
              <a:rPr spc="5" dirty="0"/>
              <a:t>T</a:t>
            </a:r>
            <a:r>
              <a:rPr spc="-80" dirty="0"/>
              <a:t>L</a:t>
            </a:r>
            <a:r>
              <a:rPr dirty="0"/>
              <a:t>Y</a:t>
            </a:r>
            <a:r>
              <a:rPr spc="-55" dirty="0"/>
              <a:t> </a:t>
            </a:r>
            <a:r>
              <a:rPr dirty="0"/>
              <a:t>PRI</a:t>
            </a:r>
            <a:r>
              <a:rPr spc="-85" dirty="0"/>
              <a:t>VA</a:t>
            </a:r>
            <a:r>
              <a:rPr spc="5" dirty="0"/>
              <a:t>T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&amp;</a:t>
            </a:r>
          </a:p>
          <a:p>
            <a:pPr marL="433070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ON</a:t>
            </a:r>
            <a:r>
              <a:rPr spc="-10" dirty="0"/>
              <a:t>F</a:t>
            </a:r>
            <a:r>
              <a:rPr dirty="0"/>
              <a:t>IDE</a:t>
            </a:r>
            <a:r>
              <a:rPr spc="-5" dirty="0"/>
              <a:t>N</a:t>
            </a:r>
            <a:r>
              <a:rPr spc="5" dirty="0"/>
              <a:t>T</a:t>
            </a:r>
            <a:r>
              <a:rPr dirty="0"/>
              <a:t>IAL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140702" y="6366716"/>
            <a:ext cx="1565909" cy="3613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</a:t>
            </a:r>
            <a:r>
              <a:rPr spc="5" dirty="0"/>
              <a:t>T</a:t>
            </a:r>
            <a:r>
              <a:rPr dirty="0"/>
              <a:t>RIC</a:t>
            </a:r>
            <a:r>
              <a:rPr spc="5" dirty="0"/>
              <a:t>T</a:t>
            </a:r>
            <a:r>
              <a:rPr spc="-80" dirty="0"/>
              <a:t>L</a:t>
            </a:r>
            <a:r>
              <a:rPr dirty="0"/>
              <a:t>Y</a:t>
            </a:r>
            <a:r>
              <a:rPr spc="-55" dirty="0"/>
              <a:t> </a:t>
            </a:r>
            <a:r>
              <a:rPr dirty="0"/>
              <a:t>PRI</a:t>
            </a:r>
            <a:r>
              <a:rPr spc="-85" dirty="0"/>
              <a:t>VA</a:t>
            </a:r>
            <a:r>
              <a:rPr spc="5" dirty="0"/>
              <a:t>T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&amp;</a:t>
            </a:r>
          </a:p>
          <a:p>
            <a:pPr marL="433070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ON</a:t>
            </a:r>
            <a:r>
              <a:rPr spc="-10" dirty="0"/>
              <a:t>F</a:t>
            </a:r>
            <a:r>
              <a:rPr dirty="0"/>
              <a:t>IDE</a:t>
            </a:r>
            <a:r>
              <a:rPr spc="-5" dirty="0"/>
              <a:t>N</a:t>
            </a:r>
            <a:r>
              <a:rPr spc="5" dirty="0"/>
              <a:t>T</a:t>
            </a:r>
            <a:r>
              <a:rPr dirty="0"/>
              <a:t>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7140702" y="6366716"/>
            <a:ext cx="1565909" cy="3613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</a:t>
            </a:r>
            <a:r>
              <a:rPr spc="5" dirty="0"/>
              <a:t>T</a:t>
            </a:r>
            <a:r>
              <a:rPr dirty="0"/>
              <a:t>RIC</a:t>
            </a:r>
            <a:r>
              <a:rPr spc="5" dirty="0"/>
              <a:t>T</a:t>
            </a:r>
            <a:r>
              <a:rPr spc="-80" dirty="0"/>
              <a:t>L</a:t>
            </a:r>
            <a:r>
              <a:rPr dirty="0"/>
              <a:t>Y</a:t>
            </a:r>
            <a:r>
              <a:rPr spc="-55" dirty="0"/>
              <a:t> </a:t>
            </a:r>
            <a:r>
              <a:rPr dirty="0"/>
              <a:t>PRI</a:t>
            </a:r>
            <a:r>
              <a:rPr spc="-85" dirty="0"/>
              <a:t>VA</a:t>
            </a:r>
            <a:r>
              <a:rPr spc="5" dirty="0"/>
              <a:t>T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&amp;</a:t>
            </a:r>
          </a:p>
          <a:p>
            <a:pPr marL="433070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ON</a:t>
            </a:r>
            <a:r>
              <a:rPr spc="-10" dirty="0"/>
              <a:t>F</a:t>
            </a:r>
            <a:r>
              <a:rPr dirty="0"/>
              <a:t>IDE</a:t>
            </a:r>
            <a:r>
              <a:rPr spc="-5" dirty="0"/>
              <a:t>N</a:t>
            </a:r>
            <a:r>
              <a:rPr spc="5" dirty="0"/>
              <a:t>T</a:t>
            </a:r>
            <a:r>
              <a:rPr dirty="0"/>
              <a:t>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7140702" y="6366716"/>
            <a:ext cx="1565909" cy="3613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</a:t>
            </a:r>
            <a:r>
              <a:rPr spc="5" dirty="0"/>
              <a:t>T</a:t>
            </a:r>
            <a:r>
              <a:rPr dirty="0"/>
              <a:t>RIC</a:t>
            </a:r>
            <a:r>
              <a:rPr spc="5" dirty="0"/>
              <a:t>T</a:t>
            </a:r>
            <a:r>
              <a:rPr spc="-80" dirty="0"/>
              <a:t>L</a:t>
            </a:r>
            <a:r>
              <a:rPr dirty="0"/>
              <a:t>Y</a:t>
            </a:r>
            <a:r>
              <a:rPr spc="-55" dirty="0"/>
              <a:t> </a:t>
            </a:r>
            <a:r>
              <a:rPr dirty="0"/>
              <a:t>PRI</a:t>
            </a:r>
            <a:r>
              <a:rPr spc="-85" dirty="0"/>
              <a:t>VA</a:t>
            </a:r>
            <a:r>
              <a:rPr spc="5" dirty="0"/>
              <a:t>T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&amp;</a:t>
            </a:r>
          </a:p>
          <a:p>
            <a:pPr marL="433070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ON</a:t>
            </a:r>
            <a:r>
              <a:rPr spc="-10" dirty="0"/>
              <a:t>F</a:t>
            </a:r>
            <a:r>
              <a:rPr dirty="0"/>
              <a:t>IDE</a:t>
            </a:r>
            <a:r>
              <a:rPr spc="-5" dirty="0"/>
              <a:t>N</a:t>
            </a:r>
            <a:r>
              <a:rPr spc="5" dirty="0"/>
              <a:t>T</a:t>
            </a:r>
            <a:r>
              <a:rPr dirty="0"/>
              <a:t>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7140702" y="6366716"/>
            <a:ext cx="1565909" cy="3613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</a:t>
            </a:r>
            <a:r>
              <a:rPr spc="5" dirty="0"/>
              <a:t>T</a:t>
            </a:r>
            <a:r>
              <a:rPr dirty="0"/>
              <a:t>RIC</a:t>
            </a:r>
            <a:r>
              <a:rPr spc="5" dirty="0"/>
              <a:t>T</a:t>
            </a:r>
            <a:r>
              <a:rPr spc="-80" dirty="0"/>
              <a:t>L</a:t>
            </a:r>
            <a:r>
              <a:rPr dirty="0"/>
              <a:t>Y</a:t>
            </a:r>
            <a:r>
              <a:rPr spc="-55" dirty="0"/>
              <a:t> </a:t>
            </a:r>
            <a:r>
              <a:rPr dirty="0"/>
              <a:t>PRI</a:t>
            </a:r>
            <a:r>
              <a:rPr spc="-85" dirty="0"/>
              <a:t>VA</a:t>
            </a:r>
            <a:r>
              <a:rPr spc="5" dirty="0"/>
              <a:t>T</a:t>
            </a:r>
            <a:r>
              <a:rPr dirty="0"/>
              <a:t>E</a:t>
            </a:r>
            <a:r>
              <a:rPr spc="-20" dirty="0"/>
              <a:t> </a:t>
            </a:r>
            <a:r>
              <a:rPr dirty="0"/>
              <a:t>&amp;</a:t>
            </a:r>
          </a:p>
          <a:p>
            <a:pPr marL="433070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ON</a:t>
            </a:r>
            <a:r>
              <a:rPr spc="-10" dirty="0"/>
              <a:t>F</a:t>
            </a:r>
            <a:r>
              <a:rPr dirty="0"/>
              <a:t>IDE</a:t>
            </a:r>
            <a:r>
              <a:rPr spc="-5" dirty="0"/>
              <a:t>N</a:t>
            </a:r>
            <a:r>
              <a:rPr spc="5" dirty="0"/>
              <a:t>T</a:t>
            </a:r>
            <a:r>
              <a:rPr dirty="0"/>
              <a:t>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616457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192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0641" y="1431523"/>
            <a:ext cx="8122716" cy="4056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10278" y="6481064"/>
            <a:ext cx="1282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14350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9252"/>
            <a:ext cx="917246" cy="5659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6309359"/>
            <a:ext cx="1511935" cy="431800"/>
          </a:xfrm>
          <a:custGeom>
            <a:avLst/>
            <a:gdLst/>
            <a:ahLst/>
            <a:cxnLst/>
            <a:rect l="l" t="t" r="r" b="b"/>
            <a:pathLst>
              <a:path w="1511935" h="431800">
                <a:moveTo>
                  <a:pt x="0" y="431291"/>
                </a:moveTo>
                <a:lnTo>
                  <a:pt x="1511808" y="431291"/>
                </a:lnTo>
                <a:lnTo>
                  <a:pt x="1511808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723514" y="279565"/>
            <a:ext cx="619252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400" b="1" dirty="0">
                <a:solidFill>
                  <a:srgbClr val="7030A0"/>
                </a:solidFill>
                <a:latin typeface="Arial"/>
                <a:cs typeface="Arial"/>
              </a:rPr>
              <a:t>Simon Butler CEO,</a:t>
            </a:r>
          </a:p>
          <a:p>
            <a:pPr marL="12700">
              <a:lnSpc>
                <a:spcPct val="100000"/>
              </a:lnSpc>
            </a:pPr>
            <a:r>
              <a:rPr lang="en-GB" sz="2400" b="1" dirty="0">
                <a:solidFill>
                  <a:srgbClr val="7030A0"/>
                </a:solidFill>
                <a:latin typeface="Arial"/>
                <a:cs typeface="Arial"/>
              </a:rPr>
              <a:t>ABACUS Solutions International Group</a:t>
            </a:r>
            <a:endParaRPr sz="2400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3514" y="1013847"/>
            <a:ext cx="565848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i="1"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September </a:t>
            </a:r>
            <a:r>
              <a:rPr sz="1600" i="1"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201</a:t>
            </a:r>
            <a:r>
              <a:rPr lang="en-GB" sz="1600" i="1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6</a:t>
            </a:r>
            <a:r>
              <a:rPr sz="1600" i="1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</a:t>
            </a:r>
            <a:r>
              <a:rPr sz="1600" i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600" i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Lottery Expo, Miami PGRI Conference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237859" y="6319065"/>
            <a:ext cx="1511935" cy="431800"/>
          </a:xfrm>
          <a:custGeom>
            <a:avLst/>
            <a:gdLst/>
            <a:ahLst/>
            <a:cxnLst/>
            <a:rect l="l" t="t" r="r" b="b"/>
            <a:pathLst>
              <a:path w="1511935" h="431800">
                <a:moveTo>
                  <a:pt x="0" y="431291"/>
                </a:moveTo>
                <a:lnTo>
                  <a:pt x="1511808" y="431291"/>
                </a:lnTo>
                <a:lnTo>
                  <a:pt x="1511808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6" y="6186267"/>
            <a:ext cx="949275" cy="639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" y="1560873"/>
            <a:ext cx="9144000" cy="4608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6" y="123708"/>
            <a:ext cx="2102070" cy="12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312"/>
            <a:ext cx="9144000" cy="5233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0641" y="442112"/>
            <a:ext cx="8122716" cy="8617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7030A0"/>
                </a:solidFill>
                <a:latin typeface="+mn-lt"/>
              </a:rPr>
              <a:t>AN OPEN API</a:t>
            </a:r>
            <a:endParaRPr lang="en-GB" sz="28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600"/>
            <a:ext cx="1226651" cy="30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63" y="1447800"/>
            <a:ext cx="4984337" cy="4084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430887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  <a:latin typeface="+mn-lt"/>
              </a:rPr>
              <a:t>A PROPOSAL – AN OPPORTUNITY TO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447800"/>
            <a:ext cx="3962400" cy="443198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An open API not a “Systems Solution”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A more open architecture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Define the Interface definition/ standards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Define security requirements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Define business rules &amp; operating framework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Create Industry body to manage standards going forward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Create accreditation process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Create open process for gaining accreditation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Create open environment to enable vendor competition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Enable Vendor independence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Define the what not the how</a:t>
            </a:r>
          </a:p>
        </p:txBody>
      </p:sp>
    </p:spTree>
    <p:extLst>
      <p:ext uri="{BB962C8B-B14F-4D97-AF65-F5344CB8AC3E}">
        <p14:creationId xmlns:p14="http://schemas.microsoft.com/office/powerpoint/2010/main" val="29059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8" y="1600200"/>
            <a:ext cx="4360752" cy="4568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861774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THIS IS HOW ABACUS HAS DONE IT IN</a:t>
            </a:r>
            <a:br>
              <a:rPr lang="en-GB" sz="2800" dirty="0">
                <a:solidFill>
                  <a:srgbClr val="7030A0"/>
                </a:solidFill>
              </a:rPr>
            </a:br>
            <a:r>
              <a:rPr lang="en-GB" sz="2800" dirty="0">
                <a:solidFill>
                  <a:srgbClr val="7030A0"/>
                </a:solidFill>
              </a:rPr>
              <a:t>THE NETHERLANDS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0641" y="1600200"/>
            <a:ext cx="4747160" cy="493186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We went live in November last year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Our approach was to make it easy and cost effective for retailers partnering with their existing retail service providers (i.e. gift card, mobile phone top up </a:t>
            </a:r>
            <a:r>
              <a:rPr lang="en-GB" dirty="0" err="1"/>
              <a:t>etc</a:t>
            </a:r>
            <a:r>
              <a:rPr lang="en-GB" dirty="0"/>
              <a:t>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Integrated to existing lottery vendor interface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Abacus managed the whole service implementation on behalf of the lottery operator and retailer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Integrated to four major retailers enabling more than 8,500 cash tills (12,500+ by end of year)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Implemented the second largest supermarket chain from project initiation to going live in less than 6 weeks, enabling 3,500 cash tills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565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54" y="2667000"/>
            <a:ext cx="6276946" cy="3462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430887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COMING BACK TO MY OPENING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3962400" cy="1846659"/>
          </a:xfrm>
        </p:spPr>
        <p:txBody>
          <a:bodyPr/>
          <a:lstStyle/>
          <a:p>
            <a:r>
              <a:rPr lang="en-GB" sz="2800" dirty="0"/>
              <a:t>A view from the other side- an alternative approach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0641" y="442112"/>
            <a:ext cx="8122716" cy="3693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kern="0" dirty="0">
                <a:solidFill>
                  <a:srgbClr val="7030A0"/>
                </a:solidFill>
                <a:latin typeface="+mn-lt"/>
              </a:rPr>
              <a:t>DID ANYONE NOTICE AN ELEPHANT?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" y="12192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6" y="0"/>
            <a:ext cx="9174296" cy="6161632"/>
          </a:xfrm>
          <a:prstGeom prst="rect">
            <a:avLst/>
          </a:prstGeom>
        </p:spPr>
      </p:pic>
      <p:pic>
        <p:nvPicPr>
          <p:cNvPr id="3" name="Lottery Everywhere In Lane L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981200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2154436"/>
          </a:xfrm>
        </p:spPr>
        <p:txBody>
          <a:bodyPr/>
          <a:lstStyle/>
          <a:p>
            <a:pPr algn="l"/>
            <a:r>
              <a:rPr lang="en-GB" sz="2800" dirty="0">
                <a:solidFill>
                  <a:srgbClr val="7030A0"/>
                </a:solidFill>
              </a:rPr>
              <a:t>THE PROMISE OF API TECHNOLOGIES </a:t>
            </a:r>
            <a:br>
              <a:rPr lang="en-GB" sz="2800" dirty="0"/>
            </a:br>
            <a:br>
              <a:rPr lang="en-GB" sz="2800" dirty="0"/>
            </a:br>
            <a:r>
              <a:rPr lang="en-GB" sz="2800" b="0" dirty="0">
                <a:solidFill>
                  <a:schemeClr val="tx1"/>
                </a:solidFill>
              </a:rPr>
              <a:t>A view from the other side, </a:t>
            </a:r>
            <a:br>
              <a:rPr lang="en-GB" sz="2800" b="0" dirty="0">
                <a:solidFill>
                  <a:schemeClr val="tx1"/>
                </a:solidFill>
              </a:rPr>
            </a:br>
            <a:r>
              <a:rPr lang="en-GB" sz="2800" b="0" dirty="0">
                <a:solidFill>
                  <a:schemeClr val="tx1"/>
                </a:solidFill>
              </a:rPr>
              <a:t>an alternative approach</a:t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9144000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30229" cy="5461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430887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THE PROMISE OF API TECHNOLOGIES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914400"/>
            <a:ext cx="4495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NASPL retail initiative stated from the start-</a:t>
            </a:r>
          </a:p>
          <a:p>
            <a:r>
              <a:rPr lang="en-GB" sz="2400" i="1" dirty="0"/>
              <a:t>“…that the industry should establish a standard lottery API for multilane sales that retailers can incorporate into their solutions to enable lottery sales to take place within a multi-lane environment.”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52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430887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PROBLEMS AND CHALLENGES AS SEEN BY ABACUS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381000" y="990600"/>
            <a:ext cx="8534400" cy="283154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A complete system rather than a common API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Significant development, management and operational control by ONE entity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Costly to run and operate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Imposes a solution on a retailer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Retailers are told how to do it rather than how they want to do it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Retailers don’t need lottery…they may want it, but not at any cost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0"/>
            <a:ext cx="914399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430887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SO IS THERE ANOTHER WAY OF LOOKING AT THIS?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457199" y="990601"/>
            <a:ext cx="8176157" cy="301621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Lotteries need to grow sales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In-lane is completely underdeveloped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So we need to make it easy for the retailers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b="1" dirty="0"/>
              <a:t>That doesn’t mean asking them to develop to our API – even if it’s a standard one – in fact it means the opposite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We need common API’s which are fully supported by </a:t>
            </a:r>
            <a:r>
              <a:rPr lang="en-GB" b="1" dirty="0"/>
              <a:t>ALL</a:t>
            </a:r>
            <a:r>
              <a:rPr lang="en-GB" dirty="0"/>
              <a:t> vendors </a:t>
            </a:r>
            <a:endParaRPr lang="en-GB" strike="sngStrike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But allows the retailer to choose how they wish to implement their solution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All within NASPL guidelines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66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442112"/>
            <a:ext cx="8122716" cy="430887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THE ALTERNATIVE POSSIBILITY FOR LOTTERIES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3"/>
          </p:nvPr>
        </p:nvSpPr>
        <p:spPr>
          <a:xfrm>
            <a:off x="4191000" y="1371600"/>
            <a:ext cx="4572000" cy="455509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Is to consider a vendor independent alternative that is more open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Solutions that take into account existing retailer capabilities and infrastructure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Implement a common industry API on all vendor hosts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But allow third party suppliers to compete for the business of transaction processing &amp; routing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Working with the retailers, not imposing upon the retailers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Allow retailer choice as to how they connect either directly or through their preferred third party gateway/vendors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4600"/>
            <a:ext cx="3571078" cy="36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5210"/>
            <a:ext cx="3113184" cy="232056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63249"/>
              </p:ext>
            </p:extLst>
          </p:nvPr>
        </p:nvGraphicFramePr>
        <p:xfrm>
          <a:off x="510641" y="2362200"/>
          <a:ext cx="7113758" cy="364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4656">
                <a:tc>
                  <a:txBody>
                    <a:bodyPr/>
                    <a:lstStyle/>
                    <a:p>
                      <a:r>
                        <a:rPr lang="en-GB" sz="1600" dirty="0"/>
                        <a:t>Key Requirements/Drivers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Banking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Lottery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High level of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Resilient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Quick response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Easy</a:t>
                      </a:r>
                      <a:r>
                        <a:rPr lang="en-GB" sz="1600" baseline="0" dirty="0"/>
                        <a:t> &amp; cost effective to implement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182">
                <a:tc>
                  <a:txBody>
                    <a:bodyPr/>
                    <a:lstStyle/>
                    <a:p>
                      <a:r>
                        <a:rPr lang="en-GB" sz="1600" dirty="0"/>
                        <a:t>Existing</a:t>
                      </a:r>
                      <a:r>
                        <a:rPr lang="en-GB" sz="1600" baseline="0" dirty="0"/>
                        <a:t> r</a:t>
                      </a:r>
                      <a:r>
                        <a:rPr lang="en-GB" sz="1600" dirty="0"/>
                        <a:t>etailers’ </a:t>
                      </a:r>
                      <a:r>
                        <a:rPr lang="en-GB" sz="1600" baseline="0" dirty="0"/>
                        <a:t>requirements and infrastructure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Flexibility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Openness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702">
                <a:tc>
                  <a:txBody>
                    <a:bodyPr/>
                    <a:lstStyle/>
                    <a:p>
                      <a:r>
                        <a:rPr lang="en-GB" sz="1600" dirty="0"/>
                        <a:t>Vendor 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10641" y="442112"/>
            <a:ext cx="8122716" cy="8617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7030A0"/>
                </a:solidFill>
                <a:latin typeface="+mn-lt"/>
              </a:rPr>
              <a:t>COMPARISONS WITH THE </a:t>
            </a:r>
          </a:p>
          <a:p>
            <a:r>
              <a:rPr lang="en-GB" sz="2800" b="1" dirty="0">
                <a:solidFill>
                  <a:srgbClr val="7030A0"/>
                </a:solidFill>
                <a:latin typeface="+mn-lt"/>
              </a:rPr>
              <a:t>BANKING WORLD</a:t>
            </a:r>
            <a:endParaRPr lang="en-GB" sz="2800" b="1" kern="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0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809998" y="2390663"/>
            <a:ext cx="1143957" cy="9295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3"/>
          </p:cNvCxnSpPr>
          <p:nvPr/>
        </p:nvCxnSpPr>
        <p:spPr>
          <a:xfrm flipV="1">
            <a:off x="1752600" y="3608943"/>
            <a:ext cx="6402711" cy="273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71499" y="3224344"/>
            <a:ext cx="1899319" cy="735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  <a:endParaRPr lang="en-US" dirty="0"/>
          </a:p>
        </p:txBody>
      </p:sp>
      <p:cxnSp>
        <p:nvCxnSpPr>
          <p:cNvPr id="51" name="Straight Connector 50"/>
          <p:cNvCxnSpPr>
            <a:stCxn id="33" idx="2"/>
            <a:endCxn id="40" idx="0"/>
          </p:cNvCxnSpPr>
          <p:nvPr/>
        </p:nvCxnSpPr>
        <p:spPr>
          <a:xfrm>
            <a:off x="3270919" y="3793607"/>
            <a:ext cx="5681" cy="102031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676288" y="1994130"/>
            <a:ext cx="1470055" cy="14301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68071" y="3628221"/>
            <a:ext cx="1368040" cy="15155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85119" y="3161459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EPoS</a:t>
            </a:r>
            <a:endParaRPr lang="en-US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10641" y="442112"/>
            <a:ext cx="8122716" cy="8617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7030A0"/>
                </a:solidFill>
                <a:latin typeface="+mn-lt"/>
              </a:rPr>
              <a:t>HOW THE BANKING</a:t>
            </a:r>
          </a:p>
          <a:p>
            <a:r>
              <a:rPr lang="en-GB" sz="2800" b="1" dirty="0">
                <a:solidFill>
                  <a:srgbClr val="7030A0"/>
                </a:solidFill>
                <a:latin typeface="+mn-lt"/>
              </a:rPr>
              <a:t>SERVICE </a:t>
            </a:r>
            <a:r>
              <a:rPr lang="en-GB" sz="2800" b="1" kern="0" dirty="0">
                <a:solidFill>
                  <a:srgbClr val="7030A0"/>
                </a:solidFill>
                <a:latin typeface="+mn-lt"/>
              </a:rPr>
              <a:t>EVOLVED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90798" y="3171022"/>
            <a:ext cx="1371600" cy="914400"/>
            <a:chOff x="1600200" y="2971800"/>
            <a:chExt cx="1371600" cy="914400"/>
          </a:xfrm>
        </p:grpSpPr>
        <p:sp>
          <p:nvSpPr>
            <p:cNvPr id="4" name="Rectangle 3"/>
            <p:cNvSpPr/>
            <p:nvPr/>
          </p:nvSpPr>
          <p:spPr>
            <a:xfrm>
              <a:off x="1600200" y="2971800"/>
              <a:ext cx="1371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52600" y="3105834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Payment Terminal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83711" y="3151743"/>
            <a:ext cx="1371600" cy="914400"/>
            <a:chOff x="5943600" y="2971800"/>
            <a:chExt cx="1371600" cy="914400"/>
          </a:xfrm>
        </p:grpSpPr>
        <p:sp>
          <p:nvSpPr>
            <p:cNvPr id="5" name="Rectangle 4"/>
            <p:cNvSpPr/>
            <p:nvPr/>
          </p:nvSpPr>
          <p:spPr>
            <a:xfrm>
              <a:off x="5943600" y="2971800"/>
              <a:ext cx="1371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6234" y="32443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Bank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50111" y="3305057"/>
            <a:ext cx="1133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Dedicated</a:t>
            </a:r>
          </a:p>
          <a:p>
            <a:pPr algn="ctr"/>
            <a:r>
              <a:rPr lang="en-GB" dirty="0"/>
              <a:t>Network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68864" y="3018622"/>
            <a:ext cx="1371600" cy="1219200"/>
            <a:chOff x="3728753" y="2838679"/>
            <a:chExt cx="1371600" cy="1219200"/>
          </a:xfrm>
        </p:grpSpPr>
        <p:sp>
          <p:nvSpPr>
            <p:cNvPr id="17" name="Cloud 16"/>
            <p:cNvSpPr/>
            <p:nvPr/>
          </p:nvSpPr>
          <p:spPr>
            <a:xfrm>
              <a:off x="3728753" y="2838679"/>
              <a:ext cx="1371600" cy="121920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8753" y="3105833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Open 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Network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83710" y="3171022"/>
            <a:ext cx="1371600" cy="914400"/>
            <a:chOff x="5943600" y="2971800"/>
            <a:chExt cx="1371600" cy="914400"/>
          </a:xfrm>
        </p:grpSpPr>
        <p:sp>
          <p:nvSpPr>
            <p:cNvPr id="21" name="Rectangle 20"/>
            <p:cNvSpPr/>
            <p:nvPr/>
          </p:nvSpPr>
          <p:spPr>
            <a:xfrm>
              <a:off x="5943600" y="2971800"/>
              <a:ext cx="1371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06234" y="32443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Bank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83709" y="1601124"/>
            <a:ext cx="1371600" cy="914400"/>
            <a:chOff x="5943600" y="2971800"/>
            <a:chExt cx="1371600" cy="914400"/>
          </a:xfrm>
        </p:grpSpPr>
        <p:sp>
          <p:nvSpPr>
            <p:cNvPr id="24" name="Rectangle 23"/>
            <p:cNvSpPr/>
            <p:nvPr/>
          </p:nvSpPr>
          <p:spPr>
            <a:xfrm>
              <a:off x="5943600" y="2971800"/>
              <a:ext cx="1371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06234" y="32443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Bank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85119" y="3179137"/>
            <a:ext cx="1371600" cy="914400"/>
            <a:chOff x="2131688" y="4639714"/>
            <a:chExt cx="1371600" cy="914400"/>
          </a:xfrm>
        </p:grpSpPr>
        <p:sp>
          <p:nvSpPr>
            <p:cNvPr id="32" name="Rectangle 31"/>
            <p:cNvSpPr/>
            <p:nvPr/>
          </p:nvSpPr>
          <p:spPr>
            <a:xfrm>
              <a:off x="2131688" y="4639714"/>
              <a:ext cx="13716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97987" y="4884852"/>
              <a:ext cx="1039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3rd Part</a:t>
              </a:r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590800" y="16002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EPoS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219200" y="1744332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Payment Terminal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90800" y="4813924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EPoS</a:t>
            </a:r>
            <a:endParaRPr lang="en-US" dirty="0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163927"/>
              </p:ext>
            </p:extLst>
          </p:nvPr>
        </p:nvGraphicFramePr>
        <p:xfrm>
          <a:off x="4386165" y="60532"/>
          <a:ext cx="4684713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3" imgW="4685400" imgH="1396800" progId="Photoshop.Image.12">
                  <p:embed/>
                </p:oleObj>
              </mc:Choice>
              <mc:Fallback>
                <p:oleObj name="Image" r:id="rId3" imgW="4685400" imgH="13968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6165" y="60532"/>
                        <a:ext cx="4684713" cy="139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5942169" y="3058582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Common</a:t>
            </a:r>
          </a:p>
          <a:p>
            <a:pPr algn="ctr"/>
            <a:r>
              <a:rPr lang="en-GB" sz="1400" dirty="0"/>
              <a:t>API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5944380" y="3631199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Common</a:t>
            </a:r>
          </a:p>
          <a:p>
            <a:pPr algn="ctr"/>
            <a:r>
              <a:rPr lang="en-GB" sz="1400" dirty="0"/>
              <a:t>API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8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17014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-2.77778E-7 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6" grpId="0" animBg="1"/>
      <p:bldP spid="36" grpId="0" animBg="1"/>
      <p:bldP spid="40" grpId="0" animBg="1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312"/>
            <a:ext cx="9144000" cy="5233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0641" y="442112"/>
            <a:ext cx="8122716" cy="8617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7030A0"/>
                </a:solidFill>
                <a:latin typeface="+mn-lt"/>
              </a:rPr>
              <a:t>NOT A SYSTEMS SOLUTION</a:t>
            </a:r>
            <a:endParaRPr lang="en-GB" sz="2800" b="1" kern="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600"/>
            <a:ext cx="1226651" cy="30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569</Words>
  <Application>Microsoft Office PowerPoint</Application>
  <PresentationFormat>On-screen Show (4:3)</PresentationFormat>
  <Paragraphs>106</Paragraphs>
  <Slides>15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Image</vt:lpstr>
      <vt:lpstr>PowerPoint Presentation</vt:lpstr>
      <vt:lpstr>THE PROMISE OF API TECHNOLOGIES   A view from the other side,  an alternative approach </vt:lpstr>
      <vt:lpstr>THE PROMISE OF API TECHNOLOGIES </vt:lpstr>
      <vt:lpstr>PROBLEMS AND CHALLENGES AS SEEN BY ABACUS</vt:lpstr>
      <vt:lpstr>SO IS THERE ANOTHER WAY OF LOOKING AT THIS?</vt:lpstr>
      <vt:lpstr>THE ALTERNATIVE POSSIBILITY FOR LOTTERIES</vt:lpstr>
      <vt:lpstr>PowerPoint Presentation</vt:lpstr>
      <vt:lpstr>PowerPoint Presentation</vt:lpstr>
      <vt:lpstr>PowerPoint Presentation</vt:lpstr>
      <vt:lpstr>PowerPoint Presentation</vt:lpstr>
      <vt:lpstr>A PROPOSAL – AN OPPORTUNITY TO CHANGE</vt:lpstr>
      <vt:lpstr>THIS IS HOW ABACUS HAS DONE IT IN THE NETHERLANDS</vt:lpstr>
      <vt:lpstr>COMING BACK TO MY OPENING STATEMENT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Maarten Weehuizen</dc:creator>
  <cp:lastModifiedBy>Simon Butler</cp:lastModifiedBy>
  <cp:revision>92</cp:revision>
  <dcterms:created xsi:type="dcterms:W3CDTF">2015-09-21T13:54:23Z</dcterms:created>
  <dcterms:modified xsi:type="dcterms:W3CDTF">2016-09-09T16:07:28Z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2015-06-29T00:00:00Z</vt:filetime>
  </property>
  <property fmtid="{D5CDD505-2E9C-101B-9397-08002B2CF9AE}" pid="3" name="LastSaved">
    <vt:filetime>2015-09-21T00:00:00Z</vt:filetime>
  </property>
</Properties>
</file>