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302" r:id="rId3"/>
    <p:sldId id="272" r:id="rId4"/>
    <p:sldId id="316" r:id="rId5"/>
    <p:sldId id="300" r:id="rId6"/>
    <p:sldId id="314" r:id="rId7"/>
    <p:sldId id="318" r:id="rId8"/>
    <p:sldId id="319" r:id="rId9"/>
    <p:sldId id="315" r:id="rId10"/>
    <p:sldId id="299" r:id="rId11"/>
    <p:sldId id="320" r:id="rId12"/>
    <p:sldId id="321" r:id="rId13"/>
    <p:sldId id="322" r:id="rId14"/>
    <p:sldId id="323" r:id="rId15"/>
    <p:sldId id="334" r:id="rId16"/>
    <p:sldId id="327" r:id="rId17"/>
    <p:sldId id="328" r:id="rId18"/>
    <p:sldId id="335" r:id="rId19"/>
    <p:sldId id="336" r:id="rId20"/>
    <p:sldId id="337" r:id="rId21"/>
    <p:sldId id="326" r:id="rId22"/>
    <p:sldId id="330" r:id="rId23"/>
    <p:sldId id="331" r:id="rId24"/>
    <p:sldId id="329" r:id="rId25"/>
    <p:sldId id="341" r:id="rId26"/>
    <p:sldId id="342" r:id="rId27"/>
    <p:sldId id="339" r:id="rId28"/>
    <p:sldId id="33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n Shaw" initials="JS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40"/>
    <a:srgbClr val="A0AFC6"/>
    <a:srgbClr val="9AA3B1"/>
    <a:srgbClr val="FFD51D"/>
    <a:srgbClr val="2696D4"/>
    <a:srgbClr val="62A4D8"/>
    <a:srgbClr val="0078A2"/>
    <a:srgbClr val="0DC0FF"/>
    <a:srgbClr val="FBBB2D"/>
    <a:srgbClr val="60D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7" autoAdjust="0"/>
    <p:restoredTop sz="70197" autoAdjust="0"/>
  </p:normalViewPr>
  <p:slideViewPr>
    <p:cSldViewPr snapToGrid="0">
      <p:cViewPr varScale="1">
        <p:scale>
          <a:sx n="74" d="100"/>
          <a:sy n="74" d="100"/>
        </p:scale>
        <p:origin x="-17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4" Type="http://schemas.microsoft.com/office/2011/relationships/chartColorStyle" Target="colors2.xml"/><Relationship Id="rId1" Type="http://schemas.openxmlformats.org/officeDocument/2006/relationships/oleObject" Target="file:///C:\Users\Brian.Fielbrandt\Documents\Research\Website%20Sessions%20(All%20Time).xlsx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/>
            </a:solidFill>
          </c:spPr>
          <c:explosion val="13"/>
          <c:dPt>
            <c:idx val="0"/>
            <c:bubble3D val="0"/>
            <c:spPr>
              <a:solidFill>
                <a:srgbClr val="FFD51D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pattFill prst="wdUpDiag">
                <a:fgClr>
                  <a:srgbClr val="FFD51D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30.0</c:v>
                </c:pt>
                <c:pt idx="1">
                  <c:v>70.0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41602136439477"/>
          <c:y val="0.176342592592593"/>
          <c:w val="0.891307434316801"/>
          <c:h val="0.65114209682123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RawData!$P$2:$P$64</c:f>
              <c:numCache>
                <c:formatCode>[$-409]mmm\-yy;@</c:formatCode>
                <c:ptCount val="63"/>
                <c:pt idx="0">
                  <c:v>40330.0</c:v>
                </c:pt>
                <c:pt idx="1">
                  <c:v>40360.0</c:v>
                </c:pt>
                <c:pt idx="2">
                  <c:v>40391.0</c:v>
                </c:pt>
                <c:pt idx="3">
                  <c:v>40422.0</c:v>
                </c:pt>
                <c:pt idx="4">
                  <c:v>40452.0</c:v>
                </c:pt>
                <c:pt idx="5">
                  <c:v>40483.0</c:v>
                </c:pt>
                <c:pt idx="6">
                  <c:v>40513.0</c:v>
                </c:pt>
                <c:pt idx="7">
                  <c:v>40544.0</c:v>
                </c:pt>
                <c:pt idx="8">
                  <c:v>40575.0</c:v>
                </c:pt>
                <c:pt idx="9">
                  <c:v>40603.0</c:v>
                </c:pt>
                <c:pt idx="10">
                  <c:v>40634.0</c:v>
                </c:pt>
                <c:pt idx="11">
                  <c:v>40664.0</c:v>
                </c:pt>
                <c:pt idx="12">
                  <c:v>40695.0</c:v>
                </c:pt>
                <c:pt idx="13">
                  <c:v>40725.0</c:v>
                </c:pt>
                <c:pt idx="14">
                  <c:v>40756.0</c:v>
                </c:pt>
                <c:pt idx="15">
                  <c:v>40787.0</c:v>
                </c:pt>
                <c:pt idx="16">
                  <c:v>40817.0</c:v>
                </c:pt>
                <c:pt idx="17">
                  <c:v>40848.0</c:v>
                </c:pt>
                <c:pt idx="18">
                  <c:v>40878.0</c:v>
                </c:pt>
                <c:pt idx="19">
                  <c:v>40909.0</c:v>
                </c:pt>
                <c:pt idx="20">
                  <c:v>40940.0</c:v>
                </c:pt>
                <c:pt idx="21">
                  <c:v>40969.0</c:v>
                </c:pt>
                <c:pt idx="22">
                  <c:v>41000.0</c:v>
                </c:pt>
                <c:pt idx="23">
                  <c:v>41030.0</c:v>
                </c:pt>
                <c:pt idx="24">
                  <c:v>41061.0</c:v>
                </c:pt>
                <c:pt idx="25">
                  <c:v>41091.0</c:v>
                </c:pt>
                <c:pt idx="26">
                  <c:v>41122.0</c:v>
                </c:pt>
                <c:pt idx="27">
                  <c:v>41153.0</c:v>
                </c:pt>
                <c:pt idx="28">
                  <c:v>41183.0</c:v>
                </c:pt>
                <c:pt idx="29">
                  <c:v>41214.0</c:v>
                </c:pt>
                <c:pt idx="30">
                  <c:v>41244.0</c:v>
                </c:pt>
                <c:pt idx="31">
                  <c:v>41275.0</c:v>
                </c:pt>
                <c:pt idx="32">
                  <c:v>41306.0</c:v>
                </c:pt>
                <c:pt idx="33">
                  <c:v>41334.0</c:v>
                </c:pt>
                <c:pt idx="34">
                  <c:v>41365.0</c:v>
                </c:pt>
                <c:pt idx="35">
                  <c:v>41395.0</c:v>
                </c:pt>
                <c:pt idx="36">
                  <c:v>41426.0</c:v>
                </c:pt>
                <c:pt idx="37">
                  <c:v>41456.0</c:v>
                </c:pt>
                <c:pt idx="38">
                  <c:v>41487.0</c:v>
                </c:pt>
                <c:pt idx="39">
                  <c:v>41518.0</c:v>
                </c:pt>
                <c:pt idx="40">
                  <c:v>41548.0</c:v>
                </c:pt>
                <c:pt idx="41">
                  <c:v>41579.0</c:v>
                </c:pt>
                <c:pt idx="42">
                  <c:v>41609.0</c:v>
                </c:pt>
                <c:pt idx="43">
                  <c:v>41640.0</c:v>
                </c:pt>
                <c:pt idx="44">
                  <c:v>41671.0</c:v>
                </c:pt>
                <c:pt idx="45">
                  <c:v>41699.0</c:v>
                </c:pt>
                <c:pt idx="46">
                  <c:v>41730.0</c:v>
                </c:pt>
                <c:pt idx="47">
                  <c:v>41760.0</c:v>
                </c:pt>
                <c:pt idx="48">
                  <c:v>41791.0</c:v>
                </c:pt>
                <c:pt idx="49">
                  <c:v>41821.0</c:v>
                </c:pt>
                <c:pt idx="50">
                  <c:v>41852.0</c:v>
                </c:pt>
                <c:pt idx="51">
                  <c:v>41883.0</c:v>
                </c:pt>
                <c:pt idx="52">
                  <c:v>41913.0</c:v>
                </c:pt>
                <c:pt idx="53">
                  <c:v>41944.0</c:v>
                </c:pt>
                <c:pt idx="54">
                  <c:v>41974.0</c:v>
                </c:pt>
                <c:pt idx="55">
                  <c:v>42005.0</c:v>
                </c:pt>
                <c:pt idx="56">
                  <c:v>42036.0</c:v>
                </c:pt>
                <c:pt idx="57">
                  <c:v>42064.0</c:v>
                </c:pt>
                <c:pt idx="58">
                  <c:v>42095.0</c:v>
                </c:pt>
                <c:pt idx="59">
                  <c:v>42125.0</c:v>
                </c:pt>
                <c:pt idx="60">
                  <c:v>42156.0</c:v>
                </c:pt>
                <c:pt idx="61">
                  <c:v>42186.0</c:v>
                </c:pt>
                <c:pt idx="62">
                  <c:v>42217.0</c:v>
                </c:pt>
              </c:numCache>
            </c:numRef>
          </c:cat>
          <c:val>
            <c:numRef>
              <c:f>RawData!$Q$2:$Q$64</c:f>
              <c:numCache>
                <c:formatCode>_(* #,##0_);_(* \(#,##0\);_(* "-"??_);_(@_)</c:formatCode>
                <c:ptCount val="63"/>
                <c:pt idx="0">
                  <c:v>143946.0</c:v>
                </c:pt>
                <c:pt idx="1">
                  <c:v>176579.0</c:v>
                </c:pt>
                <c:pt idx="2">
                  <c:v>234614.0</c:v>
                </c:pt>
                <c:pt idx="3">
                  <c:v>348241.0</c:v>
                </c:pt>
                <c:pt idx="4">
                  <c:v>446098.0</c:v>
                </c:pt>
                <c:pt idx="5">
                  <c:v>478330.0</c:v>
                </c:pt>
                <c:pt idx="6">
                  <c:v>581345.0</c:v>
                </c:pt>
                <c:pt idx="7">
                  <c:v>704085.0</c:v>
                </c:pt>
                <c:pt idx="8">
                  <c:v>561993.0</c:v>
                </c:pt>
                <c:pt idx="9">
                  <c:v>731454.0</c:v>
                </c:pt>
                <c:pt idx="10">
                  <c:v>639488.0</c:v>
                </c:pt>
                <c:pt idx="11">
                  <c:v>680199.0</c:v>
                </c:pt>
                <c:pt idx="12">
                  <c:v>673906.0</c:v>
                </c:pt>
                <c:pt idx="13">
                  <c:v>717267.0</c:v>
                </c:pt>
                <c:pt idx="14">
                  <c:v>902274.0</c:v>
                </c:pt>
                <c:pt idx="15">
                  <c:v>1.062662E6</c:v>
                </c:pt>
                <c:pt idx="16">
                  <c:v>858870.0</c:v>
                </c:pt>
                <c:pt idx="17">
                  <c:v>876819.0</c:v>
                </c:pt>
                <c:pt idx="18">
                  <c:v>1.13305E6</c:v>
                </c:pt>
                <c:pt idx="19">
                  <c:v>1.122662E6</c:v>
                </c:pt>
                <c:pt idx="20">
                  <c:v>1.197507E6</c:v>
                </c:pt>
                <c:pt idx="21">
                  <c:v>1.527902E6</c:v>
                </c:pt>
                <c:pt idx="22">
                  <c:v>1.291843E6</c:v>
                </c:pt>
                <c:pt idx="23">
                  <c:v>1.201556E6</c:v>
                </c:pt>
                <c:pt idx="24">
                  <c:v>1.223195E6</c:v>
                </c:pt>
                <c:pt idx="25">
                  <c:v>1.432164E6</c:v>
                </c:pt>
                <c:pt idx="26">
                  <c:v>1.481619E6</c:v>
                </c:pt>
                <c:pt idx="27">
                  <c:v>1.446826E6</c:v>
                </c:pt>
                <c:pt idx="28">
                  <c:v>1.445787E6</c:v>
                </c:pt>
                <c:pt idx="29">
                  <c:v>1.696781E6</c:v>
                </c:pt>
                <c:pt idx="30">
                  <c:v>1.680203E6</c:v>
                </c:pt>
                <c:pt idx="31">
                  <c:v>1.829961E6</c:v>
                </c:pt>
                <c:pt idx="32">
                  <c:v>1.674441E6</c:v>
                </c:pt>
                <c:pt idx="33">
                  <c:v>1.928394E6</c:v>
                </c:pt>
                <c:pt idx="34">
                  <c:v>2.017867E6</c:v>
                </c:pt>
                <c:pt idx="35">
                  <c:v>1.926916E6</c:v>
                </c:pt>
                <c:pt idx="36">
                  <c:v>1.663807E6</c:v>
                </c:pt>
                <c:pt idx="37">
                  <c:v>1.77543E6</c:v>
                </c:pt>
                <c:pt idx="38">
                  <c:v>1.974405E6</c:v>
                </c:pt>
                <c:pt idx="39">
                  <c:v>1.836514E6</c:v>
                </c:pt>
                <c:pt idx="40">
                  <c:v>1.960164E6</c:v>
                </c:pt>
                <c:pt idx="41">
                  <c:v>2.220838E6</c:v>
                </c:pt>
                <c:pt idx="42">
                  <c:v>2.513494E6</c:v>
                </c:pt>
                <c:pt idx="43">
                  <c:v>2.032253E6</c:v>
                </c:pt>
                <c:pt idx="44">
                  <c:v>2.016195E6</c:v>
                </c:pt>
                <c:pt idx="45">
                  <c:v>2.461956E6</c:v>
                </c:pt>
                <c:pt idx="46">
                  <c:v>2.562076E6</c:v>
                </c:pt>
                <c:pt idx="47">
                  <c:v>2.385031E6</c:v>
                </c:pt>
                <c:pt idx="48">
                  <c:v>2.721951E6</c:v>
                </c:pt>
                <c:pt idx="49">
                  <c:v>2.602395E6</c:v>
                </c:pt>
                <c:pt idx="50">
                  <c:v>2.967194E6</c:v>
                </c:pt>
                <c:pt idx="51">
                  <c:v>2.790484E6</c:v>
                </c:pt>
                <c:pt idx="52">
                  <c:v>3.04659E6</c:v>
                </c:pt>
                <c:pt idx="53">
                  <c:v>3.002173E6</c:v>
                </c:pt>
                <c:pt idx="54">
                  <c:v>5.039282E6</c:v>
                </c:pt>
                <c:pt idx="55">
                  <c:v>5.925934E6</c:v>
                </c:pt>
                <c:pt idx="56">
                  <c:v>5.305487E6</c:v>
                </c:pt>
                <c:pt idx="57">
                  <c:v>5.346254E6</c:v>
                </c:pt>
                <c:pt idx="58">
                  <c:v>5.088545E6</c:v>
                </c:pt>
                <c:pt idx="59">
                  <c:v>5.277826E6</c:v>
                </c:pt>
                <c:pt idx="60">
                  <c:v>6.376573E6</c:v>
                </c:pt>
                <c:pt idx="61">
                  <c:v>6.686277E6</c:v>
                </c:pt>
                <c:pt idx="62">
                  <c:v>5.619736E6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7578440"/>
        <c:axId val="-2145999064"/>
      </c:barChart>
      <c:dateAx>
        <c:axId val="2107578440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5999064"/>
        <c:crosses val="autoZero"/>
        <c:auto val="1"/>
        <c:lblOffset val="100"/>
        <c:baseTimeUnit val="months"/>
      </c:dateAx>
      <c:valAx>
        <c:axId val="-2145999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578440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Deposits</c:v>
                </c:pt>
              </c:strCache>
            </c:strRef>
          </c:tx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aseline="0" dirty="0" smtClean="0"/>
                      <a:t>Game </a:t>
                    </a:r>
                  </a:p>
                  <a:p>
                    <a:r>
                      <a:rPr lang="en-US" baseline="0" dirty="0" smtClean="0"/>
                      <a:t>Card</a:t>
                    </a:r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14%</a:t>
                    </a:r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Credit Cards</c:v>
                </c:pt>
                <c:pt idx="1">
                  <c:v>Debit Cards</c:v>
                </c:pt>
                <c:pt idx="2">
                  <c:v>OGC</c:v>
                </c:pt>
                <c:pt idx="3">
                  <c:v>ACH</c:v>
                </c:pt>
                <c:pt idx="4">
                  <c:v>Neteller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73.0</c:v>
                </c:pt>
                <c:pt idx="1">
                  <c:v>35.0</c:v>
                </c:pt>
                <c:pt idx="2">
                  <c:v>22.0</c:v>
                </c:pt>
                <c:pt idx="3">
                  <c:v>17.0</c:v>
                </c:pt>
                <c:pt idx="4">
                  <c:v>12.0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0197D2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9ADE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pattFill prst="pct5">
                <a:fgClr>
                  <a:srgbClr val="009ADE"/>
                </a:fgClr>
                <a:bgClr>
                  <a:schemeClr val="bg1"/>
                </a:bgClr>
              </a:patt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66.0</c:v>
                </c:pt>
                <c:pt idx="1">
                  <c:v>34.0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0.08562</cdr:x>
      <cdr:y>0.59048</cdr:y>
    </cdr:from>
    <cdr:to>
      <cdr:x>0.29725</cdr:x>
      <cdr:y>0.64659</cdr:y>
    </cdr:to>
    <cdr:sp macro="" textlink="">
      <cdr:nvSpPr>
        <cdr:cNvPr id="2" name="Line Callout 1 (Border and Accent Bar) 1"/>
        <cdr:cNvSpPr/>
      </cdr:nvSpPr>
      <cdr:spPr>
        <a:xfrm xmlns:a="http://schemas.openxmlformats.org/drawingml/2006/main">
          <a:off x="1060136" y="4043333"/>
          <a:ext cx="2620370" cy="384218"/>
        </a:xfrm>
        <a:prstGeom xmlns:a="http://schemas.openxmlformats.org/drawingml/2006/main" prst="accentBorderCallout1">
          <a:avLst>
            <a:gd name="adj1" fmla="val 73103"/>
            <a:gd name="adj2" fmla="val 105980"/>
            <a:gd name="adj3" fmla="val 319607"/>
            <a:gd name="adj4" fmla="val 69364"/>
          </a:avLst>
        </a:prstGeom>
        <a:solidFill xmlns:a="http://schemas.openxmlformats.org/drawingml/2006/main">
          <a:srgbClr val="FFC000"/>
        </a:solidFill>
        <a:ln xmlns:a="http://schemas.openxmlformats.org/drawingml/2006/main">
          <a:solidFill>
            <a:srgbClr val="FFC000"/>
          </a:solidFill>
        </a:ln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2000" b="1" dirty="0" smtClean="0">
              <a:latin typeface="Century Gothic" panose="020B0502020202020204" pitchFamily="34" charset="0"/>
            </a:rPr>
            <a:t>Mobile App </a:t>
          </a:r>
          <a:r>
            <a:rPr lang="en-US" sz="2000" b="1" baseline="0" dirty="0" smtClean="0">
              <a:latin typeface="Century Gothic" panose="020B0502020202020204" pitchFamily="34" charset="0"/>
            </a:rPr>
            <a:t>Launch</a:t>
          </a:r>
          <a:endParaRPr lang="en-US" sz="2000" b="1" dirty="0"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0.24662</cdr:x>
      <cdr:y>0.27277</cdr:y>
    </cdr:from>
    <cdr:to>
      <cdr:x>0.45725</cdr:x>
      <cdr:y>0.33322</cdr:y>
    </cdr:to>
    <cdr:sp macro="" textlink="">
      <cdr:nvSpPr>
        <cdr:cNvPr id="3" name="Line Callout 1 (Border and Accent Bar) 2"/>
        <cdr:cNvSpPr/>
      </cdr:nvSpPr>
      <cdr:spPr>
        <a:xfrm xmlns:a="http://schemas.openxmlformats.org/drawingml/2006/main">
          <a:off x="3053658" y="1867811"/>
          <a:ext cx="2608027" cy="413937"/>
        </a:xfrm>
        <a:prstGeom xmlns:a="http://schemas.openxmlformats.org/drawingml/2006/main" prst="accentBorderCallout1">
          <a:avLst>
            <a:gd name="adj1" fmla="val 37322"/>
            <a:gd name="adj2" fmla="val 105377"/>
            <a:gd name="adj3" fmla="val 674184"/>
            <a:gd name="adj4" fmla="val 174018"/>
          </a:avLst>
        </a:prstGeom>
        <a:solidFill xmlns:a="http://schemas.openxmlformats.org/drawingml/2006/main">
          <a:srgbClr val="FFC000"/>
        </a:solidFill>
        <a:ln xmlns:a="http://schemas.openxmlformats.org/drawingml/2006/main">
          <a:solidFill>
            <a:srgbClr val="FFC000"/>
          </a:solidFill>
        </a:ln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2000" b="1" dirty="0">
              <a:latin typeface="Century Gothic" panose="020B0502020202020204" pitchFamily="34" charset="0"/>
            </a:rPr>
            <a:t>Mobile Site Launch</a:t>
          </a:r>
        </a:p>
      </cdr:txBody>
    </cdr:sp>
  </cdr:relSizeAnchor>
  <cdr:relSizeAnchor xmlns:cdr="http://schemas.openxmlformats.org/drawingml/2006/chartDrawing">
    <cdr:from>
      <cdr:x>0.50767</cdr:x>
      <cdr:y>0.1965</cdr:y>
    </cdr:from>
    <cdr:to>
      <cdr:x>0.68749</cdr:x>
      <cdr:y>0.25067</cdr:y>
    </cdr:to>
    <cdr:sp macro="" textlink="">
      <cdr:nvSpPr>
        <cdr:cNvPr id="4" name="Line Callout 1 (Border and Accent Bar) 3"/>
        <cdr:cNvSpPr/>
      </cdr:nvSpPr>
      <cdr:spPr>
        <a:xfrm xmlns:a="http://schemas.openxmlformats.org/drawingml/2006/main">
          <a:off x="6286030" y="1345551"/>
          <a:ext cx="2226491" cy="370954"/>
        </a:xfrm>
        <a:prstGeom xmlns:a="http://schemas.openxmlformats.org/drawingml/2006/main" prst="accentBorderCallout1">
          <a:avLst>
            <a:gd name="adj1" fmla="val 61050"/>
            <a:gd name="adj2" fmla="val 104445"/>
            <a:gd name="adj3" fmla="val 697558"/>
            <a:gd name="adj4" fmla="val 160235"/>
          </a:avLst>
        </a:prstGeom>
        <a:solidFill xmlns:a="http://schemas.openxmlformats.org/drawingml/2006/main">
          <a:srgbClr val="FFC000"/>
        </a:solidFill>
        <a:ln xmlns:a="http://schemas.openxmlformats.org/drawingml/2006/main">
          <a:solidFill>
            <a:srgbClr val="FFC000"/>
          </a:solidFill>
        </a:ln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2000" b="1" dirty="0" err="1">
              <a:latin typeface="Century Gothic" panose="020B0502020202020204" pitchFamily="34" charset="0"/>
            </a:rPr>
            <a:t>iLottery</a:t>
          </a:r>
          <a:r>
            <a:rPr lang="en-US" sz="2000" b="1" dirty="0">
              <a:latin typeface="Century Gothic" panose="020B0502020202020204" pitchFamily="34" charset="0"/>
            </a:rPr>
            <a:t> Launch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24C3D-B763-43E5-84E9-CCF6A90917A4}" type="datetimeFigureOut">
              <a:rPr lang="en-US" smtClean="0"/>
              <a:t>9/9/15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347CC-C5B7-4488-B7E7-AA50278B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0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Introductions</a:t>
            </a:r>
          </a:p>
          <a:p>
            <a:r>
              <a:rPr lang="en-US" dirty="0" smtClean="0"/>
              <a:t>- Scott</a:t>
            </a:r>
            <a:r>
              <a:rPr lang="en-US" baseline="0" dirty="0" smtClean="0"/>
              <a:t> to review business performance after 1 year</a:t>
            </a:r>
          </a:p>
          <a:p>
            <a:r>
              <a:rPr lang="en-US" dirty="0" smtClean="0"/>
              <a:t>- Danny to review</a:t>
            </a:r>
            <a:r>
              <a:rPr lang="en-US" baseline="0" dirty="0" smtClean="0"/>
              <a:t> operations and insights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09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Mobile players and sales has been on a steady increase since launch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the first year they represented 41% of sales, and 53% of players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82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Introduction to Danny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Danny: take some time to illustrate our operations and a key insight from each department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9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●"/>
            </a:pPr>
            <a:r>
              <a:rPr lang="en-US" sz="3000" b="1" dirty="0" smtClean="0"/>
              <a:t>Games Department</a:t>
            </a:r>
            <a:r>
              <a:rPr lang="en-US" sz="3000" dirty="0" smtClean="0"/>
              <a:t>  </a:t>
            </a:r>
          </a:p>
          <a:p>
            <a:pPr marL="342900" lvl="0" indent="-342900">
              <a:buFont typeface="Arial" panose="020B0604020202020204" pitchFamily="34" charset="0"/>
              <a:buChar char="●"/>
            </a:pPr>
            <a:r>
              <a:rPr lang="en-US" sz="3000" dirty="0" smtClean="0"/>
              <a:t>Primary Purpose</a:t>
            </a:r>
          </a:p>
          <a:p>
            <a:pPr marL="742950" lvl="1" indent="-285750">
              <a:buFont typeface="Arial" panose="020B0604020202020204" pitchFamily="34" charset="0"/>
              <a:buChar char="○"/>
            </a:pPr>
            <a:r>
              <a:rPr lang="en-US" sz="3000" dirty="0" smtClean="0"/>
              <a:t>To maximize sales by ensuring we have the correct content, pricing and prizing strategies to reach and retain our target </a:t>
            </a:r>
            <a:r>
              <a:rPr lang="en-US" sz="3000" dirty="0" smtClean="0"/>
              <a:t>audiences</a:t>
            </a:r>
            <a:endParaRPr lang="en-US" sz="300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63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sz="3000" dirty="0" smtClean="0"/>
              <a:t>Key Insight</a:t>
            </a:r>
          </a:p>
          <a:p>
            <a:pPr marL="285750" lvl="0" indent="-285750">
              <a:buFont typeface="Arial" panose="020B0604020202020204" pitchFamily="34" charset="0"/>
              <a:buChar char="○"/>
            </a:pPr>
            <a:r>
              <a:rPr lang="en-US" sz="3000" dirty="0" smtClean="0"/>
              <a:t>We started with an approach that some games make more sense for mobile and some make sense for desktop.</a:t>
            </a:r>
          </a:p>
          <a:p>
            <a:pPr marL="285750" lvl="0" indent="-285750">
              <a:buFont typeface="Arial" panose="020B0604020202020204" pitchFamily="34" charset="0"/>
              <a:buChar char="○"/>
            </a:pPr>
            <a:r>
              <a:rPr lang="en-US" sz="3000" dirty="0" smtClean="0"/>
              <a:t>We quickly realized that this approach complicated marketing efforts too much (e.g. we can’t control if </a:t>
            </a:r>
            <a:r>
              <a:rPr lang="en-US" sz="3000" dirty="0" smtClean="0"/>
              <a:t>an email </a:t>
            </a:r>
            <a:r>
              <a:rPr lang="en-US" sz="3000" dirty="0" smtClean="0"/>
              <a:t>campaign </a:t>
            </a:r>
            <a:r>
              <a:rPr lang="en-US" sz="3000" dirty="0" smtClean="0"/>
              <a:t>or social</a:t>
            </a:r>
            <a:r>
              <a:rPr lang="en-US" sz="3000" baseline="0" dirty="0" smtClean="0"/>
              <a:t> media post </a:t>
            </a:r>
            <a:r>
              <a:rPr lang="en-US" sz="3000" dirty="0" smtClean="0"/>
              <a:t>is </a:t>
            </a:r>
            <a:r>
              <a:rPr lang="en-US" sz="3000" dirty="0" smtClean="0"/>
              <a:t>opened on a mobile </a:t>
            </a:r>
            <a:r>
              <a:rPr lang="en-US" sz="3000" dirty="0" smtClean="0"/>
              <a:t>device)</a:t>
            </a:r>
            <a:endParaRPr lang="en-US" sz="3000" u="none" strike="noStrike" dirty="0" smtClean="0">
              <a:effectLst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3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buFontTx/>
              <a:buChar char="-"/>
            </a:pPr>
            <a:r>
              <a:rPr lang="en-US" sz="3000" baseline="0" dirty="0" smtClean="0"/>
              <a:t>Games that are offered across all channels vs. a single channel perform 5 to 10X better in terms of average sales.</a:t>
            </a:r>
          </a:p>
          <a:p>
            <a:pPr marL="914400" lvl="1" indent="-457200">
              <a:buFontTx/>
              <a:buChar char="-"/>
            </a:pPr>
            <a:r>
              <a:rPr lang="en-US" sz="3000" baseline="0" dirty="0" smtClean="0"/>
              <a:t>Logic would suggest it would in the range of 2X better given the 50/50 split between desktop/mobile sales</a:t>
            </a:r>
          </a:p>
          <a:p>
            <a:pPr marL="914400" lvl="1" indent="-457200">
              <a:buFontTx/>
              <a:buChar char="-"/>
            </a:pPr>
            <a:r>
              <a:rPr lang="en-US" sz="3000" baseline="0" dirty="0" smtClean="0"/>
              <a:t>Recent focus groups show that players don’t understand the limitations of a game only being on 1 channel, they expect it everywhere</a:t>
            </a:r>
          </a:p>
          <a:p>
            <a:pPr marL="914400" lvl="1" indent="-457200">
              <a:buFontTx/>
              <a:buChar char="-"/>
            </a:pPr>
            <a:r>
              <a:rPr lang="en-US" sz="3000" baseline="0" dirty="0" smtClean="0"/>
              <a:t>Needless to say, </a:t>
            </a:r>
            <a:r>
              <a:rPr lang="en-US" sz="3200" baseline="0" dirty="0" smtClean="0"/>
              <a:t>w</a:t>
            </a:r>
            <a:r>
              <a:rPr lang="en-US" sz="3200" dirty="0" smtClean="0"/>
              <a:t>e </a:t>
            </a:r>
            <a:r>
              <a:rPr lang="en-US" sz="3200" dirty="0" smtClean="0"/>
              <a:t>have formalized an approach moving forward where all new games are launched with desktop, tablet and mobile variations.  Old single-channel games will likely be the first to be eliminated from the portfolio.</a:t>
            </a:r>
            <a:endParaRPr lang="en-US" sz="3200" u="none" strike="noStrike" dirty="0" smtClean="0">
              <a:effectLst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30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23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none" strike="noStrike" dirty="0" smtClean="0">
                <a:effectLst/>
              </a:rPr>
              <a:t>User Experience Department</a:t>
            </a:r>
            <a:endParaRPr lang="en-US" u="none" strike="noStrike" dirty="0" smtClean="0">
              <a:effectLst/>
            </a:endParaRPr>
          </a:p>
          <a:p>
            <a:pPr lvl="0"/>
            <a:r>
              <a:rPr lang="en-US" u="none" strike="noStrike" dirty="0" smtClean="0">
                <a:effectLst/>
              </a:rPr>
              <a:t>Primary Purpose</a:t>
            </a:r>
          </a:p>
          <a:p>
            <a:pPr lvl="1"/>
            <a:r>
              <a:rPr lang="en-US" u="none" strike="noStrike" dirty="0" smtClean="0">
                <a:effectLst/>
              </a:rPr>
              <a:t>To maximize </a:t>
            </a:r>
            <a:r>
              <a:rPr lang="en-US" u="none" strike="noStrike" dirty="0" smtClean="0">
                <a:effectLst/>
              </a:rPr>
              <a:t>traffic </a:t>
            </a:r>
            <a:r>
              <a:rPr lang="en-US" u="none" strike="noStrike" dirty="0" smtClean="0">
                <a:effectLst/>
              </a:rPr>
              <a:t>and registrations </a:t>
            </a:r>
            <a:r>
              <a:rPr lang="en-US" u="none" strike="noStrike" dirty="0" smtClean="0">
                <a:effectLst/>
              </a:rPr>
              <a:t>to </a:t>
            </a:r>
            <a:r>
              <a:rPr lang="en-US" u="none" strike="noStrike" dirty="0" smtClean="0">
                <a:effectLst/>
              </a:rPr>
              <a:t>Michigan </a:t>
            </a:r>
            <a:r>
              <a:rPr lang="en-US" u="none" strike="noStrike" dirty="0" smtClean="0">
                <a:effectLst/>
              </a:rPr>
              <a:t>Lottery’s digital properties.</a:t>
            </a:r>
            <a:endParaRPr lang="en-US" u="none" strike="noStrike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46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 Chart represents monthly sessions to all digital properties over the past 5 years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We’ve been making investments for years to boost our online traffic, which helped fuel our iLottery launch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team A/B tests constantly on our sites to maximize traffic, and clicks towards iLottery registration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75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US" u="none" strike="noStrike" dirty="0" smtClean="0">
                <a:effectLst/>
              </a:rPr>
              <a:t>We </a:t>
            </a:r>
            <a:r>
              <a:rPr lang="en-US" u="none" strike="noStrike" dirty="0" smtClean="0">
                <a:effectLst/>
              </a:rPr>
              <a:t>observed that many iLottery jurisdictions were using “Play Now” and “Buy Online” buttons on their site </a:t>
            </a:r>
            <a:r>
              <a:rPr lang="en-US" u="none" strike="noStrike" dirty="0" smtClean="0">
                <a:effectLst/>
              </a:rPr>
              <a:t>banners.</a:t>
            </a:r>
          </a:p>
          <a:p>
            <a:pPr marL="628650" lvl="1" indent="-171450">
              <a:buFontTx/>
              <a:buChar char="-"/>
            </a:pPr>
            <a:r>
              <a:rPr lang="en-US" u="none" strike="noStrike" dirty="0" smtClean="0">
                <a:effectLst/>
              </a:rPr>
              <a:t>So </a:t>
            </a:r>
            <a:r>
              <a:rPr lang="en-US" u="none" strike="noStrike" dirty="0" smtClean="0">
                <a:effectLst/>
              </a:rPr>
              <a:t>we tested both of these and didn’t see a huge difference between the </a:t>
            </a:r>
            <a:r>
              <a:rPr lang="en-US" u="none" strike="noStrike" dirty="0" smtClean="0">
                <a:effectLst/>
              </a:rPr>
              <a:t>two.</a:t>
            </a:r>
          </a:p>
          <a:p>
            <a:pPr marL="628650" lvl="1" indent="-171450">
              <a:buFontTx/>
              <a:buChar char="-"/>
            </a:pPr>
            <a:r>
              <a:rPr lang="en-US" u="none" strike="noStrike" dirty="0" smtClean="0">
                <a:effectLst/>
              </a:rPr>
              <a:t>But </a:t>
            </a:r>
            <a:r>
              <a:rPr lang="en-US" u="none" strike="noStrike" dirty="0" smtClean="0">
                <a:effectLst/>
              </a:rPr>
              <a:t>then we ran a </a:t>
            </a:r>
            <a:r>
              <a:rPr lang="en-US" u="none" strike="noStrike" dirty="0" smtClean="0">
                <a:effectLst/>
              </a:rPr>
              <a:t>split test </a:t>
            </a:r>
            <a:r>
              <a:rPr lang="en-US" u="none" strike="noStrike" dirty="0" smtClean="0">
                <a:effectLst/>
              </a:rPr>
              <a:t>on a “Try for Free” </a:t>
            </a:r>
            <a:r>
              <a:rPr lang="en-US" u="none" strike="noStrike" dirty="0" smtClean="0">
                <a:effectLst/>
              </a:rPr>
              <a:t>and </a:t>
            </a:r>
            <a:r>
              <a:rPr lang="en-US" u="none" strike="noStrike" dirty="0" smtClean="0">
                <a:effectLst/>
              </a:rPr>
              <a:t>linked players to our free game demos and the results were significantly </a:t>
            </a:r>
            <a:r>
              <a:rPr lang="en-US" u="none" strike="noStrike" dirty="0" smtClean="0">
                <a:effectLst/>
              </a:rPr>
              <a:t>better</a:t>
            </a:r>
          </a:p>
          <a:p>
            <a:pPr marL="628650" lvl="1" indent="-171450">
              <a:buFontTx/>
              <a:buChar char="-"/>
            </a:pPr>
            <a:r>
              <a:rPr lang="en-US" u="none" strike="noStrike" dirty="0" smtClean="0">
                <a:effectLst/>
              </a:rPr>
              <a:t>On</a:t>
            </a:r>
            <a:r>
              <a:rPr lang="en-US" u="none" strike="noStrike" baseline="0" dirty="0" smtClean="0">
                <a:effectLst/>
              </a:rPr>
              <a:t> these banner ads, found on our home page, it drove 80% better results during the test period</a:t>
            </a:r>
            <a:endParaRPr lang="en-US" u="none" strike="noStrike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05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u="none" strike="noStrike" dirty="0" smtClean="0">
                <a:effectLst/>
              </a:rPr>
              <a:t>Payments Department</a:t>
            </a:r>
            <a:endParaRPr lang="en-US" u="none" strike="noStrike" dirty="0" smtClean="0">
              <a:effectLst/>
            </a:endParaRPr>
          </a:p>
          <a:p>
            <a:pPr lvl="0"/>
            <a:r>
              <a:rPr lang="en-US" u="none" strike="noStrike" dirty="0" smtClean="0">
                <a:effectLst/>
              </a:rPr>
              <a:t>Primary Purpose</a:t>
            </a:r>
          </a:p>
          <a:p>
            <a:pPr lvl="1"/>
            <a:r>
              <a:rPr lang="en-US" u="none" strike="noStrike" dirty="0" smtClean="0">
                <a:effectLst/>
              </a:rPr>
              <a:t>To maximize consumer payment options for both offline and online lottery purchases.</a:t>
            </a:r>
          </a:p>
          <a:p>
            <a:pPr lvl="1"/>
            <a:r>
              <a:rPr lang="en-US" u="none" strike="noStrike" dirty="0" smtClean="0">
                <a:effectLst/>
              </a:rPr>
              <a:t>We view payments as an “all of the above” strategy, it’s just a question of how to best prioritize them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38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u="none" strike="noStrike" dirty="0" smtClean="0">
                <a:effectLst/>
              </a:rPr>
              <a:t>This</a:t>
            </a:r>
            <a:r>
              <a:rPr lang="en-US" u="none" strike="noStrike" baseline="0" dirty="0" smtClean="0">
                <a:effectLst/>
              </a:rPr>
              <a:t> chart illustrates payments by source since our launch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u="none" strike="noStrike" baseline="0" dirty="0" smtClean="0">
                <a:effectLst/>
              </a:rPr>
              <a:t>Not so surprising, is the 2/3 share that credit and debit produce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u="none" strike="noStrike" baseline="0" dirty="0" smtClean="0">
                <a:effectLst/>
              </a:rPr>
              <a:t>But where we were surprised, is that the Online Game Card sold at retail stores beat out ACH funding</a:t>
            </a:r>
            <a:endParaRPr lang="en-US" u="none" strike="noStrike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11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iLottery launched in August of last year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 marketing until December (8 months with marketing support in year)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45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US" u="none" strike="noStrike" dirty="0" smtClean="0">
                <a:effectLst/>
              </a:rPr>
              <a:t>If</a:t>
            </a:r>
            <a:r>
              <a:rPr lang="en-US" u="none" strike="noStrike" baseline="0" dirty="0" smtClean="0">
                <a:effectLst/>
              </a:rPr>
              <a:t> you haven’t seen it before, this is a picture of our Online Game Card produced with Pollard</a:t>
            </a:r>
          </a:p>
          <a:p>
            <a:pPr marL="628650" lvl="1" indent="-171450">
              <a:buFontTx/>
              <a:buChar char="-"/>
            </a:pPr>
            <a:r>
              <a:rPr lang="en-US" u="none" strike="noStrike" baseline="0" dirty="0" smtClean="0">
                <a:effectLst/>
              </a:rPr>
              <a:t>It was quite simple, it takes the form of an instant ticket and is merchandised in the same bins</a:t>
            </a:r>
          </a:p>
          <a:p>
            <a:pPr marL="628650" lvl="1" indent="-171450">
              <a:buFontTx/>
              <a:buChar char="-"/>
            </a:pPr>
            <a:r>
              <a:rPr lang="en-US" u="none" strike="noStrike" baseline="0" dirty="0" smtClean="0">
                <a:effectLst/>
              </a:rPr>
              <a:t>Players scratch to reveal a code they can enter online for $20 in credits plus a $5 bonus</a:t>
            </a:r>
          </a:p>
          <a:p>
            <a:pPr marL="628650" lvl="1" indent="-171450">
              <a:buFontTx/>
              <a:buChar char="-"/>
            </a:pPr>
            <a:r>
              <a:rPr lang="en-US" u="none" strike="noStrike" baseline="0" dirty="0" smtClean="0">
                <a:effectLst/>
              </a:rPr>
              <a:t>A key insight that we learned was that 20% of players were exclusive to this form of funding for their iLottery play</a:t>
            </a:r>
          </a:p>
          <a:p>
            <a:pPr marL="628650" lvl="1" indent="-171450">
              <a:buFontTx/>
              <a:buChar char="-"/>
            </a:pPr>
            <a:r>
              <a:rPr lang="en-US" u="none" strike="noStrike" baseline="0" dirty="0" smtClean="0">
                <a:effectLst/>
              </a:rPr>
              <a:t>As a result, we are looking to expand retail payment programs for iLottery in the coming year</a:t>
            </a:r>
            <a:endParaRPr lang="en-US" u="none" strike="noStrike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88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●"/>
            </a:pPr>
            <a:r>
              <a:rPr lang="en-US" sz="3000" b="1" dirty="0" smtClean="0"/>
              <a:t>Marketing Department</a:t>
            </a:r>
            <a:endParaRPr lang="en-US" sz="3000" dirty="0" smtClean="0"/>
          </a:p>
          <a:p>
            <a:pPr marL="342900" lvl="0" indent="-342900">
              <a:buFont typeface="Arial" panose="020B0604020202020204" pitchFamily="34" charset="0"/>
              <a:buChar char="●"/>
            </a:pPr>
            <a:r>
              <a:rPr lang="en-US" sz="3000" dirty="0" smtClean="0"/>
              <a:t>Primary Purpose </a:t>
            </a:r>
          </a:p>
          <a:p>
            <a:pPr marL="742950" lvl="1" indent="-285750">
              <a:buFont typeface="Arial" panose="020B0604020202020204" pitchFamily="34" charset="0"/>
              <a:buChar char="○"/>
            </a:pPr>
            <a:r>
              <a:rPr lang="en-US" sz="3000" dirty="0" smtClean="0"/>
              <a:t>To acquire new players and to maximize the retention of current players.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6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buFontTx/>
              <a:buChar char="-"/>
            </a:pPr>
            <a:r>
              <a:rPr lang="en-US" sz="3000" dirty="0" smtClean="0"/>
              <a:t>This slide</a:t>
            </a:r>
            <a:r>
              <a:rPr lang="en-US" sz="3000" baseline="0" dirty="0" smtClean="0"/>
              <a:t> illustrates the acquisition source of new players in the first year</a:t>
            </a:r>
          </a:p>
          <a:p>
            <a:pPr marL="914400" lvl="1" indent="-457200">
              <a:buFontTx/>
              <a:buChar char="-"/>
            </a:pPr>
            <a:r>
              <a:rPr lang="en-US" sz="3000" baseline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As you can see, most players came from our Player’s Club database that we had been building over the past several years</a:t>
            </a:r>
          </a:p>
          <a:p>
            <a:pPr marL="914400" lvl="1" indent="-457200">
              <a:buFontTx/>
              <a:buChar char="-"/>
            </a:pPr>
            <a:r>
              <a:rPr lang="en-US" sz="3000" baseline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We used our marketing database, and other tools, to activate these players</a:t>
            </a:r>
            <a:endParaRPr lang="en-US" sz="3000" dirty="0" smtClean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14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●"/>
            </a:pPr>
            <a:r>
              <a:rPr lang="en-US" sz="3000" dirty="0" smtClean="0"/>
              <a:t>Key Insight</a:t>
            </a:r>
          </a:p>
          <a:p>
            <a:pPr marL="742950" lvl="1" indent="-285750">
              <a:buFont typeface="Arial" panose="020B0604020202020204" pitchFamily="34" charset="0"/>
              <a:buChar char="○"/>
            </a:pPr>
            <a:r>
              <a:rPr lang="en-US" sz="3000" dirty="0" smtClean="0"/>
              <a:t>The Player’s Club is an early-adopter base of</a:t>
            </a:r>
            <a:r>
              <a:rPr lang="en-US" sz="3000" baseline="0" dirty="0" smtClean="0"/>
              <a:t> iLottery players</a:t>
            </a:r>
          </a:p>
          <a:p>
            <a:pPr marL="742950" lvl="1" indent="-285750">
              <a:buFont typeface="Arial" panose="020B0604020202020204" pitchFamily="34" charset="0"/>
              <a:buChar char="○"/>
            </a:pPr>
            <a:r>
              <a:rPr lang="en-US" sz="3000" baseline="0" dirty="0" smtClean="0"/>
              <a:t>In fact, they represent roughly 2/3 of all new depositors in the first year</a:t>
            </a:r>
          </a:p>
          <a:p>
            <a:pPr marL="742950" lvl="1" indent="-285750">
              <a:buFont typeface="Arial" panose="020B0604020202020204" pitchFamily="34" charset="0"/>
              <a:buChar char="○"/>
            </a:pPr>
            <a:r>
              <a:rPr lang="en-US" sz="3000" baseline="0" dirty="0" smtClean="0"/>
              <a:t>If you’re investing into a loyalty program and looking for ROI justifications, we generated $86 million in first-year bets from this group</a:t>
            </a:r>
          </a:p>
          <a:p>
            <a:pPr marL="742950" lvl="1" indent="-285750">
              <a:buFont typeface="Arial" panose="020B0604020202020204" pitchFamily="34" charset="0"/>
              <a:buChar char="○"/>
            </a:pPr>
            <a:r>
              <a:rPr lang="en-US" sz="3000" baseline="0" dirty="0" smtClean="0"/>
              <a:t>That’s about $12 million in net before operating expenses this year</a:t>
            </a:r>
            <a:endParaRPr lang="en-US" sz="3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95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u="none" strike="noStrike" dirty="0" smtClean="0">
                <a:effectLst/>
              </a:rPr>
              <a:t>Analysis Department</a:t>
            </a:r>
            <a:endParaRPr lang="en-US" u="none" strike="noStrike" dirty="0" smtClean="0">
              <a:effectLst/>
            </a:endParaRPr>
          </a:p>
          <a:p>
            <a:pPr lvl="0"/>
            <a:r>
              <a:rPr lang="en-US" u="none" strike="noStrike" dirty="0" smtClean="0">
                <a:effectLst/>
              </a:rPr>
              <a:t>Primary Purpose</a:t>
            </a:r>
          </a:p>
          <a:p>
            <a:pPr lvl="1"/>
            <a:r>
              <a:rPr lang="en-US" u="none" strike="noStrike" dirty="0" smtClean="0">
                <a:effectLst/>
              </a:rPr>
              <a:t>To improve decision making of all departments by informing with data-driven </a:t>
            </a:r>
            <a:r>
              <a:rPr lang="en-US" u="none" strike="noStrike" dirty="0" smtClean="0">
                <a:effectLst/>
              </a:rPr>
              <a:t>insights</a:t>
            </a:r>
            <a:r>
              <a:rPr lang="en-US" u="none" strike="noStrike" dirty="0" smtClean="0">
                <a:effectLst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24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u="none" strike="noStrike" dirty="0" smtClean="0">
                <a:effectLst/>
              </a:rPr>
              <a:t>The team underpins all other departments and produces weekly dashboards for nearly everything; site traffic, advertising, retention, games, payments, etc.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94A22-4220-4187-BE52-7F198229F0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70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u="none" strike="noStrike" dirty="0" smtClean="0">
                <a:effectLst/>
              </a:rPr>
              <a:t>Key Insight</a:t>
            </a:r>
          </a:p>
          <a:p>
            <a:pPr lvl="1"/>
            <a:r>
              <a:rPr lang="en-US" u="none" strike="noStrike" dirty="0" smtClean="0">
                <a:effectLst/>
              </a:rPr>
              <a:t>This is actually a</a:t>
            </a:r>
            <a:r>
              <a:rPr lang="en-US" u="none" strike="noStrike" baseline="0" dirty="0" smtClean="0">
                <a:effectLst/>
              </a:rPr>
              <a:t> quite simple example, but illustrates the interaction between the departments very well</a:t>
            </a:r>
            <a:endParaRPr lang="en-US" u="none" strike="noStrike" dirty="0" smtClean="0">
              <a:effectLst/>
            </a:endParaRPr>
          </a:p>
          <a:p>
            <a:pPr lvl="1"/>
            <a:r>
              <a:rPr lang="en-US" u="none" strike="noStrike" dirty="0" smtClean="0">
                <a:effectLst/>
              </a:rPr>
              <a:t>After </a:t>
            </a:r>
            <a:r>
              <a:rPr lang="en-US" u="none" strike="noStrike" dirty="0" smtClean="0">
                <a:effectLst/>
              </a:rPr>
              <a:t>analyzing peak play times on the sites, there was an insight formed around the best times to acquire new </a:t>
            </a:r>
            <a:r>
              <a:rPr lang="en-US" u="none" strike="noStrike" dirty="0" smtClean="0">
                <a:effectLst/>
              </a:rPr>
              <a:t>players</a:t>
            </a:r>
          </a:p>
          <a:p>
            <a:pPr lvl="1"/>
            <a:r>
              <a:rPr lang="en-US" u="none" strike="noStrike" dirty="0" smtClean="0">
                <a:effectLst/>
              </a:rPr>
              <a:t>The</a:t>
            </a:r>
            <a:r>
              <a:rPr lang="en-US" u="none" strike="noStrike" baseline="0" dirty="0" smtClean="0">
                <a:effectLst/>
              </a:rPr>
              <a:t> Analysis team informed the Marketing team to concentrate digital budget spend between 4pm and 11pm</a:t>
            </a:r>
            <a:endParaRPr lang="en-US" u="none" strike="noStrike" dirty="0" smtClean="0">
              <a:effectLst/>
            </a:endParaRPr>
          </a:p>
          <a:p>
            <a:pPr lvl="1"/>
            <a:r>
              <a:rPr lang="en-US" u="none" strike="noStrike" dirty="0" smtClean="0">
                <a:effectLst/>
              </a:rPr>
              <a:t>Conversion</a:t>
            </a:r>
            <a:r>
              <a:rPr lang="en-US" u="none" strike="noStrike" baseline="0" dirty="0" smtClean="0">
                <a:effectLst/>
              </a:rPr>
              <a:t> </a:t>
            </a:r>
            <a:r>
              <a:rPr lang="en-US" u="none" strike="noStrike" baseline="0" dirty="0" smtClean="0">
                <a:effectLst/>
              </a:rPr>
              <a:t>rates for Paid Search have been 5X more effective since adopting this </a:t>
            </a:r>
            <a:r>
              <a:rPr lang="en-US" u="none" strike="noStrike" baseline="0" dirty="0" smtClean="0">
                <a:effectLst/>
              </a:rPr>
              <a:t>change (among other optimizations)</a:t>
            </a:r>
            <a:endParaRPr lang="en-US" u="none" strike="noStrike" dirty="0" smtClean="0">
              <a:effectLst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74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It’s been a very successful year, and as Scott</a:t>
            </a:r>
            <a:r>
              <a:rPr lang="en-US" baseline="0" dirty="0" smtClean="0"/>
              <a:t> stated there are many more exciting things to come in the future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Each of the teams are helping to drive the business forward each day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Last week, we broke a new record in sales with roughly $4.4 million in bets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94A22-4220-4187-BE52-7F198229F0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69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Thank you, Scott</a:t>
            </a:r>
            <a:r>
              <a:rPr lang="en-US" baseline="0" dirty="0" smtClean="0"/>
              <a:t> and I are happy to take any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94A22-4220-4187-BE52-7F198229F0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31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Note: August 11, 2014 to August </a:t>
            </a:r>
            <a:r>
              <a:rPr lang="en-US" baseline="0" dirty="0" smtClean="0"/>
              <a:t>10, </a:t>
            </a:r>
            <a:r>
              <a:rPr lang="en-US" baseline="0" dirty="0" smtClean="0"/>
              <a:t>2015</a:t>
            </a:r>
          </a:p>
          <a:p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Sold over $120 million in the first 12 months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 pace for nearly $150 million this fiscal year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Next year we are projecting $250 to $300 million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r>
              <a:rPr lang="en-US" baseline="0" dirty="0" smtClean="0"/>
              <a:t>Possible mention: Comparing </a:t>
            </a:r>
            <a:r>
              <a:rPr lang="en-US" baseline="0" dirty="0" smtClean="0"/>
              <a:t>sales from the last week in August, iLottery sales were greater than Mega Millions and Power Ball combined ($4 million in iLottery bets vs. $3.3 million in Mega + Power</a:t>
            </a:r>
            <a:r>
              <a:rPr lang="en-US" baseline="0" dirty="0" smtClean="0"/>
              <a:t>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99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iLottery sales over the first year represent an 8% share of same-game retail sales (Instants &amp; Keno)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With the addition of Draw Games later this year, we expect an even larger share next year for iLottery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10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Retail sales have been up in parallel with iLottery sales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Instants up roughly 10% and Keno is up 5% year over year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Possible Mention: Keno To Go is up 14% year over year, which is one step away from playing Online Keno, demonstrating these are different players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23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Roughly $10 million will be given to Schools as</a:t>
            </a:r>
            <a:r>
              <a:rPr lang="en-US" baseline="0" dirty="0" smtClean="0"/>
              <a:t> a result of iLottery in the first year, after all expenses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If we adjust that for the first 12 months (projected) with marketing support, the number will surpass $14 million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03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- 36</a:t>
            </a:r>
            <a:r>
              <a:rPr lang="en-US" dirty="0" smtClean="0"/>
              <a:t>% of depositors</a:t>
            </a:r>
            <a:r>
              <a:rPr lang="en-US" baseline="0" dirty="0" smtClean="0"/>
              <a:t> were </a:t>
            </a:r>
            <a:r>
              <a:rPr lang="en-US" baseline="0" dirty="0" smtClean="0"/>
              <a:t>new </a:t>
            </a:r>
            <a:r>
              <a:rPr lang="en-US" baseline="0" dirty="0" smtClean="0"/>
              <a:t>players (not from Player’s Club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- Marketing efforts will be utilized to cross these players into retail play in the coming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4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Evidence</a:t>
            </a:r>
            <a:r>
              <a:rPr lang="en-US" baseline="0" dirty="0" smtClean="0"/>
              <a:t> shows that we are attracting younger players with iLottery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Roughly 1/3 of players are between the ages of 18-35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01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Over 72 million games were played in the first year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With more games being added, and lower price points, this figure will steadily rise in the coming year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347CC-C5B7-4488-B7E7-AA50278B45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0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0DBF-B335-4AF4-AB3C-9100C30A4A86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4F93-03D1-434F-A772-1B7F2700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9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0DBF-B335-4AF4-AB3C-9100C30A4A86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4F93-03D1-434F-A772-1B7F2700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69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0DBF-B335-4AF4-AB3C-9100C30A4A86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4F93-03D1-434F-A772-1B7F2700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4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0DBF-B335-4AF4-AB3C-9100C30A4A86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4F93-03D1-434F-A772-1B7F2700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0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0DBF-B335-4AF4-AB3C-9100C30A4A86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4F93-03D1-434F-A772-1B7F2700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9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0DBF-B335-4AF4-AB3C-9100C30A4A86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4F93-03D1-434F-A772-1B7F2700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79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0DBF-B335-4AF4-AB3C-9100C30A4A86}" type="datetimeFigureOut">
              <a:rPr lang="en-US" smtClean="0"/>
              <a:t>9/9/15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4F93-03D1-434F-A772-1B7F2700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1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0DBF-B335-4AF4-AB3C-9100C30A4A86}" type="datetimeFigureOut">
              <a:rPr lang="en-US" smtClean="0"/>
              <a:t>9/9/15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4F93-03D1-434F-A772-1B7F2700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5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0DBF-B335-4AF4-AB3C-9100C30A4A86}" type="datetimeFigureOut">
              <a:rPr lang="en-US" smtClean="0"/>
              <a:t>9/9/15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4F93-03D1-434F-A772-1B7F2700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7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0DBF-B335-4AF4-AB3C-9100C30A4A86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4F93-03D1-434F-A772-1B7F2700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7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0DBF-B335-4AF4-AB3C-9100C30A4A86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4F93-03D1-434F-A772-1B7F2700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0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40DBF-B335-4AF4-AB3C-9100C30A4A86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E4F93-03D1-434F-A772-1B7F2700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8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 rot="10800000">
            <a:off x="-51426" y="1897541"/>
            <a:ext cx="12243426" cy="4973053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71000">
                <a:schemeClr val="accent1">
                  <a:lumMod val="45000"/>
                  <a:lumOff val="55000"/>
                </a:schemeClr>
              </a:gs>
              <a:gs pos="87000">
                <a:srgbClr val="84BFE1"/>
              </a:gs>
              <a:gs pos="100000">
                <a:srgbClr val="58ABD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http://www.thenewsherald.com/content/articles/2015/04/27/news/doc553e9b21ed4548768025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" y="4861440"/>
            <a:ext cx="4832842" cy="196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-579132" y="3695689"/>
            <a:ext cx="13249766" cy="367951"/>
            <a:chOff x="0" y="6532954"/>
            <a:chExt cx="13249766" cy="367951"/>
          </a:xfrm>
        </p:grpSpPr>
        <p:grpSp>
          <p:nvGrpSpPr>
            <p:cNvPr id="27" name="Group 26"/>
            <p:cNvGrpSpPr/>
            <p:nvPr/>
          </p:nvGrpSpPr>
          <p:grpSpPr>
            <a:xfrm>
              <a:off x="0" y="6532954"/>
              <a:ext cx="4412313" cy="357449"/>
              <a:chOff x="0" y="6499704"/>
              <a:chExt cx="4412313" cy="357449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941542" y="6499704"/>
                <a:ext cx="1470771" cy="357447"/>
              </a:xfrm>
              <a:prstGeom prst="rect">
                <a:avLst/>
              </a:prstGeom>
              <a:solidFill>
                <a:srgbClr val="0079C1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470771" y="6499705"/>
                <a:ext cx="1470771" cy="357447"/>
              </a:xfrm>
              <a:prstGeom prst="rect">
                <a:avLst/>
              </a:prstGeom>
              <a:solidFill>
                <a:srgbClr val="79A12E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0" y="6499706"/>
                <a:ext cx="1470771" cy="357447"/>
              </a:xfrm>
              <a:prstGeom prst="rect">
                <a:avLst/>
              </a:prstGeom>
              <a:solidFill>
                <a:srgbClr val="EF382A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412313" y="6541264"/>
              <a:ext cx="4412313" cy="357449"/>
              <a:chOff x="0" y="6499704"/>
              <a:chExt cx="4412313" cy="357449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941542" y="6499704"/>
                <a:ext cx="1470771" cy="357447"/>
              </a:xfrm>
              <a:prstGeom prst="rect">
                <a:avLst/>
              </a:prstGeom>
              <a:solidFill>
                <a:srgbClr val="0079C1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470771" y="6499705"/>
                <a:ext cx="1470771" cy="357447"/>
              </a:xfrm>
              <a:prstGeom prst="rect">
                <a:avLst/>
              </a:prstGeom>
              <a:solidFill>
                <a:srgbClr val="79A12E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0" y="6499706"/>
                <a:ext cx="1470771" cy="357447"/>
              </a:xfrm>
              <a:prstGeom prst="rect">
                <a:avLst/>
              </a:prstGeom>
              <a:solidFill>
                <a:srgbClr val="EF382A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8837453" y="6543456"/>
              <a:ext cx="4412313" cy="357449"/>
              <a:chOff x="0" y="6515746"/>
              <a:chExt cx="4412313" cy="357449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2941542" y="6515746"/>
                <a:ext cx="1470771" cy="357447"/>
              </a:xfrm>
              <a:prstGeom prst="rect">
                <a:avLst/>
              </a:prstGeom>
              <a:solidFill>
                <a:srgbClr val="0079C1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470771" y="6515747"/>
                <a:ext cx="1470771" cy="357447"/>
              </a:xfrm>
              <a:prstGeom prst="rect">
                <a:avLst/>
              </a:prstGeom>
              <a:solidFill>
                <a:srgbClr val="79A12E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0" y="6515748"/>
                <a:ext cx="1470771" cy="357447"/>
              </a:xfrm>
              <a:prstGeom prst="rect">
                <a:avLst/>
              </a:prstGeom>
              <a:solidFill>
                <a:srgbClr val="EF382A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286036" y="250744"/>
            <a:ext cx="9568501" cy="1991833"/>
            <a:chOff x="1494958" y="2323493"/>
            <a:chExt cx="9568501" cy="1991833"/>
          </a:xfrm>
        </p:grpSpPr>
        <p:sp>
          <p:nvSpPr>
            <p:cNvPr id="6" name="Rectangle 5"/>
            <p:cNvSpPr/>
            <p:nvPr/>
          </p:nvSpPr>
          <p:spPr>
            <a:xfrm>
              <a:off x="7703709" y="2614862"/>
              <a:ext cx="3256548" cy="1700463"/>
            </a:xfrm>
            <a:prstGeom prst="rect">
              <a:avLst/>
            </a:prstGeom>
            <a:solidFill>
              <a:srgbClr val="0079C1"/>
            </a:solidFill>
            <a:ln>
              <a:noFill/>
            </a:ln>
            <a:effectLst>
              <a:outerShdw blurRad="50800" dir="2400000" sx="102000" sy="102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33644" y="2323493"/>
              <a:ext cx="3256548" cy="1700463"/>
            </a:xfrm>
            <a:prstGeom prst="rect">
              <a:avLst/>
            </a:prstGeom>
            <a:solidFill>
              <a:srgbClr val="79A12E"/>
            </a:solidFill>
            <a:ln>
              <a:noFill/>
            </a:ln>
            <a:effectLst>
              <a:outerShdw blurRad="50800" dir="2400000" sx="102000" sy="102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 rot="21176879">
              <a:off x="1588168" y="2614863"/>
              <a:ext cx="3256548" cy="1700463"/>
            </a:xfrm>
            <a:prstGeom prst="rect">
              <a:avLst/>
            </a:prstGeom>
            <a:solidFill>
              <a:srgbClr val="EF382A"/>
            </a:solidFill>
            <a:ln>
              <a:noFill/>
            </a:ln>
            <a:effectLst>
              <a:outerShdw blurRad="50800" dir="2400000" sx="102000" sy="102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 rot="21163741">
              <a:off x="1494958" y="2712876"/>
              <a:ext cx="33764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good</a:t>
              </a:r>
              <a:endParaRPr lang="en-US" sz="8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33644" y="2391571"/>
              <a:ext cx="33764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things</a:t>
              </a:r>
              <a:endParaRPr lang="en-US" sz="8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86991" y="2712875"/>
              <a:ext cx="33764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happen</a:t>
              </a:r>
              <a:endParaRPr lang="en-US" sz="8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856811" y="2764047"/>
            <a:ext cx="87350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79C1"/>
                </a:solidFill>
                <a:latin typeface="Century Gothic" panose="020B0502020202020204" pitchFamily="34" charset="0"/>
              </a:rPr>
              <a:t>iLOTTERY</a:t>
            </a:r>
            <a:r>
              <a:rPr lang="en-US" sz="5400" dirty="0" smtClean="0">
                <a:solidFill>
                  <a:srgbClr val="0079C1"/>
                </a:solidFill>
                <a:latin typeface="Century Gothic" panose="020B0502020202020204" pitchFamily="34" charset="0"/>
              </a:rPr>
              <a:t> ONE YEAR LATER</a:t>
            </a:r>
            <a:endParaRPr lang="en-US" sz="5400" dirty="0">
              <a:solidFill>
                <a:srgbClr val="0079C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6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2.bp.blogspot.com/-sQuj1E2ir9s/VCWZSwRIPjI/AAAAAAAACkQ/mYScoY9iByc/s1600/mobile-devic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600" y="0"/>
            <a:ext cx="1355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36600" y="0"/>
            <a:ext cx="1355725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 w="508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0" b="1" dirty="0">
              <a:solidFill>
                <a:srgbClr val="204B8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679311" y="-1814875"/>
            <a:ext cx="8259103" cy="6480552"/>
            <a:chOff x="513159" y="982940"/>
            <a:chExt cx="8259103" cy="6480552"/>
          </a:xfrm>
        </p:grpSpPr>
        <p:sp>
          <p:nvSpPr>
            <p:cNvPr id="5" name="Oval 4"/>
            <p:cNvSpPr/>
            <p:nvPr/>
          </p:nvSpPr>
          <p:spPr>
            <a:xfrm>
              <a:off x="1120400" y="982940"/>
              <a:ext cx="6975587" cy="6480552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508000">
              <a:solidFill>
                <a:srgbClr val="FFD5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0" b="1" dirty="0">
                <a:solidFill>
                  <a:srgbClr val="204B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13159" y="2595974"/>
              <a:ext cx="8259103" cy="40164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500" b="1" dirty="0" smtClean="0">
                  <a:solidFill>
                    <a:srgbClr val="5AACD8"/>
                  </a:solidFill>
                  <a:latin typeface="Century Gothic" panose="020B0502020202020204" pitchFamily="34" charset="0"/>
                </a:rPr>
                <a:t>RISE </a:t>
              </a:r>
            </a:p>
            <a:p>
              <a:pPr algn="ctr"/>
              <a:r>
                <a:rPr lang="en-US" sz="8500" b="1" dirty="0" smtClean="0">
                  <a:solidFill>
                    <a:srgbClr val="5AACD8"/>
                  </a:solidFill>
                  <a:latin typeface="Century Gothic" panose="020B0502020202020204" pitchFamily="34" charset="0"/>
                </a:rPr>
                <a:t>OF </a:t>
              </a:r>
            </a:p>
            <a:p>
              <a:pPr algn="ctr"/>
              <a:r>
                <a:rPr lang="en-US" sz="8500" b="1" dirty="0" smtClean="0">
                  <a:solidFill>
                    <a:srgbClr val="5AACD8"/>
                  </a:solidFill>
                  <a:latin typeface="Century Gothic" panose="020B0502020202020204" pitchFamily="34" charset="0"/>
                </a:rPr>
                <a:t>MOBILE</a:t>
              </a:r>
            </a:p>
          </p:txBody>
        </p:sp>
      </p:grpSp>
      <p:sp>
        <p:nvSpPr>
          <p:cNvPr id="15" name="Flowchart: Alternate Process 14"/>
          <p:cNvSpPr/>
          <p:nvPr/>
        </p:nvSpPr>
        <p:spPr>
          <a:xfrm>
            <a:off x="5069982" y="4274045"/>
            <a:ext cx="7486650" cy="1730485"/>
          </a:xfrm>
          <a:prstGeom prst="flowChartAlternateProcess">
            <a:avLst/>
          </a:prstGeom>
          <a:solidFill>
            <a:srgbClr val="5AACD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14296" y="4539124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PLAYERS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79432" y="4323681"/>
            <a:ext cx="4114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53%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6365382" y="2308192"/>
            <a:ext cx="6191250" cy="1730485"/>
          </a:xfrm>
          <a:prstGeom prst="flowChartAlternateProcess">
            <a:avLst/>
          </a:prstGeom>
          <a:solidFill>
            <a:srgbClr val="5AACD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09246" y="2328117"/>
            <a:ext cx="4114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41%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20015" y="2543560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SALES</a:t>
            </a:r>
          </a:p>
        </p:txBody>
      </p:sp>
    </p:spTree>
    <p:extLst>
      <p:ext uri="{BB962C8B-B14F-4D97-AF65-F5344CB8AC3E}">
        <p14:creationId xmlns:p14="http://schemas.microsoft.com/office/powerpoint/2010/main" val="57399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thenextweb.com/wp-content/blogs.dir/1/files/2013/10/Startup-idea-bui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1584"/>
            <a:ext cx="12192001" cy="733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lowchart: Alternate Process 41"/>
          <p:cNvSpPr/>
          <p:nvPr/>
        </p:nvSpPr>
        <p:spPr>
          <a:xfrm>
            <a:off x="-733689" y="545896"/>
            <a:ext cx="8630779" cy="1730485"/>
          </a:xfrm>
          <a:prstGeom prst="flowChartAlternateProcess">
            <a:avLst/>
          </a:prstGeom>
          <a:solidFill>
            <a:srgbClr val="5AACD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914987" y="940269"/>
            <a:ext cx="11538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RUNNING THE BUSINESS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-66540" y="3946358"/>
            <a:ext cx="1971711" cy="783193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D51D"/>
                </a:solidFill>
                <a:latin typeface="Century Gothic" panose="020B0502020202020204" pitchFamily="34" charset="0"/>
              </a:rPr>
              <a:t>games</a:t>
            </a:r>
            <a:endParaRPr lang="en-US" sz="4000" dirty="0">
              <a:solidFill>
                <a:srgbClr val="FFD51D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3866" y="4858919"/>
            <a:ext cx="4279654" cy="783193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D51D"/>
                </a:solidFill>
                <a:latin typeface="Century Gothic" panose="020B0502020202020204" pitchFamily="34" charset="0"/>
              </a:rPr>
              <a:t>user experience</a:t>
            </a:r>
            <a:endParaRPr lang="en-US" sz="4000" dirty="0">
              <a:solidFill>
                <a:srgbClr val="FFD51D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20140" y="2740874"/>
            <a:ext cx="2709514" cy="783193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D51D"/>
                </a:solidFill>
                <a:latin typeface="Century Gothic" panose="020B0502020202020204" pitchFamily="34" charset="0"/>
              </a:rPr>
              <a:t>payments</a:t>
            </a:r>
            <a:endParaRPr lang="en-US" sz="4000" dirty="0">
              <a:solidFill>
                <a:srgbClr val="FFD51D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17878" y="3649529"/>
            <a:ext cx="2771606" cy="783193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D51D"/>
                </a:solidFill>
                <a:latin typeface="Century Gothic" panose="020B0502020202020204" pitchFamily="34" charset="0"/>
              </a:rPr>
              <a:t>marketing</a:t>
            </a:r>
            <a:endParaRPr lang="en-US" sz="4000" dirty="0">
              <a:solidFill>
                <a:srgbClr val="FFD51D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765145" y="4473856"/>
            <a:ext cx="2228820" cy="783193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D51D"/>
                </a:solidFill>
                <a:latin typeface="Century Gothic" panose="020B0502020202020204" pitchFamily="34" charset="0"/>
              </a:rPr>
              <a:t>analysis</a:t>
            </a:r>
            <a:endParaRPr lang="en-US" sz="4000" dirty="0">
              <a:solidFill>
                <a:srgbClr val="FFD51D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9316" y="1761003"/>
            <a:ext cx="2944757" cy="3099755"/>
            <a:chOff x="919316" y="1761003"/>
            <a:chExt cx="2944757" cy="309975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864073" y="1761003"/>
              <a:ext cx="0" cy="979871"/>
            </a:xfrm>
            <a:prstGeom prst="line">
              <a:avLst/>
            </a:prstGeom>
            <a:ln w="69850">
              <a:solidFill>
                <a:srgbClr val="68B2D9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2394151" y="1775102"/>
              <a:ext cx="1" cy="3085656"/>
            </a:xfrm>
            <a:prstGeom prst="line">
              <a:avLst/>
            </a:prstGeom>
            <a:ln w="69850">
              <a:solidFill>
                <a:srgbClr val="68B2D9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919316" y="1775102"/>
              <a:ext cx="14148" cy="2171256"/>
            </a:xfrm>
            <a:prstGeom prst="line">
              <a:avLst/>
            </a:prstGeom>
            <a:ln w="69850">
              <a:solidFill>
                <a:srgbClr val="68B2D9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418866" y="1877698"/>
            <a:ext cx="1460690" cy="2614039"/>
            <a:chOff x="933463" y="1775102"/>
            <a:chExt cx="1460690" cy="2614039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2394152" y="1775102"/>
              <a:ext cx="1" cy="2614039"/>
            </a:xfrm>
            <a:prstGeom prst="line">
              <a:avLst/>
            </a:prstGeom>
            <a:ln w="69850">
              <a:solidFill>
                <a:srgbClr val="68B2D9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933463" y="1775102"/>
              <a:ext cx="1" cy="1754036"/>
            </a:xfrm>
            <a:prstGeom prst="line">
              <a:avLst/>
            </a:prstGeom>
            <a:ln w="69850">
              <a:solidFill>
                <a:srgbClr val="68B2D9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448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0.wp.com/www.upsidelearning.com/blog/wp-content/uploads/2015/05/games-vs-game-based-learning-vs-gamifi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08" y="0"/>
            <a:ext cx="12360108" cy="69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Manual Input 5"/>
          <p:cNvSpPr/>
          <p:nvPr/>
        </p:nvSpPr>
        <p:spPr>
          <a:xfrm flipV="1">
            <a:off x="0" y="84507"/>
            <a:ext cx="12063663" cy="2035231"/>
          </a:xfrm>
          <a:prstGeom prst="flowChartManualInput">
            <a:avLst/>
          </a:prstGeom>
          <a:solidFill>
            <a:schemeClr val="bg1">
              <a:alpha val="70000"/>
            </a:schemeClr>
          </a:solidFill>
          <a:ln w="508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30777" y="-96252"/>
            <a:ext cx="641233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smtClean="0">
                <a:solidFill>
                  <a:srgbClr val="5AACD8"/>
                </a:solidFill>
                <a:latin typeface="Century Gothic" panose="020B0502020202020204" pitchFamily="34" charset="0"/>
              </a:rPr>
              <a:t>GAMES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403418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.c.lnkd.licdn.com/mpr/mpr/p/6/005/0b6/009/38238e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91"/>
            <a:ext cx="12385588" cy="70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49384" y="0"/>
            <a:ext cx="3664891" cy="3427154"/>
            <a:chOff x="1120776" y="677334"/>
            <a:chExt cx="4876800" cy="4876801"/>
          </a:xfrm>
        </p:grpSpPr>
        <p:pic>
          <p:nvPicPr>
            <p:cNvPr id="5" name="Picture 2" descr="http://files.softicons.com/download/system-icons/hadaikum-icons-by-tiny-lab/png/512x512/Desktop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76" y="677334"/>
              <a:ext cx="4876800" cy="487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/>
            <p:nvPr/>
          </p:nvPicPr>
          <p:blipFill rotWithShape="1">
            <a:blip r:embed="rId5"/>
            <a:srcRect l="8398" t="9210" r="9749" b="5644"/>
            <a:stretch/>
          </p:blipFill>
          <p:spPr bwMode="auto">
            <a:xfrm>
              <a:off x="1524003" y="1811865"/>
              <a:ext cx="4047064" cy="2590802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591125" y="2170544"/>
            <a:ext cx="1002631" cy="1704030"/>
            <a:chOff x="9906001" y="3381908"/>
            <a:chExt cx="1197562" cy="2172227"/>
          </a:xfrm>
        </p:grpSpPr>
        <p:pic>
          <p:nvPicPr>
            <p:cNvPr id="8" name="Picture 6" descr="http://pngimg.com/upload/iphone_PNG573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1" y="3381908"/>
              <a:ext cx="1197562" cy="217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/>
            <p:nvPr/>
          </p:nvPicPr>
          <p:blipFill rotWithShape="1">
            <a:blip r:embed="rId7"/>
            <a:srcRect l="37058" t="7697" r="24735" b="22178"/>
            <a:stretch/>
          </p:blipFill>
          <p:spPr bwMode="auto">
            <a:xfrm>
              <a:off x="10077978" y="3758675"/>
              <a:ext cx="829733" cy="1354667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0" name="Flowchart: Alternate Process 9"/>
          <p:cNvSpPr/>
          <p:nvPr/>
        </p:nvSpPr>
        <p:spPr>
          <a:xfrm>
            <a:off x="-721634" y="4224441"/>
            <a:ext cx="7266813" cy="1730485"/>
          </a:xfrm>
          <a:prstGeom prst="flowChartAlternateProcess">
            <a:avLst/>
          </a:prstGeom>
          <a:solidFill>
            <a:srgbClr val="5AACD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4618814"/>
            <a:ext cx="65451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CHANNEL OF PLAY</a:t>
            </a:r>
          </a:p>
        </p:txBody>
      </p:sp>
    </p:spTree>
    <p:extLst>
      <p:ext uri="{BB962C8B-B14F-4D97-AF65-F5344CB8AC3E}">
        <p14:creationId xmlns:p14="http://schemas.microsoft.com/office/powerpoint/2010/main" val="244978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hefuturebuzz.com/wp-content/uploads/2014/07/old-t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4" r="22310"/>
          <a:stretch/>
        </p:blipFill>
        <p:spPr bwMode="auto">
          <a:xfrm>
            <a:off x="-376447" y="0"/>
            <a:ext cx="6217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thefuturebuzz.com/wp-content/uploads/2014/07/old-t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7"/>
          <a:stretch/>
        </p:blipFill>
        <p:spPr bwMode="auto">
          <a:xfrm>
            <a:off x="8702840" y="-5806"/>
            <a:ext cx="4114800" cy="686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thefuturebuzz.com/wp-content/uploads/2014/07/old-t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r="61233"/>
          <a:stretch/>
        </p:blipFill>
        <p:spPr bwMode="auto">
          <a:xfrm>
            <a:off x="5725250" y="0"/>
            <a:ext cx="33323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831762" y="1748520"/>
            <a:ext cx="4576370" cy="4108940"/>
            <a:chOff x="1120776" y="677334"/>
            <a:chExt cx="4876800" cy="4876801"/>
          </a:xfrm>
        </p:grpSpPr>
        <p:pic>
          <p:nvPicPr>
            <p:cNvPr id="5" name="Picture 2" descr="http://files.softicons.com/download/system-icons/hadaikum-icons-by-tiny-lab/png/512x512/Desktop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76" y="677334"/>
              <a:ext cx="4876800" cy="487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/>
            <p:nvPr/>
          </p:nvPicPr>
          <p:blipFill rotWithShape="1">
            <a:blip r:embed="rId5"/>
            <a:srcRect l="8398" t="9210" r="9749" b="5644"/>
            <a:stretch/>
          </p:blipFill>
          <p:spPr bwMode="auto">
            <a:xfrm>
              <a:off x="1524003" y="1811865"/>
              <a:ext cx="4047064" cy="2590802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6219860" y="3777702"/>
            <a:ext cx="1563206" cy="2088917"/>
            <a:chOff x="7657043" y="2082802"/>
            <a:chExt cx="2248958" cy="2918648"/>
          </a:xfrm>
        </p:grpSpPr>
        <p:pic>
          <p:nvPicPr>
            <p:cNvPr id="19" name="Picture 4" descr="http://upload.wikimedia.org/wikipedia/commons/e/e2/Devicetemplates_tablet-0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7043" y="2082802"/>
              <a:ext cx="2248958" cy="2918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7822936" y="2307524"/>
              <a:ext cx="1913729" cy="2473498"/>
              <a:chOff x="7822936" y="2341390"/>
              <a:chExt cx="1913729" cy="2473498"/>
            </a:xfrm>
          </p:grpSpPr>
          <p:pic>
            <p:nvPicPr>
              <p:cNvPr id="21" name="Picture 20"/>
              <p:cNvPicPr/>
              <p:nvPr/>
            </p:nvPicPr>
            <p:blipFill rotWithShape="1">
              <a:blip r:embed="rId7"/>
              <a:srcRect l="13141" t="7982" r="32372" b="5359"/>
              <a:stretch/>
            </p:blipFill>
            <p:spPr bwMode="auto">
              <a:xfrm>
                <a:off x="7822936" y="2341390"/>
                <a:ext cx="1913729" cy="2230610"/>
              </a:xfrm>
              <a:prstGeom prst="rect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2" name="Picture 21"/>
              <p:cNvPicPr/>
              <p:nvPr/>
            </p:nvPicPr>
            <p:blipFill rotWithShape="1">
              <a:blip r:embed="rId8"/>
              <a:srcRect l="13301" t="74687" r="32853" b="14027"/>
              <a:stretch/>
            </p:blipFill>
            <p:spPr bwMode="auto">
              <a:xfrm>
                <a:off x="7822936" y="4572001"/>
                <a:ext cx="1913729" cy="24288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grpSp>
        <p:nvGrpSpPr>
          <p:cNvPr id="12" name="Group 11"/>
          <p:cNvGrpSpPr/>
          <p:nvPr/>
        </p:nvGrpSpPr>
        <p:grpSpPr>
          <a:xfrm>
            <a:off x="10698969" y="4088356"/>
            <a:ext cx="1002631" cy="1704030"/>
            <a:chOff x="9906001" y="3381908"/>
            <a:chExt cx="1197562" cy="2172227"/>
          </a:xfrm>
        </p:grpSpPr>
        <p:pic>
          <p:nvPicPr>
            <p:cNvPr id="13" name="Picture 6" descr="http://pngimg.com/upload/iphone_PNG5735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1" y="3381908"/>
              <a:ext cx="1197562" cy="217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/>
            <p:nvPr/>
          </p:nvPicPr>
          <p:blipFill rotWithShape="1">
            <a:blip r:embed="rId10"/>
            <a:srcRect l="37058" t="7697" r="24735" b="22178"/>
            <a:stretch/>
          </p:blipFill>
          <p:spPr bwMode="auto">
            <a:xfrm>
              <a:off x="10077978" y="3758675"/>
              <a:ext cx="829733" cy="1354667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97541" y="-5806"/>
            <a:ext cx="51537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single </a:t>
            </a:r>
            <a:endParaRPr lang="en-US" sz="48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channel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00346" y="-5684"/>
            <a:ext cx="51537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multi</a:t>
            </a:r>
            <a:endParaRPr lang="en-US" sz="48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channel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725251" y="-21848"/>
            <a:ext cx="0" cy="6863806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triped Right Arrow 25"/>
          <p:cNvSpPr/>
          <p:nvPr/>
        </p:nvSpPr>
        <p:spPr>
          <a:xfrm>
            <a:off x="5813701" y="5164573"/>
            <a:ext cx="2202874" cy="887989"/>
          </a:xfrm>
          <a:prstGeom prst="stripedRightArrow">
            <a:avLst>
              <a:gd name="adj1" fmla="val 50000"/>
              <a:gd name="adj2" fmla="val 5832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riped Right Arrow 26"/>
          <p:cNvSpPr/>
          <p:nvPr/>
        </p:nvSpPr>
        <p:spPr>
          <a:xfrm>
            <a:off x="5804565" y="5963615"/>
            <a:ext cx="3489551" cy="887989"/>
          </a:xfrm>
          <a:prstGeom prst="stripedRightArrow">
            <a:avLst>
              <a:gd name="adj1" fmla="val 50000"/>
              <a:gd name="adj2" fmla="val 5832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282001" y="5720016"/>
            <a:ext cx="3021426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900" b="1" dirty="0" smtClean="0">
                <a:solidFill>
                  <a:srgbClr val="FFD51D"/>
                </a:solidFill>
                <a:latin typeface="Century Gothic" panose="020B0502020202020204" pitchFamily="34" charset="0"/>
              </a:rPr>
              <a:t>5-10X</a:t>
            </a:r>
            <a:endParaRPr lang="en-US" sz="7900" dirty="0">
              <a:solidFill>
                <a:srgbClr val="FFD51D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9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038" y="-42680"/>
            <a:ext cx="12510076" cy="7992549"/>
          </a:xfrm>
          <a:prstGeom prst="rect">
            <a:avLst/>
          </a:prstGeom>
          <a:solidFill>
            <a:srgbClr val="68B2D9"/>
          </a:solidFill>
        </p:spPr>
      </p:pic>
      <p:sp>
        <p:nvSpPr>
          <p:cNvPr id="7" name="Flowchart: Manual Input 6"/>
          <p:cNvSpPr/>
          <p:nvPr/>
        </p:nvSpPr>
        <p:spPr>
          <a:xfrm flipV="1">
            <a:off x="0" y="84507"/>
            <a:ext cx="12063663" cy="2035231"/>
          </a:xfrm>
          <a:prstGeom prst="flowChartManualInput">
            <a:avLst/>
          </a:prstGeom>
          <a:solidFill>
            <a:schemeClr val="bg1">
              <a:alpha val="70000"/>
            </a:schemeClr>
          </a:solidFill>
          <a:ln w="508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87912" y="200915"/>
            <a:ext cx="10751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solidFill>
                  <a:srgbClr val="5AACD8"/>
                </a:solidFill>
                <a:latin typeface="Century Gothic" panose="020B0502020202020204" pitchFamily="34" charset="0"/>
              </a:rPr>
              <a:t>USER EXPERIENCE</a:t>
            </a:r>
            <a:endParaRPr lang="en-US" sz="10000" dirty="0"/>
          </a:p>
        </p:txBody>
      </p:sp>
      <p:sp>
        <p:nvSpPr>
          <p:cNvPr id="4" name="TextBox 3"/>
          <p:cNvSpPr txBox="1"/>
          <p:nvPr/>
        </p:nvSpPr>
        <p:spPr>
          <a:xfrm>
            <a:off x="4844715" y="5101389"/>
            <a:ext cx="2486527" cy="677108"/>
          </a:xfrm>
          <a:prstGeom prst="rect">
            <a:avLst/>
          </a:prstGeom>
          <a:solidFill>
            <a:srgbClr val="68B2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maximize</a:t>
            </a:r>
            <a:endParaRPr lang="en-US" sz="3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543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64239"/>
            <a:ext cx="12243426" cy="4973053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71000">
                <a:schemeClr val="accent1">
                  <a:lumMod val="45000"/>
                  <a:lumOff val="55000"/>
                </a:schemeClr>
              </a:gs>
              <a:gs pos="87000">
                <a:srgbClr val="84BFE1"/>
              </a:gs>
              <a:gs pos="100000">
                <a:srgbClr val="58ABD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149629" y="307334"/>
            <a:ext cx="12042371" cy="723812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007C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ttp://www.thenewsherald.com/content/articles/2015/04/27/news/doc553e9b21ed45487680257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97"/>
          <a:stretch/>
        </p:blipFill>
        <p:spPr bwMode="auto">
          <a:xfrm>
            <a:off x="47524" y="-14364"/>
            <a:ext cx="1550872" cy="166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249530"/>
              </p:ext>
            </p:extLst>
          </p:nvPr>
        </p:nvGraphicFramePr>
        <p:xfrm>
          <a:off x="-350451" y="481263"/>
          <a:ext cx="12382029" cy="684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1493908" y="130014"/>
            <a:ext cx="105817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204B86"/>
                </a:solidFill>
                <a:latin typeface="Century Gothic" panose="020B0502020202020204" pitchFamily="34" charset="0"/>
              </a:rPr>
              <a:t>o</a:t>
            </a:r>
            <a:r>
              <a:rPr lang="en-US" sz="6000" b="1" dirty="0" smtClean="0">
                <a:solidFill>
                  <a:srgbClr val="204B86"/>
                </a:solidFill>
                <a:latin typeface="Century Gothic" panose="020B0502020202020204" pitchFamily="34" charset="0"/>
              </a:rPr>
              <a:t>nline visitor traffic – 5 years</a:t>
            </a:r>
            <a:endParaRPr lang="en-US" sz="6000" dirty="0">
              <a:solidFill>
                <a:srgbClr val="204B8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84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" y="1"/>
            <a:ext cx="12172740" cy="685483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36013" y="2187368"/>
            <a:ext cx="3910148" cy="2163285"/>
            <a:chOff x="4210708" y="161900"/>
            <a:chExt cx="3910148" cy="2163285"/>
          </a:xfrm>
        </p:grpSpPr>
        <p:grpSp>
          <p:nvGrpSpPr>
            <p:cNvPr id="11" name="Group 10"/>
            <p:cNvGrpSpPr/>
            <p:nvPr/>
          </p:nvGrpSpPr>
          <p:grpSpPr>
            <a:xfrm>
              <a:off x="4210708" y="161900"/>
              <a:ext cx="3910148" cy="2163285"/>
              <a:chOff x="4071121" y="330936"/>
              <a:chExt cx="3910148" cy="2163285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071121" y="330936"/>
                <a:ext cx="2206134" cy="2163285"/>
              </a:xfrm>
              <a:prstGeom prst="ellipse">
                <a:avLst/>
              </a:prstGeom>
              <a:solidFill>
                <a:srgbClr val="FFD51D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endParaRPr lang="en-US" sz="8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968319" y="379063"/>
                <a:ext cx="2012950" cy="20129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8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8800" b="1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B</a:t>
                </a:r>
                <a:endParaRPr lang="en-US" sz="88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801652" y="222543"/>
              <a:ext cx="101983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8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04799" y="1285721"/>
              <a:ext cx="271260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60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testing</a:t>
              </a:r>
              <a:endParaRPr lang="en-US" sz="6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4085" t="26302" r="41947" b="30469"/>
          <a:stretch/>
        </p:blipFill>
        <p:spPr>
          <a:xfrm>
            <a:off x="7611786" y="3633635"/>
            <a:ext cx="3745251" cy="267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2068" t="41408" r="59518" b="35700"/>
          <a:stretch/>
        </p:blipFill>
        <p:spPr>
          <a:xfrm>
            <a:off x="7605639" y="349053"/>
            <a:ext cx="3751398" cy="2622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Straight Connector 17"/>
          <p:cNvCxnSpPr/>
          <p:nvPr/>
        </p:nvCxnSpPr>
        <p:spPr>
          <a:xfrm flipV="1">
            <a:off x="3976523" y="1519815"/>
            <a:ext cx="3629116" cy="831971"/>
          </a:xfrm>
          <a:prstGeom prst="line">
            <a:avLst/>
          </a:prstGeom>
          <a:ln w="98425" cap="sq">
            <a:solidFill>
              <a:srgbClr val="FFA708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6" idx="1"/>
          </p:cNvCxnSpPr>
          <p:nvPr/>
        </p:nvCxnSpPr>
        <p:spPr>
          <a:xfrm>
            <a:off x="3976523" y="4211067"/>
            <a:ext cx="3635263" cy="762464"/>
          </a:xfrm>
          <a:prstGeom prst="line">
            <a:avLst/>
          </a:prstGeom>
          <a:ln w="98425" cap="sq">
            <a:solidFill>
              <a:srgbClr val="68B2D9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042846" y="794567"/>
            <a:ext cx="3496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D51D"/>
                </a:solidFill>
                <a:latin typeface="Century Gothic" panose="020B0502020202020204" pitchFamily="34" charset="0"/>
              </a:rPr>
              <a:t>play online</a:t>
            </a:r>
            <a:endParaRPr lang="en-US" sz="4800" dirty="0">
              <a:solidFill>
                <a:srgbClr val="FFD51D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28548" y="3591567"/>
            <a:ext cx="28296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68B2D9"/>
                </a:solidFill>
                <a:latin typeface="Century Gothic" panose="020B0502020202020204" pitchFamily="34" charset="0"/>
              </a:rPr>
              <a:t>try it free</a:t>
            </a:r>
            <a:endParaRPr lang="en-US" sz="4800" dirty="0">
              <a:solidFill>
                <a:srgbClr val="68B2D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0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79972" y="83126"/>
            <a:ext cx="12532686" cy="6854838"/>
          </a:xfrm>
          <a:prstGeom prst="rect">
            <a:avLst/>
          </a:prstGeom>
          <a:solidFill>
            <a:srgbClr val="FFD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anual Input 4"/>
          <p:cNvSpPr/>
          <p:nvPr/>
        </p:nvSpPr>
        <p:spPr>
          <a:xfrm flipV="1">
            <a:off x="0" y="84507"/>
            <a:ext cx="12063663" cy="2035231"/>
          </a:xfrm>
          <a:prstGeom prst="flowChartManualInput">
            <a:avLst/>
          </a:prstGeom>
          <a:solidFill>
            <a:schemeClr val="bg1">
              <a:alpha val="70000"/>
            </a:schemeClr>
          </a:solidFill>
          <a:ln w="508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01975" y="53376"/>
            <a:ext cx="8231741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500" b="1" dirty="0" smtClean="0">
                <a:solidFill>
                  <a:srgbClr val="5AACD8"/>
                </a:solidFill>
                <a:latin typeface="Century Gothic" panose="020B0502020202020204" pitchFamily="34" charset="0"/>
              </a:rPr>
              <a:t>PAYMENTS</a:t>
            </a:r>
            <a:endParaRPr lang="en-US" sz="12500" dirty="0"/>
          </a:p>
        </p:txBody>
      </p:sp>
      <p:pic>
        <p:nvPicPr>
          <p:cNvPr id="3078" name="Picture 6" descr="http://www.credencys.com/datafiles/2014/05/accept_payment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972" y="2034056"/>
            <a:ext cx="4585717" cy="490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061900" y="3058952"/>
            <a:ext cx="7242688" cy="3908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8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ALL</a:t>
            </a:r>
            <a:endParaRPr lang="en-US" sz="80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algn="r"/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 THE ABOVE</a:t>
            </a:r>
          </a:p>
          <a:p>
            <a:pPr lvl="0" algn="r"/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STRATEGY</a:t>
            </a:r>
            <a:endParaRPr lang="en-US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6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97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91371763"/>
              </p:ext>
            </p:extLst>
          </p:nvPr>
        </p:nvGraphicFramePr>
        <p:xfrm>
          <a:off x="4099850" y="216568"/>
          <a:ext cx="9325811" cy="6641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-29263" y="449659"/>
            <a:ext cx="5333511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US" sz="80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SHARE</a:t>
            </a:r>
          </a:p>
          <a:p>
            <a:pPr lvl="0"/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 </a:t>
            </a:r>
          </a:p>
          <a:p>
            <a:pPr lvl="0"/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PAYMENTS</a:t>
            </a:r>
          </a:p>
        </p:txBody>
      </p:sp>
    </p:spTree>
    <p:extLst>
      <p:ext uri="{BB962C8B-B14F-4D97-AF65-F5344CB8AC3E}">
        <p14:creationId xmlns:p14="http://schemas.microsoft.com/office/powerpoint/2010/main" val="372995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87" t="7754" r="1976" b="5903"/>
          <a:stretch/>
        </p:blipFill>
        <p:spPr>
          <a:xfrm>
            <a:off x="-609601" y="-16933"/>
            <a:ext cx="1344021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3710830" y="-1828799"/>
            <a:ext cx="9821334" cy="9680951"/>
          </a:xfrm>
          <a:prstGeom prst="ellipse">
            <a:avLst/>
          </a:prstGeom>
          <a:solidFill>
            <a:schemeClr val="bg1">
              <a:alpha val="70000"/>
            </a:schemeClr>
          </a:solidFill>
          <a:ln w="508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333" y="1294223"/>
            <a:ext cx="440857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0" b="1" dirty="0" err="1" smtClean="0">
                <a:solidFill>
                  <a:srgbClr val="204B86"/>
                </a:solidFill>
                <a:latin typeface="Century Gothic" panose="020B0502020202020204" pitchFamily="34" charset="0"/>
              </a:rPr>
              <a:t>iLOTTERY</a:t>
            </a:r>
            <a:r>
              <a:rPr lang="en-US" sz="7500" b="1" dirty="0" smtClean="0">
                <a:solidFill>
                  <a:srgbClr val="204B86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7500" b="1" dirty="0" smtClean="0">
                <a:solidFill>
                  <a:srgbClr val="204B86"/>
                </a:solidFill>
                <a:latin typeface="Century Gothic" panose="020B0502020202020204" pitchFamily="34" charset="0"/>
              </a:rPr>
              <a:t>LAUNCH</a:t>
            </a:r>
          </a:p>
          <a:p>
            <a:r>
              <a:rPr lang="en-US" sz="7500" dirty="0" smtClean="0">
                <a:solidFill>
                  <a:srgbClr val="204B86"/>
                </a:solidFill>
                <a:latin typeface="Century Gothic" panose="020B0502020202020204" pitchFamily="34" charset="0"/>
              </a:rPr>
              <a:t>AUGUST</a:t>
            </a:r>
          </a:p>
          <a:p>
            <a:r>
              <a:rPr lang="en-US" sz="7500" dirty="0" smtClean="0">
                <a:solidFill>
                  <a:srgbClr val="204B86"/>
                </a:solidFill>
                <a:latin typeface="Century Gothic" panose="020B0502020202020204" pitchFamily="34" charset="0"/>
              </a:rPr>
              <a:t>2014</a:t>
            </a:r>
            <a:endParaRPr lang="en-US" sz="7500" dirty="0">
              <a:solidFill>
                <a:srgbClr val="204B8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9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69647" y="-8011"/>
            <a:ext cx="110066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78A2"/>
                </a:solidFill>
                <a:latin typeface="Century Gothic" panose="020B0502020202020204" pitchFamily="34" charset="0"/>
              </a:rPr>
              <a:t>innovative </a:t>
            </a:r>
            <a:r>
              <a:rPr lang="en-US" sz="6600" b="1" dirty="0" smtClean="0">
                <a:solidFill>
                  <a:srgbClr val="E41C40"/>
                </a:solidFill>
                <a:latin typeface="Century Gothic" panose="020B0502020202020204" pitchFamily="34" charset="0"/>
              </a:rPr>
              <a:t>payments</a:t>
            </a:r>
            <a:endParaRPr lang="en-US" sz="6600" b="1" dirty="0">
              <a:solidFill>
                <a:srgbClr val="E41C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25465" y="1099985"/>
            <a:ext cx="7171678" cy="4175418"/>
            <a:chOff x="1461794" y="1099985"/>
            <a:chExt cx="9499020" cy="5409114"/>
          </a:xfrm>
        </p:grpSpPr>
        <p:pic>
          <p:nvPicPr>
            <p:cNvPr id="30" name="Picture 4" descr="http://wac.450f.edgecastcdn.net/80450F/wgrd.com/files/2015/01/ONLINEMASSIVE.jpg?w=600&amp;h=0&amp;zc=1&amp;s=0&amp;a=t&amp;q=8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4511">
              <a:off x="7234788" y="2174810"/>
              <a:ext cx="3726026" cy="4135888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http://wac.450f.edgecastcdn.net/80450F/wgrd.com/files/2015/01/ONLINEMASSIVE.jpg?w=600&amp;h=0&amp;zc=1&amp;s=0&amp;a=t&amp;q=8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90083">
              <a:off x="1461794" y="2085499"/>
              <a:ext cx="3726026" cy="4135888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ac.450f.edgecastcdn.net/80450F/wgrd.com/files/2015/01/ONLINEMASSIVE.jpg?w=600&amp;h=0&amp;zc=1&amp;s=0&amp;a=t&amp;q=8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442" y="1099985"/>
              <a:ext cx="4873076" cy="5409114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/>
          <p:cNvSpPr/>
          <p:nvPr/>
        </p:nvSpPr>
        <p:spPr>
          <a:xfrm>
            <a:off x="-79004" y="5144100"/>
            <a:ext cx="12376751" cy="1713900"/>
          </a:xfrm>
          <a:prstGeom prst="rect">
            <a:avLst/>
          </a:prstGeom>
          <a:solidFill>
            <a:srgbClr val="E41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dirty="0" smtClean="0">
                <a:latin typeface="Century Gothic" panose="020B0502020202020204" pitchFamily="34" charset="0"/>
              </a:rPr>
              <a:t>used </a:t>
            </a:r>
            <a:r>
              <a:rPr lang="en-US" sz="5600" b="1" dirty="0" smtClean="0">
                <a:latin typeface="Century Gothic" panose="020B0502020202020204" pitchFamily="34" charset="0"/>
              </a:rPr>
              <a:t>exclusively </a:t>
            </a:r>
            <a:r>
              <a:rPr lang="en-US" sz="5600" dirty="0" smtClean="0">
                <a:latin typeface="Century Gothic" panose="020B0502020202020204" pitchFamily="34" charset="0"/>
              </a:rPr>
              <a:t>by </a:t>
            </a:r>
            <a:r>
              <a:rPr lang="en-US" sz="5600" b="1" dirty="0" smtClean="0">
                <a:latin typeface="Century Gothic" panose="020B0502020202020204" pitchFamily="34" charset="0"/>
              </a:rPr>
              <a:t>20% </a:t>
            </a:r>
            <a:r>
              <a:rPr lang="en-US" sz="5600" dirty="0" smtClean="0">
                <a:latin typeface="Century Gothic" panose="020B0502020202020204" pitchFamily="34" charset="0"/>
              </a:rPr>
              <a:t>of players</a:t>
            </a:r>
            <a:endParaRPr lang="en-US" sz="5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3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47873" y="0"/>
            <a:ext cx="6208295" cy="7363326"/>
          </a:xfrm>
          <a:prstGeom prst="rect">
            <a:avLst/>
          </a:prstGeom>
          <a:solidFill>
            <a:srgbClr val="F2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128336" y="0"/>
            <a:ext cx="12559230" cy="7363326"/>
            <a:chOff x="1840594" y="-2684864"/>
            <a:chExt cx="12559230" cy="7363326"/>
          </a:xfrm>
        </p:grpSpPr>
        <p:pic>
          <p:nvPicPr>
            <p:cNvPr id="11268" name="Picture 4" descr="https://lms.tuit.co.za/courses/95/files/11039/preview?verifier=LGhO4LPUwJOtHO27nvhzCSinXXZxPgbdDegHnc9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8450" y="-1802546"/>
              <a:ext cx="10101374" cy="6114512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7" name="Group 6"/>
            <p:cNvGrpSpPr/>
            <p:nvPr/>
          </p:nvGrpSpPr>
          <p:grpSpPr>
            <a:xfrm>
              <a:off x="1840594" y="-2684864"/>
              <a:ext cx="11949033" cy="7363326"/>
              <a:chOff x="1840594" y="-2684864"/>
              <a:chExt cx="11949033" cy="7363326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840594" y="-2684864"/>
                <a:ext cx="7771402" cy="7363326"/>
              </a:xfrm>
              <a:prstGeom prst="rect">
                <a:avLst/>
              </a:prstGeom>
              <a:solidFill>
                <a:srgbClr val="F2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Snip Single Corner Rectangle 5"/>
              <p:cNvSpPr/>
              <p:nvPr/>
            </p:nvSpPr>
            <p:spPr>
              <a:xfrm>
                <a:off x="11766146" y="-1564643"/>
                <a:ext cx="2023481" cy="824957"/>
              </a:xfrm>
              <a:prstGeom prst="snip1Rect">
                <a:avLst/>
              </a:prstGeom>
              <a:solidFill>
                <a:srgbClr val="F2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Flowchart: Manual Input 14"/>
          <p:cNvSpPr/>
          <p:nvPr/>
        </p:nvSpPr>
        <p:spPr>
          <a:xfrm flipV="1">
            <a:off x="40105" y="142557"/>
            <a:ext cx="12063663" cy="2035231"/>
          </a:xfrm>
          <a:prstGeom prst="flowChartManualInput">
            <a:avLst/>
          </a:prstGeom>
          <a:solidFill>
            <a:schemeClr val="tx2">
              <a:lumMod val="75000"/>
              <a:alpha val="70000"/>
            </a:schemeClr>
          </a:solidFill>
          <a:ln w="508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anual Input 8"/>
          <p:cNvSpPr/>
          <p:nvPr/>
        </p:nvSpPr>
        <p:spPr>
          <a:xfrm flipV="1">
            <a:off x="16041" y="-9843"/>
            <a:ext cx="12063663" cy="2035231"/>
          </a:xfrm>
          <a:prstGeom prst="flowChartManualInput">
            <a:avLst/>
          </a:prstGeom>
          <a:solidFill>
            <a:schemeClr val="bg1">
              <a:alpha val="70000"/>
            </a:schemeClr>
          </a:solidFill>
          <a:ln w="508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98121" y="111954"/>
            <a:ext cx="741741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solidFill>
                  <a:srgbClr val="5AACD8"/>
                </a:solidFill>
                <a:latin typeface="Century Gothic" panose="020B0502020202020204" pitchFamily="34" charset="0"/>
              </a:rPr>
              <a:t>MARKETING</a:t>
            </a:r>
            <a:endParaRPr lang="en-US" sz="10000" dirty="0"/>
          </a:p>
        </p:txBody>
      </p:sp>
      <p:sp>
        <p:nvSpPr>
          <p:cNvPr id="14" name="Rectangle 13"/>
          <p:cNvSpPr/>
          <p:nvPr/>
        </p:nvSpPr>
        <p:spPr>
          <a:xfrm>
            <a:off x="412539" y="4350114"/>
            <a:ext cx="668965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US" sz="8000" b="1" dirty="0" smtClean="0">
              <a:solidFill>
                <a:srgbClr val="FFD51D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sz="8000" b="1" dirty="0" smtClean="0">
                <a:solidFill>
                  <a:srgbClr val="FFD51D"/>
                </a:solidFill>
                <a:latin typeface="Century Gothic" panose="020B0502020202020204" pitchFamily="34" charset="0"/>
              </a:rPr>
              <a:t>player funnel</a:t>
            </a:r>
            <a:endParaRPr lang="en-US" sz="8000" b="1" dirty="0">
              <a:solidFill>
                <a:srgbClr val="FFD51D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409063" y="5759116"/>
            <a:ext cx="606600" cy="1028324"/>
            <a:chOff x="9906001" y="3381908"/>
            <a:chExt cx="1197562" cy="2172227"/>
          </a:xfrm>
        </p:grpSpPr>
        <p:pic>
          <p:nvPicPr>
            <p:cNvPr id="17" name="Picture 6" descr="http://pngimg.com/upload/iphone_PNG573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1" y="3381908"/>
              <a:ext cx="1197562" cy="217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/>
            <p:cNvPicPr/>
            <p:nvPr/>
          </p:nvPicPr>
          <p:blipFill rotWithShape="1">
            <a:blip r:embed="rId5"/>
            <a:srcRect l="37058" t="7697" r="24735" b="22178"/>
            <a:stretch/>
          </p:blipFill>
          <p:spPr bwMode="auto">
            <a:xfrm>
              <a:off x="10077978" y="3758675"/>
              <a:ext cx="829733" cy="1354667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031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rketingprojecthelp.com/wp-content/uploads/2015/02/Direct-mail-market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49" y="3600505"/>
            <a:ext cx="799250" cy="79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932959" y="2649933"/>
            <a:ext cx="1806221" cy="1520028"/>
            <a:chOff x="4279012" y="1099486"/>
            <a:chExt cx="3308904" cy="2943225"/>
          </a:xfrm>
        </p:grpSpPr>
        <p:pic>
          <p:nvPicPr>
            <p:cNvPr id="8202" name="Picture 10" descr="https://www.michiganlottery.com/public/images/online_game_card/top_image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26"/>
            <a:stretch/>
          </p:blipFill>
          <p:spPr bwMode="auto">
            <a:xfrm>
              <a:off x="4279012" y="1099486"/>
              <a:ext cx="3133057" cy="2943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7090611" y="1235242"/>
              <a:ext cx="497305" cy="577516"/>
            </a:xfrm>
            <a:custGeom>
              <a:avLst/>
              <a:gdLst>
                <a:gd name="connsiteX0" fmla="*/ 0 w 497305"/>
                <a:gd name="connsiteY0" fmla="*/ 0 h 577516"/>
                <a:gd name="connsiteX1" fmla="*/ 288757 w 497305"/>
                <a:gd name="connsiteY1" fmla="*/ 577516 h 577516"/>
                <a:gd name="connsiteX2" fmla="*/ 497305 w 497305"/>
                <a:gd name="connsiteY2" fmla="*/ 32084 h 577516"/>
                <a:gd name="connsiteX3" fmla="*/ 0 w 497305"/>
                <a:gd name="connsiteY3" fmla="*/ 0 h 57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7305" h="577516">
                  <a:moveTo>
                    <a:pt x="0" y="0"/>
                  </a:moveTo>
                  <a:lnTo>
                    <a:pt x="288757" y="577516"/>
                  </a:lnTo>
                  <a:lnTo>
                    <a:pt x="497305" y="32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69647" y="-8011"/>
            <a:ext cx="110066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9AD0"/>
                </a:solidFill>
                <a:latin typeface="Century Gothic" panose="020B0502020202020204" pitchFamily="34" charset="0"/>
              </a:rPr>
              <a:t>acquisition </a:t>
            </a:r>
            <a:r>
              <a:rPr lang="en-US" sz="6600" b="1" dirty="0" smtClean="0">
                <a:solidFill>
                  <a:srgbClr val="004A64"/>
                </a:solidFill>
                <a:latin typeface="Century Gothic" panose="020B0502020202020204" pitchFamily="34" charset="0"/>
              </a:rPr>
              <a:t>sources</a:t>
            </a:r>
            <a:endParaRPr lang="en-US" sz="6600" b="1" dirty="0">
              <a:solidFill>
                <a:srgbClr val="004A64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42" y="4668256"/>
            <a:ext cx="12246047" cy="217325"/>
          </a:xfrm>
          <a:prstGeom prst="rect">
            <a:avLst/>
          </a:prstGeom>
          <a:solidFill>
            <a:srgbClr val="009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16" descr="https://michiganlottery.files.wordpress.com/2014/01/2014-players-club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816" y="3011644"/>
            <a:ext cx="2562355" cy="37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910676" y="3744883"/>
            <a:ext cx="796582" cy="799250"/>
          </a:xfrm>
          <a:prstGeom prst="ellipse">
            <a:avLst/>
          </a:prstGeom>
          <a:noFill/>
          <a:ln w="127000" cap="rnd" cmpd="thickThin">
            <a:solidFill>
              <a:srgbClr val="009AD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71769" y="5227220"/>
            <a:ext cx="3474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669E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paid </a:t>
            </a:r>
          </a:p>
          <a:p>
            <a:pPr algn="ctr"/>
            <a:r>
              <a:rPr lang="en-US" sz="3600" dirty="0" smtClean="0">
                <a:solidFill>
                  <a:srgbClr val="00669E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search</a:t>
            </a:r>
            <a:endParaRPr lang="en-US" sz="3600" dirty="0">
              <a:solidFill>
                <a:srgbClr val="00669E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Oval 8"/>
          <p:cNvSpPr/>
          <p:nvPr/>
        </p:nvSpPr>
        <p:spPr>
          <a:xfrm>
            <a:off x="827083" y="3764931"/>
            <a:ext cx="744686" cy="759154"/>
          </a:xfrm>
          <a:prstGeom prst="ellipse">
            <a:avLst/>
          </a:prstGeom>
          <a:noFill/>
          <a:ln w="127000" cap="rnd" cmpd="thickThin">
            <a:solidFill>
              <a:srgbClr val="009AD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650066" y="5227220"/>
            <a:ext cx="3474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669E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display</a:t>
            </a:r>
            <a:endParaRPr lang="en-US" sz="3600" dirty="0">
              <a:solidFill>
                <a:srgbClr val="00669E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99426" y="4347414"/>
            <a:ext cx="0" cy="861639"/>
          </a:xfrm>
          <a:prstGeom prst="line">
            <a:avLst/>
          </a:prstGeom>
          <a:ln w="28575" cap="sq">
            <a:solidFill>
              <a:srgbClr val="FFA708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308967" y="4346098"/>
            <a:ext cx="0" cy="861639"/>
          </a:xfrm>
          <a:prstGeom prst="line">
            <a:avLst/>
          </a:prstGeom>
          <a:ln w="28575" cap="sq">
            <a:solidFill>
              <a:srgbClr val="FFA708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9187896" y="1833811"/>
            <a:ext cx="2875766" cy="2696348"/>
          </a:xfrm>
          <a:prstGeom prst="ellipse">
            <a:avLst/>
          </a:prstGeom>
          <a:noFill/>
          <a:ln w="127000" cap="rnd" cmpd="thickThin">
            <a:solidFill>
              <a:srgbClr val="009AD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970411" y="5227220"/>
            <a:ext cx="3474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669E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database</a:t>
            </a:r>
            <a:endParaRPr lang="en-US" sz="3600" dirty="0">
              <a:solidFill>
                <a:srgbClr val="00669E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0723647" y="4346098"/>
            <a:ext cx="0" cy="861639"/>
          </a:xfrm>
          <a:prstGeom prst="line">
            <a:avLst/>
          </a:prstGeom>
          <a:ln w="28575" cap="sq">
            <a:solidFill>
              <a:srgbClr val="FFA708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667398" y="2301951"/>
            <a:ext cx="2302028" cy="2209244"/>
          </a:xfrm>
          <a:prstGeom prst="ellipse">
            <a:avLst/>
          </a:prstGeom>
          <a:noFill/>
          <a:ln w="127000" cap="rnd" cmpd="thickThin">
            <a:solidFill>
              <a:srgbClr val="009AD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98872" y="5227220"/>
            <a:ext cx="3474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669E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online</a:t>
            </a:r>
          </a:p>
          <a:p>
            <a:pPr algn="ctr"/>
            <a:r>
              <a:rPr lang="en-US" sz="3600" dirty="0" smtClean="0">
                <a:solidFill>
                  <a:srgbClr val="00669E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game card</a:t>
            </a:r>
            <a:endParaRPr lang="en-US" sz="3600" dirty="0">
              <a:solidFill>
                <a:srgbClr val="00669E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836070" y="4346098"/>
            <a:ext cx="0" cy="861639"/>
          </a:xfrm>
          <a:prstGeom prst="line">
            <a:avLst/>
          </a:prstGeom>
          <a:ln w="28575" cap="sq">
            <a:solidFill>
              <a:srgbClr val="FFA708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874251" y="3441234"/>
            <a:ext cx="1128446" cy="1069264"/>
          </a:xfrm>
          <a:prstGeom prst="ellipse">
            <a:avLst/>
          </a:prstGeom>
          <a:noFill/>
          <a:ln w="127000" cap="rnd" cmpd="thickThin">
            <a:solidFill>
              <a:srgbClr val="009AD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701276" y="5251082"/>
            <a:ext cx="3474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669E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direct </a:t>
            </a:r>
          </a:p>
          <a:p>
            <a:pPr algn="ctr"/>
            <a:r>
              <a:rPr lang="en-US" sz="3600" dirty="0" smtClean="0">
                <a:solidFill>
                  <a:srgbClr val="00669E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mail</a:t>
            </a:r>
            <a:endParaRPr lang="en-US" sz="3600" dirty="0">
              <a:solidFill>
                <a:srgbClr val="00669E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5438474" y="4369960"/>
            <a:ext cx="0" cy="861639"/>
          </a:xfrm>
          <a:prstGeom prst="line">
            <a:avLst/>
          </a:prstGeom>
          <a:ln w="28575" cap="sq">
            <a:solidFill>
              <a:srgbClr val="FFA708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http://www.lakesidelegacy.org/assets/Display-Ads-Icon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82"/>
          <a:stretch/>
        </p:blipFill>
        <p:spPr bwMode="auto">
          <a:xfrm>
            <a:off x="942265" y="3941545"/>
            <a:ext cx="501524" cy="36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revho.com/wp-content/uploads/2015/05/icon-paid-search-managem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767" y="3675035"/>
            <a:ext cx="984862" cy="93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2049" y="2349537"/>
            <a:ext cx="2498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noFill/>
                  <a:prstDash val="solid"/>
                </a:ln>
                <a:solidFill>
                  <a:srgbClr val="FFD51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1%</a:t>
            </a:r>
            <a:endParaRPr lang="en-US" sz="6600" b="1" dirty="0">
              <a:ln w="10160">
                <a:noFill/>
                <a:prstDash val="solid"/>
              </a:ln>
              <a:solidFill>
                <a:srgbClr val="FFD51D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48709" y="2331370"/>
            <a:ext cx="2498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noFill/>
                  <a:prstDash val="solid"/>
                </a:ln>
                <a:solidFill>
                  <a:srgbClr val="FFD51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3%</a:t>
            </a:r>
            <a:endParaRPr lang="en-US" sz="6600" b="1" dirty="0">
              <a:ln w="10160">
                <a:noFill/>
                <a:prstDash val="solid"/>
              </a:ln>
              <a:solidFill>
                <a:srgbClr val="FFD51D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21073" y="1177145"/>
            <a:ext cx="2498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noFill/>
                  <a:prstDash val="solid"/>
                </a:ln>
                <a:solidFill>
                  <a:srgbClr val="FFD51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28%</a:t>
            </a:r>
            <a:endParaRPr lang="en-US" sz="6600" b="1" dirty="0">
              <a:ln w="10160">
                <a:noFill/>
                <a:prstDash val="solid"/>
              </a:ln>
              <a:solidFill>
                <a:srgbClr val="FFD51D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89193" y="2301809"/>
            <a:ext cx="2498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noFill/>
                  <a:prstDash val="solid"/>
                </a:ln>
                <a:solidFill>
                  <a:srgbClr val="FFD51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7%</a:t>
            </a:r>
            <a:endParaRPr lang="en-US" sz="6600" b="1" dirty="0">
              <a:ln w="10160">
                <a:noFill/>
                <a:prstDash val="solid"/>
              </a:ln>
              <a:solidFill>
                <a:srgbClr val="FFD51D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31609" y="712696"/>
            <a:ext cx="2498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noFill/>
                  <a:prstDash val="solid"/>
                </a:ln>
                <a:solidFill>
                  <a:srgbClr val="FFD51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38%</a:t>
            </a:r>
            <a:endParaRPr lang="en-US" sz="6600" b="1" dirty="0">
              <a:ln w="10160">
                <a:noFill/>
                <a:prstDash val="solid"/>
              </a:ln>
              <a:solidFill>
                <a:srgbClr val="FFD51D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7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740" t="26238" r="14374" b="60790"/>
          <a:stretch/>
        </p:blipFill>
        <p:spPr>
          <a:xfrm>
            <a:off x="0" y="0"/>
            <a:ext cx="12246047" cy="15700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155940"/>
            <a:ext cx="12246047" cy="569343"/>
          </a:xfrm>
          <a:prstGeom prst="rect">
            <a:avLst/>
          </a:prstGeom>
          <a:solidFill>
            <a:srgbClr val="009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Century Gothic" panose="020B0502020202020204" pitchFamily="34" charset="0"/>
                <a:cs typeface="Aharoni" panose="02010803020104030203" pitchFamily="2" charset="-79"/>
              </a:rPr>
              <a:t>E-COMMERCE VALUE OF DATABASE</a:t>
            </a:r>
            <a:endParaRPr lang="en-US" sz="48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01749" y="4295229"/>
            <a:ext cx="5932741" cy="3715082"/>
          </a:xfrm>
          <a:prstGeom prst="rect">
            <a:avLst/>
          </a:prstGeom>
          <a:solidFill>
            <a:srgbClr val="009AD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392103535"/>
              </p:ext>
            </p:extLst>
          </p:nvPr>
        </p:nvGraphicFramePr>
        <p:xfrm>
          <a:off x="0" y="2318087"/>
          <a:ext cx="4696604" cy="4223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3640347" y="3004399"/>
            <a:ext cx="1913328" cy="842982"/>
          </a:xfrm>
          <a:prstGeom prst="line">
            <a:avLst/>
          </a:prstGeom>
          <a:ln w="69850">
            <a:solidFill>
              <a:srgbClr val="009ADE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05599" y="2432649"/>
            <a:ext cx="5892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7CC3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64% </a:t>
            </a:r>
            <a:r>
              <a:rPr lang="en-US" sz="4800" dirty="0" smtClean="0">
                <a:solidFill>
                  <a:srgbClr val="007CC3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DEPOSITORS</a:t>
            </a:r>
            <a:endParaRPr lang="en-US" sz="4800" dirty="0">
              <a:solidFill>
                <a:srgbClr val="007CC3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90439" y="4295056"/>
            <a:ext cx="30267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$86.4</a:t>
            </a:r>
            <a:endParaRPr lang="en-US" sz="8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9392" y="5729619"/>
            <a:ext cx="5628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669E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MILLION IN SALES</a:t>
            </a:r>
            <a:endParaRPr lang="en-US" sz="4800" b="1" dirty="0">
              <a:solidFill>
                <a:srgbClr val="00669E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9911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49382"/>
            <a:ext cx="12192000" cy="7107382"/>
          </a:xfrm>
          <a:prstGeom prst="rect">
            <a:avLst/>
          </a:prstGeom>
          <a:solidFill>
            <a:srgbClr val="60D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anual Input 3"/>
          <p:cNvSpPr/>
          <p:nvPr/>
        </p:nvSpPr>
        <p:spPr>
          <a:xfrm flipV="1">
            <a:off x="16041" y="38283"/>
            <a:ext cx="12063663" cy="2035231"/>
          </a:xfrm>
          <a:prstGeom prst="flowChartManualInput">
            <a:avLst/>
          </a:prstGeom>
          <a:solidFill>
            <a:schemeClr val="bg1">
              <a:alpha val="70000"/>
            </a:schemeClr>
          </a:solidFill>
          <a:ln w="508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09192" y="240290"/>
            <a:ext cx="608371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solidFill>
                  <a:srgbClr val="5AACD8"/>
                </a:solidFill>
                <a:latin typeface="Century Gothic" panose="020B0502020202020204" pitchFamily="34" charset="0"/>
              </a:rPr>
              <a:t>ANALYSIS</a:t>
            </a:r>
            <a:endParaRPr lang="en-US" sz="10000" dirty="0"/>
          </a:p>
        </p:txBody>
      </p:sp>
      <p:pic>
        <p:nvPicPr>
          <p:cNvPr id="3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92" y="1559122"/>
            <a:ext cx="8240219" cy="53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0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akendi.co.uk/images/icon_pg_banr_train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976" y="215492"/>
            <a:ext cx="14680717" cy="640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triped Right Arrow 11"/>
          <p:cNvSpPr/>
          <p:nvPr/>
        </p:nvSpPr>
        <p:spPr>
          <a:xfrm>
            <a:off x="0" y="463626"/>
            <a:ext cx="3136204" cy="1572559"/>
          </a:xfrm>
          <a:prstGeom prst="stripedRightArrow">
            <a:avLst>
              <a:gd name="adj1" fmla="val 58625"/>
              <a:gd name="adj2" fmla="val 58325"/>
            </a:avLst>
          </a:prstGeom>
          <a:solidFill>
            <a:srgbClr val="0078A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riped Right Arrow 14"/>
          <p:cNvSpPr/>
          <p:nvPr/>
        </p:nvSpPr>
        <p:spPr>
          <a:xfrm>
            <a:off x="0" y="2039877"/>
            <a:ext cx="5172338" cy="1572559"/>
          </a:xfrm>
          <a:prstGeom prst="stripedRightArrow">
            <a:avLst>
              <a:gd name="adj1" fmla="val 58625"/>
              <a:gd name="adj2" fmla="val 58325"/>
            </a:avLst>
          </a:prstGeom>
          <a:solidFill>
            <a:srgbClr val="0078A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riped Right Arrow 15"/>
          <p:cNvSpPr/>
          <p:nvPr/>
        </p:nvSpPr>
        <p:spPr>
          <a:xfrm>
            <a:off x="0" y="3612436"/>
            <a:ext cx="7147703" cy="1572559"/>
          </a:xfrm>
          <a:prstGeom prst="stripedRightArrow">
            <a:avLst>
              <a:gd name="adj1" fmla="val 58625"/>
              <a:gd name="adj2" fmla="val 58325"/>
            </a:avLst>
          </a:prstGeom>
          <a:solidFill>
            <a:srgbClr val="0078A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/>
          <p:cNvSpPr/>
          <p:nvPr/>
        </p:nvSpPr>
        <p:spPr>
          <a:xfrm>
            <a:off x="0" y="5285441"/>
            <a:ext cx="8514586" cy="1572559"/>
          </a:xfrm>
          <a:prstGeom prst="stripedRightArrow">
            <a:avLst>
              <a:gd name="adj1" fmla="val 58625"/>
              <a:gd name="adj2" fmla="val 58325"/>
            </a:avLst>
          </a:prstGeom>
          <a:solidFill>
            <a:srgbClr val="0078A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3247" y="776801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games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8829" y="2347290"/>
            <a:ext cx="28184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retention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3247" y="3940166"/>
            <a:ext cx="31534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payments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3247" y="5635214"/>
            <a:ext cx="7114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site traffic &amp; advertising</a:t>
            </a:r>
          </a:p>
        </p:txBody>
      </p:sp>
      <p:pic>
        <p:nvPicPr>
          <p:cNvPr id="22" name="Picture 4" descr="http://www.appfirst.com/static/images/product/features/dashboar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7" b="4770"/>
          <a:stretch/>
        </p:blipFill>
        <p:spPr bwMode="auto">
          <a:xfrm>
            <a:off x="5702627" y="496587"/>
            <a:ext cx="6532824" cy="3902128"/>
          </a:xfrm>
          <a:prstGeom prst="roundRect">
            <a:avLst>
              <a:gd name="adj" fmla="val 46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3937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perspectiveContrastingLeftFacing"/>
            <a:lightRig rig="threePt" dir="t"/>
          </a:scene3d>
          <a:extLst/>
        </p:spPr>
      </p:pic>
    </p:spTree>
    <p:extLst>
      <p:ext uri="{BB962C8B-B14F-4D97-AF65-F5344CB8AC3E}">
        <p14:creationId xmlns:p14="http://schemas.microsoft.com/office/powerpoint/2010/main" val="275005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623" y="324291"/>
            <a:ext cx="2044149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b="1" dirty="0" smtClean="0">
                <a:solidFill>
                  <a:srgbClr val="2696D4"/>
                </a:solidFill>
                <a:latin typeface="Century Gothic" panose="020B0502020202020204" pitchFamily="34" charset="0"/>
              </a:rPr>
              <a:t>4	PM</a:t>
            </a:r>
          </a:p>
          <a:p>
            <a:pPr lvl="0"/>
            <a:r>
              <a:rPr lang="en-US" sz="5000" b="1" dirty="0" smtClean="0">
                <a:solidFill>
                  <a:srgbClr val="2696D4"/>
                </a:solidFill>
                <a:latin typeface="Century Gothic" panose="020B0502020202020204" pitchFamily="34" charset="0"/>
              </a:rPr>
              <a:t>5	PM</a:t>
            </a:r>
          </a:p>
          <a:p>
            <a:pPr lvl="0"/>
            <a:r>
              <a:rPr lang="en-US" sz="5000" b="1" dirty="0" smtClean="0">
                <a:solidFill>
                  <a:srgbClr val="2696D4"/>
                </a:solidFill>
                <a:latin typeface="Century Gothic" panose="020B0502020202020204" pitchFamily="34" charset="0"/>
              </a:rPr>
              <a:t>6	PM</a:t>
            </a:r>
          </a:p>
          <a:p>
            <a:pPr lvl="0"/>
            <a:r>
              <a:rPr lang="en-US" sz="5000" b="1" dirty="0" smtClean="0">
                <a:solidFill>
                  <a:srgbClr val="2696D4"/>
                </a:solidFill>
                <a:latin typeface="Century Gothic" panose="020B0502020202020204" pitchFamily="34" charset="0"/>
              </a:rPr>
              <a:t>7	PM</a:t>
            </a:r>
          </a:p>
          <a:p>
            <a:pPr lvl="0"/>
            <a:r>
              <a:rPr lang="en-US" sz="5000" b="1" dirty="0" smtClean="0">
                <a:solidFill>
                  <a:srgbClr val="2696D4"/>
                </a:solidFill>
                <a:latin typeface="Century Gothic" panose="020B0502020202020204" pitchFamily="34" charset="0"/>
              </a:rPr>
              <a:t>8	PM</a:t>
            </a:r>
          </a:p>
          <a:p>
            <a:pPr lvl="0"/>
            <a:r>
              <a:rPr lang="en-US" sz="5000" b="1" dirty="0" smtClean="0">
                <a:solidFill>
                  <a:srgbClr val="2696D4"/>
                </a:solidFill>
                <a:latin typeface="Century Gothic" panose="020B0502020202020204" pitchFamily="34" charset="0"/>
              </a:rPr>
              <a:t>9	PM</a:t>
            </a:r>
          </a:p>
          <a:p>
            <a:pPr lvl="0"/>
            <a:r>
              <a:rPr lang="en-US" sz="5000" b="1" dirty="0" smtClean="0">
                <a:solidFill>
                  <a:srgbClr val="2696D4"/>
                </a:solidFill>
                <a:latin typeface="Century Gothic" panose="020B0502020202020204" pitchFamily="34" charset="0"/>
              </a:rPr>
              <a:t>10	PM</a:t>
            </a:r>
          </a:p>
          <a:p>
            <a:pPr lvl="0"/>
            <a:r>
              <a:rPr lang="en-US" sz="5000" b="1" dirty="0" smtClean="0">
                <a:solidFill>
                  <a:srgbClr val="2696D4"/>
                </a:solidFill>
                <a:latin typeface="Century Gothic" panose="020B0502020202020204" pitchFamily="34" charset="0"/>
              </a:rPr>
              <a:t>11	PM</a:t>
            </a:r>
          </a:p>
        </p:txBody>
      </p:sp>
      <p:sp>
        <p:nvSpPr>
          <p:cNvPr id="6" name="Rectangle 5"/>
          <p:cNvSpPr/>
          <p:nvPr/>
        </p:nvSpPr>
        <p:spPr>
          <a:xfrm>
            <a:off x="-32084" y="1054828"/>
            <a:ext cx="12246047" cy="176460"/>
          </a:xfrm>
          <a:prstGeom prst="rect">
            <a:avLst/>
          </a:prstGeom>
          <a:solidFill>
            <a:srgbClr val="62A4D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2084" y="1822664"/>
            <a:ext cx="12246047" cy="176460"/>
          </a:xfrm>
          <a:prstGeom prst="rect">
            <a:avLst/>
          </a:prstGeom>
          <a:solidFill>
            <a:srgbClr val="62A4D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8020" y="2592308"/>
            <a:ext cx="12246047" cy="176460"/>
          </a:xfrm>
          <a:prstGeom prst="rect">
            <a:avLst/>
          </a:prstGeom>
          <a:solidFill>
            <a:srgbClr val="62A4D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2084" y="3349935"/>
            <a:ext cx="12246047" cy="176460"/>
          </a:xfrm>
          <a:prstGeom prst="rect">
            <a:avLst/>
          </a:prstGeom>
          <a:solidFill>
            <a:srgbClr val="62A4D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2084" y="4863352"/>
            <a:ext cx="12246047" cy="176460"/>
          </a:xfrm>
          <a:prstGeom prst="rect">
            <a:avLst/>
          </a:prstGeom>
          <a:solidFill>
            <a:srgbClr val="62A4D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020" y="5633001"/>
            <a:ext cx="12246047" cy="176460"/>
          </a:xfrm>
          <a:prstGeom prst="rect">
            <a:avLst/>
          </a:prstGeom>
          <a:solidFill>
            <a:srgbClr val="62A4D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Oval 4"/>
          <p:cNvSpPr/>
          <p:nvPr/>
        </p:nvSpPr>
        <p:spPr>
          <a:xfrm>
            <a:off x="3144253" y="385350"/>
            <a:ext cx="898358" cy="848414"/>
          </a:xfrm>
          <a:prstGeom prst="ellipse">
            <a:avLst/>
          </a:prstGeom>
          <a:solidFill>
            <a:srgbClr val="62A4D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Oval 13"/>
          <p:cNvSpPr/>
          <p:nvPr/>
        </p:nvSpPr>
        <p:spPr>
          <a:xfrm>
            <a:off x="2767264" y="993128"/>
            <a:ext cx="1652336" cy="1656730"/>
          </a:xfrm>
          <a:prstGeom prst="ellipse">
            <a:avLst/>
          </a:prstGeom>
          <a:solidFill>
            <a:srgbClr val="2696D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entury Gothic" panose="020B0502020202020204" pitchFamily="34" charset="0"/>
              </a:rPr>
              <a:t>PEAK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86886" y="29310"/>
            <a:ext cx="1652336" cy="1656730"/>
          </a:xfrm>
          <a:prstGeom prst="ellipse">
            <a:avLst/>
          </a:prstGeom>
          <a:solidFill>
            <a:srgbClr val="2696D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entury Gothic" panose="020B0502020202020204" pitchFamily="34" charset="0"/>
              </a:rPr>
              <a:t>PEAK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250791" y="3882832"/>
            <a:ext cx="1652336" cy="1656730"/>
          </a:xfrm>
          <a:prstGeom prst="ellipse">
            <a:avLst/>
          </a:prstGeom>
          <a:solidFill>
            <a:srgbClr val="2696D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entury Gothic" panose="020B0502020202020204" pitchFamily="34" charset="0"/>
              </a:rPr>
              <a:t>PEAK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27780" y="5224541"/>
            <a:ext cx="898358" cy="848414"/>
          </a:xfrm>
          <a:prstGeom prst="ellipse">
            <a:avLst/>
          </a:prstGeom>
          <a:solidFill>
            <a:srgbClr val="62A4D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Oval 19"/>
          <p:cNvSpPr/>
          <p:nvPr/>
        </p:nvSpPr>
        <p:spPr>
          <a:xfrm>
            <a:off x="3133235" y="4417134"/>
            <a:ext cx="898358" cy="848414"/>
          </a:xfrm>
          <a:prstGeom prst="ellipse">
            <a:avLst/>
          </a:prstGeom>
          <a:solidFill>
            <a:srgbClr val="62A4D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Oval 20"/>
          <p:cNvSpPr/>
          <p:nvPr/>
        </p:nvSpPr>
        <p:spPr>
          <a:xfrm>
            <a:off x="2756246" y="5024912"/>
            <a:ext cx="1652336" cy="1656730"/>
          </a:xfrm>
          <a:prstGeom prst="ellipse">
            <a:avLst/>
          </a:prstGeom>
          <a:solidFill>
            <a:srgbClr val="2696D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entury Gothic" panose="020B0502020202020204" pitchFamily="34" charset="0"/>
              </a:rPr>
              <a:t>PEAK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693201" y="1933345"/>
            <a:ext cx="1652336" cy="1656730"/>
          </a:xfrm>
          <a:prstGeom prst="ellipse">
            <a:avLst/>
          </a:prstGeom>
          <a:solidFill>
            <a:srgbClr val="2696D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070190" y="3275054"/>
            <a:ext cx="898358" cy="848414"/>
          </a:xfrm>
          <a:prstGeom prst="ellipse">
            <a:avLst/>
          </a:prstGeom>
          <a:solidFill>
            <a:srgbClr val="62A4D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Oval 23"/>
          <p:cNvSpPr/>
          <p:nvPr/>
        </p:nvSpPr>
        <p:spPr>
          <a:xfrm>
            <a:off x="8097721" y="5094445"/>
            <a:ext cx="898358" cy="848414"/>
          </a:xfrm>
          <a:prstGeom prst="ellipse">
            <a:avLst/>
          </a:prstGeom>
          <a:solidFill>
            <a:srgbClr val="62A4D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Oval 24"/>
          <p:cNvSpPr/>
          <p:nvPr/>
        </p:nvSpPr>
        <p:spPr>
          <a:xfrm>
            <a:off x="8088805" y="6040871"/>
            <a:ext cx="898358" cy="848414"/>
          </a:xfrm>
          <a:prstGeom prst="ellipse">
            <a:avLst/>
          </a:prstGeom>
          <a:solidFill>
            <a:srgbClr val="62A4D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Oval 25"/>
          <p:cNvSpPr/>
          <p:nvPr/>
        </p:nvSpPr>
        <p:spPr>
          <a:xfrm>
            <a:off x="10510504" y="412937"/>
            <a:ext cx="898358" cy="848414"/>
          </a:xfrm>
          <a:prstGeom prst="ellipse">
            <a:avLst/>
          </a:prstGeom>
          <a:solidFill>
            <a:srgbClr val="62A4D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Oval 26"/>
          <p:cNvSpPr/>
          <p:nvPr/>
        </p:nvSpPr>
        <p:spPr>
          <a:xfrm>
            <a:off x="10501588" y="1359363"/>
            <a:ext cx="898358" cy="848414"/>
          </a:xfrm>
          <a:prstGeom prst="ellipse">
            <a:avLst/>
          </a:prstGeom>
          <a:solidFill>
            <a:srgbClr val="62A4D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Oval 28"/>
          <p:cNvSpPr/>
          <p:nvPr/>
        </p:nvSpPr>
        <p:spPr>
          <a:xfrm>
            <a:off x="10568746" y="4155872"/>
            <a:ext cx="898358" cy="848414"/>
          </a:xfrm>
          <a:prstGeom prst="ellipse">
            <a:avLst/>
          </a:prstGeom>
          <a:solidFill>
            <a:srgbClr val="62A4D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0" name="Oval 29"/>
          <p:cNvSpPr/>
          <p:nvPr/>
        </p:nvSpPr>
        <p:spPr>
          <a:xfrm>
            <a:off x="10191757" y="4763650"/>
            <a:ext cx="1652336" cy="1656730"/>
          </a:xfrm>
          <a:prstGeom prst="ellipse">
            <a:avLst/>
          </a:prstGeom>
          <a:solidFill>
            <a:srgbClr val="2696D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entury Gothic" panose="020B0502020202020204" pitchFamily="34" charset="0"/>
              </a:rPr>
              <a:t>PEAK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pic>
        <p:nvPicPr>
          <p:cNvPr id="31" name="Picture 6" descr="http://www.revho.com/wp-content/uploads/2015/05/icon-paid-search-managem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36" y="796841"/>
            <a:ext cx="1737393" cy="16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www.revho.com/wp-content/uploads/2015/05/icon-paid-search-managem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71" y="5326034"/>
            <a:ext cx="1737393" cy="16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www.revho.com/wp-content/uploads/2015/05/icon-paid-search-managem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64" y="4541604"/>
            <a:ext cx="1737393" cy="16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-6295" y="4107246"/>
            <a:ext cx="12246047" cy="176460"/>
          </a:xfrm>
          <a:prstGeom prst="rect">
            <a:avLst/>
          </a:prstGeom>
          <a:solidFill>
            <a:srgbClr val="62A4D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0925" y="1859381"/>
            <a:ext cx="10097728" cy="3154710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softEdge rad="254000"/>
          </a:effectLst>
        </p:spPr>
        <p:txBody>
          <a:bodyPr wrap="square">
            <a:spAutoFit/>
          </a:bodyPr>
          <a:lstStyle/>
          <a:p>
            <a:r>
              <a:rPr lang="en-US" sz="19900" b="1" dirty="0" smtClean="0">
                <a:solidFill>
                  <a:srgbClr val="FFD51D"/>
                </a:solidFill>
                <a:latin typeface="Century Gothic" panose="020B0502020202020204" pitchFamily="34" charset="0"/>
              </a:rPr>
              <a:t> </a:t>
            </a:r>
            <a:r>
              <a:rPr lang="en-US" sz="19900" b="1" dirty="0" smtClean="0">
                <a:ln w="57150">
                  <a:solidFill>
                    <a:schemeClr val="accent4"/>
                  </a:solidFill>
                </a:ln>
                <a:solidFill>
                  <a:srgbClr val="FFD51D"/>
                </a:solidFill>
                <a:latin typeface="Century Gothic" panose="020B0502020202020204" pitchFamily="34" charset="0"/>
              </a:rPr>
              <a:t>5 TIMES</a:t>
            </a:r>
            <a:endParaRPr lang="en-US" sz="3200" dirty="0">
              <a:ln w="57150">
                <a:solidFill>
                  <a:schemeClr val="accent4"/>
                </a:solidFill>
              </a:ln>
              <a:solidFill>
                <a:srgbClr val="FFD5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1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https://www.comindware.com/blog/wp-content/uploads/2014/03/Collaboration-Tools-for-Business-and-Crisis-Managemen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52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images.townnews.com/pressandguide.com/content/articles/2015/02/09/news/doc54d4d9309a10d190480746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60" y="5364938"/>
            <a:ext cx="3274828" cy="13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5060" y="2750567"/>
            <a:ext cx="12192000" cy="842167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/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SCOTT BOWEN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060" y="3749934"/>
            <a:ext cx="12192000" cy="842167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/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DANNY BOGUS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85087" y="674375"/>
            <a:ext cx="8102991" cy="1877437"/>
            <a:chOff x="4721292" y="674375"/>
            <a:chExt cx="8102991" cy="1877437"/>
          </a:xfrm>
        </p:grpSpPr>
        <p:sp>
          <p:nvSpPr>
            <p:cNvPr id="11" name="TextBox 10"/>
            <p:cNvSpPr txBox="1"/>
            <p:nvPr/>
          </p:nvSpPr>
          <p:spPr>
            <a:xfrm>
              <a:off x="4721292" y="674375"/>
              <a:ext cx="8102991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600" dirty="0" smtClean="0">
                  <a:solidFill>
                    <a:srgbClr val="FFD51D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questions?</a:t>
              </a:r>
              <a:endParaRPr lang="en-US" sz="11600" dirty="0">
                <a:solidFill>
                  <a:srgbClr val="FFD51D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8569842" y="850605"/>
              <a:ext cx="446567" cy="4890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633637" y="382894"/>
            <a:ext cx="32045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smtClean="0">
                <a:solidFill>
                  <a:srgbClr val="0197D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thanks</a:t>
            </a:r>
            <a:endParaRPr lang="en-US" sz="7000" dirty="0">
              <a:solidFill>
                <a:srgbClr val="0197D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8186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-64239"/>
            <a:ext cx="12243426" cy="4973053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71000">
                <a:schemeClr val="accent1">
                  <a:lumMod val="45000"/>
                  <a:lumOff val="55000"/>
                </a:schemeClr>
              </a:gs>
              <a:gs pos="87000">
                <a:srgbClr val="84BFE1"/>
              </a:gs>
              <a:gs pos="100000">
                <a:srgbClr val="58ABD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2126034" y="4057901"/>
            <a:ext cx="3248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" b="1" dirty="0">
              <a:solidFill>
                <a:schemeClr val="bg1"/>
              </a:solidFill>
            </a:endParaRPr>
          </a:p>
          <a:p>
            <a:pPr algn="r"/>
            <a:r>
              <a:rPr lang="en-US" sz="3200" b="1" dirty="0" err="1" smtClean="0">
                <a:solidFill>
                  <a:schemeClr val="bg1"/>
                </a:solidFill>
              </a:rPr>
              <a:t>iLOTTERY</a:t>
            </a:r>
            <a:r>
              <a:rPr lang="en-US" sz="3200" b="1" dirty="0" smtClean="0">
                <a:solidFill>
                  <a:schemeClr val="bg1"/>
                </a:solidFill>
              </a:rPr>
              <a:t> SALES</a:t>
            </a:r>
          </a:p>
          <a:p>
            <a:pPr algn="r"/>
            <a:endParaRPr lang="en-US" sz="200" b="1" dirty="0" smtClean="0">
              <a:solidFill>
                <a:schemeClr val="bg1"/>
              </a:solidFill>
            </a:endParaRPr>
          </a:p>
          <a:p>
            <a:pPr algn="r"/>
            <a:endParaRPr lang="en-US" sz="200" b="1" dirty="0">
              <a:solidFill>
                <a:schemeClr val="bg1"/>
              </a:solidFill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1627036" y="741194"/>
            <a:ext cx="3634776" cy="1603548"/>
          </a:xfrm>
          <a:prstGeom prst="flowChartAlternateProcess">
            <a:avLst/>
          </a:prstGeom>
          <a:solidFill>
            <a:srgbClr val="204B8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Alternate Process 27"/>
          <p:cNvSpPr/>
          <p:nvPr/>
        </p:nvSpPr>
        <p:spPr>
          <a:xfrm>
            <a:off x="149629" y="307334"/>
            <a:ext cx="12042371" cy="723812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007C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 descr="http://www.thenewsherald.com/content/articles/2015/04/27/news/doc553e9b21ed45487680257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97"/>
          <a:stretch/>
        </p:blipFill>
        <p:spPr bwMode="auto">
          <a:xfrm>
            <a:off x="47524" y="-14364"/>
            <a:ext cx="1550872" cy="166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629297" y="297167"/>
            <a:ext cx="1728026" cy="815608"/>
          </a:xfrm>
          <a:prstGeom prst="rect">
            <a:avLst/>
          </a:prstGeom>
          <a:solidFill>
            <a:srgbClr val="204B86"/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 smtClean="0">
              <a:solidFill>
                <a:schemeClr val="bg1"/>
              </a:solidFill>
            </a:endParaRPr>
          </a:p>
          <a:p>
            <a:pPr algn="ctr"/>
            <a:endParaRPr lang="en-US" sz="100" b="1" dirty="0" smtClean="0">
              <a:solidFill>
                <a:schemeClr val="bg1"/>
              </a:solidFill>
            </a:endParaRPr>
          </a:p>
          <a:p>
            <a:pPr algn="ctr"/>
            <a:endParaRPr lang="en-US" sz="100" b="1" dirty="0" smtClean="0">
              <a:solidFill>
                <a:schemeClr val="bg1"/>
              </a:solidFill>
            </a:endParaRPr>
          </a:p>
          <a:p>
            <a:pPr algn="ctr"/>
            <a:endParaRPr lang="en-US" sz="100" b="1" dirty="0">
              <a:solidFill>
                <a:schemeClr val="bg1"/>
              </a:solidFill>
            </a:endParaRPr>
          </a:p>
          <a:p>
            <a:pPr algn="ctr"/>
            <a:endParaRPr lang="en-US" sz="1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SALES</a:t>
            </a:r>
          </a:p>
          <a:p>
            <a:pPr algn="ctr"/>
            <a:endParaRPr lang="en-US" sz="100" b="1" dirty="0" smtClean="0">
              <a:solidFill>
                <a:schemeClr val="bg1"/>
              </a:solidFill>
            </a:endParaRPr>
          </a:p>
          <a:p>
            <a:pPr algn="ctr"/>
            <a:endParaRPr lang="en-US" sz="100" b="1" dirty="0">
              <a:solidFill>
                <a:schemeClr val="bg1"/>
              </a:solidFill>
            </a:endParaRPr>
          </a:p>
          <a:p>
            <a:pPr algn="ctr"/>
            <a:endParaRPr lang="en-US" sz="100" b="1" dirty="0" smtClean="0">
              <a:solidFill>
                <a:schemeClr val="bg1"/>
              </a:solidFill>
            </a:endParaRPr>
          </a:p>
          <a:p>
            <a:pPr algn="ctr"/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45921" y="1073859"/>
            <a:ext cx="3372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D51D"/>
                </a:solidFill>
                <a:latin typeface="Century Gothic" panose="020B0502020202020204" pitchFamily="34" charset="0"/>
              </a:rPr>
              <a:t>COMPARISON 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 MILLIONS</a:t>
            </a:r>
            <a:endParaRPr lang="en-US" sz="9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92634" y="1246022"/>
            <a:ext cx="10855005" cy="5564785"/>
            <a:chOff x="768834" y="1265072"/>
            <a:chExt cx="10855005" cy="5564785"/>
          </a:xfrm>
        </p:grpSpPr>
        <p:sp>
          <p:nvSpPr>
            <p:cNvPr id="39" name="Flowchart: Alternate Process 38"/>
            <p:cNvSpPr/>
            <p:nvPr/>
          </p:nvSpPr>
          <p:spPr>
            <a:xfrm rot="16200000">
              <a:off x="8467681" y="3770947"/>
              <a:ext cx="4543018" cy="776927"/>
            </a:xfrm>
            <a:prstGeom prst="flowChartAlternateProcess">
              <a:avLst/>
            </a:prstGeom>
            <a:solidFill>
              <a:srgbClr val="007CC3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2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0" name="Flowchart: Alternate Process 39"/>
            <p:cNvSpPr/>
            <p:nvPr/>
          </p:nvSpPr>
          <p:spPr>
            <a:xfrm rot="16200000">
              <a:off x="4550205" y="4260912"/>
              <a:ext cx="3658163" cy="776924"/>
            </a:xfrm>
            <a:prstGeom prst="flowChartAlternateProcess">
              <a:avLst/>
            </a:prstGeom>
            <a:solidFill>
              <a:srgbClr val="007CC3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2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1" name="Flowchart: Alternate Process 40"/>
            <p:cNvSpPr/>
            <p:nvPr/>
          </p:nvSpPr>
          <p:spPr>
            <a:xfrm rot="16200000">
              <a:off x="2690236" y="4877804"/>
              <a:ext cx="2500577" cy="776927"/>
            </a:xfrm>
            <a:prstGeom prst="flowChartAlternateProcess">
              <a:avLst/>
            </a:prstGeom>
            <a:solidFill>
              <a:srgbClr val="007CC3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2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2" name="Flowchart: Alternate Process 41"/>
            <p:cNvSpPr/>
            <p:nvPr/>
          </p:nvSpPr>
          <p:spPr>
            <a:xfrm rot="16200000">
              <a:off x="563045" y="4951992"/>
              <a:ext cx="2295179" cy="776924"/>
            </a:xfrm>
            <a:prstGeom prst="flowChartAlternateProcess">
              <a:avLst/>
            </a:prstGeom>
            <a:solidFill>
              <a:srgbClr val="007CC3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2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3" name="Flowchart: Display 29"/>
            <p:cNvSpPr/>
            <p:nvPr/>
          </p:nvSpPr>
          <p:spPr>
            <a:xfrm rot="16200000">
              <a:off x="6429946" y="3906674"/>
              <a:ext cx="4214240" cy="776924"/>
            </a:xfrm>
            <a:prstGeom prst="flowChartAlternateProcess">
              <a:avLst/>
            </a:prstGeom>
            <a:solidFill>
              <a:srgbClr val="FFD61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200" b="1" dirty="0">
                <a:solidFill>
                  <a:srgbClr val="007CC3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40239" y="1265072"/>
              <a:ext cx="1883600" cy="603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7CC3"/>
                  </a:solidFill>
                </a:rPr>
                <a:t>$126</a:t>
              </a:r>
              <a:endParaRPr lang="en-US" sz="3600" b="1" dirty="0">
                <a:solidFill>
                  <a:srgbClr val="007CC3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361286" y="2178413"/>
              <a:ext cx="1883600" cy="603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7CC3"/>
                  </a:solidFill>
                </a:rPr>
                <a:t>$108</a:t>
              </a:r>
              <a:endParaRPr lang="en-US" sz="3600" b="1" dirty="0">
                <a:solidFill>
                  <a:srgbClr val="007CC3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79674" y="3355050"/>
              <a:ext cx="1883600" cy="603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7CC3"/>
                  </a:solidFill>
                </a:rPr>
                <a:t>$59</a:t>
              </a:r>
              <a:endParaRPr lang="en-US" sz="3600" b="1" dirty="0">
                <a:solidFill>
                  <a:srgbClr val="007CC3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8834" y="3550984"/>
              <a:ext cx="1883600" cy="603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7CC3"/>
                  </a:solidFill>
                </a:rPr>
                <a:t>$56</a:t>
              </a:r>
              <a:endParaRPr lang="en-US" sz="3600" b="1" dirty="0">
                <a:solidFill>
                  <a:srgbClr val="007CC3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519066" y="1550200"/>
              <a:ext cx="1883600" cy="603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7CC3"/>
                  </a:solidFill>
                </a:rPr>
                <a:t>$120</a:t>
              </a:r>
              <a:endParaRPr lang="en-US" sz="3600" b="1" dirty="0">
                <a:solidFill>
                  <a:srgbClr val="007CC3"/>
                </a:solidFill>
              </a:endParaRPr>
            </a:p>
          </p:txBody>
        </p:sp>
        <p:pic>
          <p:nvPicPr>
            <p:cNvPr id="49" name="Picture 10" descr="https://michiganlottery.files.wordpress.com/2014/03/new-2013-megamillions-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3302" y="5830072"/>
              <a:ext cx="1689784" cy="901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2" descr="https://michiganlottery.files.wordpress.com/2012/10/powerball_logo_2c1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1171" y="6068117"/>
              <a:ext cx="2211619" cy="663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4" descr="https://www.michiganlottery.com/public/images/ilottery/logo_solid_play_no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5338" y="5754816"/>
              <a:ext cx="1150804" cy="1075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6" descr="http://michiganlottery.files.wordpress.com/2012/10/f5-horz-logo18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147" y="5908411"/>
              <a:ext cx="2001624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8" descr="http://michiganlottery.files.wordpress.com/2012/10/classiclotto47_3c6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834" y="6201010"/>
              <a:ext cx="2262227" cy="473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 rot="16200000">
              <a:off x="6917315" y="3562602"/>
              <a:ext cx="324822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200" b="1" dirty="0">
                <a:solidFill>
                  <a:schemeClr val="bg1"/>
                </a:solidFill>
              </a:endParaRPr>
            </a:p>
            <a:p>
              <a:pPr algn="r"/>
              <a:r>
                <a:rPr lang="en-US" sz="3200" b="1" dirty="0" err="1" smtClean="0">
                  <a:solidFill>
                    <a:schemeClr val="bg1"/>
                  </a:solidFill>
                </a:rPr>
                <a:t>iLOTTERY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SALES</a:t>
              </a:r>
            </a:p>
            <a:p>
              <a:pPr algn="r"/>
              <a:endParaRPr lang="en-US" sz="200" b="1" dirty="0" smtClean="0">
                <a:solidFill>
                  <a:schemeClr val="bg1"/>
                </a:solidFill>
              </a:endParaRPr>
            </a:p>
            <a:p>
              <a:pPr algn="r"/>
              <a:endParaRPr lang="en-US" sz="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7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64239"/>
            <a:ext cx="12243426" cy="4973053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71000">
                <a:schemeClr val="accent1">
                  <a:lumMod val="45000"/>
                  <a:lumOff val="55000"/>
                </a:schemeClr>
              </a:gs>
              <a:gs pos="87000">
                <a:srgbClr val="84BFE1"/>
              </a:gs>
              <a:gs pos="100000">
                <a:srgbClr val="58ABD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2556872" y="587096"/>
            <a:ext cx="3587795" cy="8663770"/>
          </a:xfrm>
          <a:prstGeom prst="rect">
            <a:avLst/>
          </a:prstGeom>
          <a:solidFill>
            <a:srgbClr val="0079C1"/>
          </a:solidFill>
          <a:ln>
            <a:noFill/>
          </a:ln>
          <a:effectLst>
            <a:outerShdw blurRad="50800" dir="2400000" sx="102000" sy="102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7275" y="2943281"/>
            <a:ext cx="6096000" cy="35702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600" b="1" dirty="0" smtClean="0">
                <a:ln w="571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8%</a:t>
            </a:r>
          </a:p>
          <a:p>
            <a:pPr algn="ctr"/>
            <a:r>
              <a:rPr lang="en-US" sz="6000" dirty="0" smtClean="0">
                <a:solidFill>
                  <a:srgbClr val="FFD51D"/>
                </a:solidFill>
                <a:latin typeface="Century Gothic" panose="020B0502020202020204" pitchFamily="34" charset="0"/>
              </a:rPr>
              <a:t>OF RETAIL SALES</a:t>
            </a:r>
            <a:endParaRPr lang="en-US" sz="6000" dirty="0">
              <a:solidFill>
                <a:srgbClr val="FFD51D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1627036" y="741194"/>
            <a:ext cx="3634776" cy="1603548"/>
          </a:xfrm>
          <a:prstGeom prst="flowChartAlternateProcess">
            <a:avLst/>
          </a:prstGeom>
          <a:solidFill>
            <a:srgbClr val="204B8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/>
          <p:cNvSpPr/>
          <p:nvPr/>
        </p:nvSpPr>
        <p:spPr>
          <a:xfrm>
            <a:off x="149629" y="307334"/>
            <a:ext cx="12042371" cy="723812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007C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ttp://www.thenewsherald.com/content/articles/2015/04/27/news/doc553e9b21ed45487680257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97"/>
          <a:stretch/>
        </p:blipFill>
        <p:spPr bwMode="auto">
          <a:xfrm>
            <a:off x="47524" y="-14364"/>
            <a:ext cx="1550872" cy="166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29297" y="297167"/>
            <a:ext cx="2044928" cy="815608"/>
          </a:xfrm>
          <a:prstGeom prst="rect">
            <a:avLst/>
          </a:prstGeom>
          <a:solidFill>
            <a:srgbClr val="204B86"/>
          </a:solidFill>
        </p:spPr>
        <p:txBody>
          <a:bodyPr wrap="square" rtlCol="0">
            <a:spAutoFit/>
          </a:bodyPr>
          <a:lstStyle/>
          <a:p>
            <a:endParaRPr lang="en-US" sz="100" b="1" dirty="0" smtClean="0">
              <a:solidFill>
                <a:schemeClr val="bg1"/>
              </a:solidFill>
            </a:endParaRPr>
          </a:p>
          <a:p>
            <a:endParaRPr lang="en-US" sz="100" b="1" dirty="0" smtClean="0">
              <a:solidFill>
                <a:schemeClr val="bg1"/>
              </a:solidFill>
            </a:endParaRPr>
          </a:p>
          <a:p>
            <a:endParaRPr lang="en-US" sz="100" b="1" dirty="0" smtClean="0">
              <a:solidFill>
                <a:schemeClr val="bg1"/>
              </a:solidFill>
            </a:endParaRPr>
          </a:p>
          <a:p>
            <a:endParaRPr lang="en-US" sz="100" b="1" dirty="0">
              <a:solidFill>
                <a:schemeClr val="bg1"/>
              </a:solidFill>
            </a:endParaRPr>
          </a:p>
          <a:p>
            <a:endParaRPr lang="en-US" sz="1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iLOTTERY</a:t>
            </a:r>
            <a:endParaRPr lang="en-US" sz="3600" b="1" dirty="0" smtClean="0">
              <a:solidFill>
                <a:schemeClr val="bg1"/>
              </a:solidFill>
            </a:endParaRPr>
          </a:p>
          <a:p>
            <a:endParaRPr lang="en-US" sz="100" b="1" dirty="0" smtClean="0">
              <a:solidFill>
                <a:schemeClr val="bg1"/>
              </a:solidFill>
            </a:endParaRPr>
          </a:p>
          <a:p>
            <a:endParaRPr lang="en-US" sz="100" b="1" dirty="0">
              <a:solidFill>
                <a:schemeClr val="bg1"/>
              </a:solidFill>
            </a:endParaRPr>
          </a:p>
          <a:p>
            <a:endParaRPr lang="en-US" sz="100" b="1" dirty="0" smtClean="0">
              <a:solidFill>
                <a:schemeClr val="bg1"/>
              </a:solidFill>
            </a:endParaRPr>
          </a:p>
          <a:p>
            <a:endParaRPr lang="en-US" sz="100" b="1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421264" y="2831149"/>
            <a:ext cx="5287380" cy="4229904"/>
            <a:chOff x="6904620" y="2793862"/>
            <a:chExt cx="5287380" cy="4229904"/>
          </a:xfrm>
        </p:grpSpPr>
        <p:pic>
          <p:nvPicPr>
            <p:cNvPr id="1030" name="Picture 6" descr="http://www.benniemellies.com/wp-content/uploads/2015/05/market-store-ic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620" y="2793862"/>
              <a:ext cx="5287380" cy="4229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8688441" y="3441469"/>
              <a:ext cx="1586090" cy="266007"/>
            </a:xfrm>
            <a:prstGeom prst="rect">
              <a:avLst/>
            </a:prstGeom>
            <a:solidFill>
              <a:srgbClr val="A70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682656" y="3353802"/>
              <a:ext cx="17645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pc="600" dirty="0" smtClean="0">
                  <a:solidFill>
                    <a:schemeClr val="bg1"/>
                  </a:solidFill>
                </a:rPr>
                <a:t>RETAIL</a:t>
              </a:r>
              <a:endParaRPr lang="en-US" sz="2400" b="1" spc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645921" y="1073859"/>
            <a:ext cx="3372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D51D"/>
                </a:solidFill>
                <a:latin typeface="Century Gothic" panose="020B0502020202020204" pitchFamily="34" charset="0"/>
              </a:rPr>
              <a:t>AS A PERCENT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VS RETAIL</a:t>
            </a:r>
            <a:endParaRPr lang="en-US" sz="9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75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729" y="0"/>
            <a:ext cx="12192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903112" y="3424453"/>
            <a:ext cx="3501514" cy="2810306"/>
            <a:chOff x="6904620" y="2793862"/>
            <a:chExt cx="5287380" cy="4229904"/>
          </a:xfrm>
        </p:grpSpPr>
        <p:pic>
          <p:nvPicPr>
            <p:cNvPr id="34" name="Picture 6" descr="http://www.benniemellies.com/wp-content/uploads/2015/05/market-store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620" y="2793862"/>
              <a:ext cx="5287380" cy="4229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8688441" y="3441469"/>
              <a:ext cx="1586090" cy="266007"/>
            </a:xfrm>
            <a:prstGeom prst="rect">
              <a:avLst/>
            </a:prstGeom>
            <a:solidFill>
              <a:srgbClr val="A70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682656" y="3353801"/>
              <a:ext cx="1764558" cy="475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spc="600" dirty="0" smtClean="0">
                  <a:solidFill>
                    <a:schemeClr val="bg1"/>
                  </a:solidFill>
                </a:rPr>
                <a:t>RETAIL</a:t>
              </a:r>
              <a:endParaRPr lang="en-US" sz="1400" b="1" spc="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744676" y="3457767"/>
            <a:ext cx="3501514" cy="2810306"/>
            <a:chOff x="6904620" y="2793862"/>
            <a:chExt cx="5287380" cy="4229904"/>
          </a:xfrm>
        </p:grpSpPr>
        <p:pic>
          <p:nvPicPr>
            <p:cNvPr id="38" name="Picture 6" descr="http://www.benniemellies.com/wp-content/uploads/2015/05/market-store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620" y="2793862"/>
              <a:ext cx="5287380" cy="4229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8688441" y="3441469"/>
              <a:ext cx="1586090" cy="266007"/>
            </a:xfrm>
            <a:prstGeom prst="rect">
              <a:avLst/>
            </a:prstGeom>
            <a:solidFill>
              <a:srgbClr val="A70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682656" y="3353801"/>
              <a:ext cx="1764558" cy="475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spc="600" dirty="0" smtClean="0">
                  <a:solidFill>
                    <a:schemeClr val="bg1"/>
                  </a:solidFill>
                </a:rPr>
                <a:t>RETAIL</a:t>
              </a:r>
              <a:endParaRPr lang="en-US" sz="1400" b="1" spc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Striped Right Arrow 5"/>
          <p:cNvSpPr/>
          <p:nvPr/>
        </p:nvSpPr>
        <p:spPr>
          <a:xfrm rot="16200000">
            <a:off x="-736926" y="2333313"/>
            <a:ext cx="3958656" cy="2059550"/>
          </a:xfrm>
          <a:prstGeom prst="stripedRightArrow">
            <a:avLst>
              <a:gd name="adj1" fmla="val 50000"/>
              <a:gd name="adj2" fmla="val 58325"/>
            </a:avLst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4265" y="1778542"/>
            <a:ext cx="14246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smtClean="0">
                <a:solidFill>
                  <a:schemeClr val="bg1"/>
                </a:solidFill>
              </a:rPr>
              <a:t>10%</a:t>
            </a:r>
            <a:endParaRPr lang="en-US" sz="55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http://michiganlottery.files.wordpress.com/2013/01/mlinstantgames_cmy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08" y="5494223"/>
            <a:ext cx="1944542" cy="121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michiganlottery.files.wordpress.com/2013/06/ck-logo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7178" y="5398856"/>
            <a:ext cx="1689528" cy="136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triped Right Arrow 12"/>
          <p:cNvSpPr/>
          <p:nvPr/>
        </p:nvSpPr>
        <p:spPr>
          <a:xfrm rot="16200000">
            <a:off x="2589190" y="3146027"/>
            <a:ext cx="2331806" cy="2059550"/>
          </a:xfrm>
          <a:prstGeom prst="stripedRightArrow">
            <a:avLst/>
          </a:prstGeom>
          <a:solidFill>
            <a:srgbClr val="79A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48807" y="3295119"/>
            <a:ext cx="11321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5%</a:t>
            </a:r>
            <a:endParaRPr lang="en-US" sz="5400" b="1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696610" y="3676650"/>
            <a:ext cx="3685640" cy="3013876"/>
            <a:chOff x="6904620" y="2793862"/>
            <a:chExt cx="5287380" cy="4229904"/>
          </a:xfrm>
        </p:grpSpPr>
        <p:pic>
          <p:nvPicPr>
            <p:cNvPr id="16" name="Picture 6" descr="http://www.benniemellies.com/wp-content/uploads/2015/05/market-store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620" y="2793862"/>
              <a:ext cx="5287380" cy="4229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8688441" y="3441469"/>
              <a:ext cx="1586090" cy="266007"/>
            </a:xfrm>
            <a:prstGeom prst="rect">
              <a:avLst/>
            </a:prstGeom>
            <a:solidFill>
              <a:srgbClr val="A70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82656" y="3353801"/>
              <a:ext cx="1764558" cy="475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600" dirty="0" smtClean="0">
                  <a:solidFill>
                    <a:schemeClr val="bg1"/>
                  </a:solidFill>
                </a:rPr>
                <a:t>RETAIL</a:t>
              </a:r>
              <a:endParaRPr lang="en-US" sz="1600" b="1" spc="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206723" y="101308"/>
            <a:ext cx="8458282" cy="1528899"/>
            <a:chOff x="1952158" y="2520945"/>
            <a:chExt cx="8458282" cy="1528899"/>
          </a:xfrm>
        </p:grpSpPr>
        <p:sp>
          <p:nvSpPr>
            <p:cNvPr id="27" name="Rectangle 26"/>
            <p:cNvSpPr/>
            <p:nvPr/>
          </p:nvSpPr>
          <p:spPr>
            <a:xfrm>
              <a:off x="7341286" y="2880345"/>
              <a:ext cx="2685994" cy="1169498"/>
            </a:xfrm>
            <a:prstGeom prst="rect">
              <a:avLst/>
            </a:prstGeom>
            <a:solidFill>
              <a:srgbClr val="0079C1"/>
            </a:solidFill>
            <a:ln>
              <a:noFill/>
            </a:ln>
            <a:effectLst>
              <a:outerShdw blurRad="50800" dir="2400000" sx="102000" sy="102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818921" y="2588976"/>
              <a:ext cx="2685994" cy="1169498"/>
            </a:xfrm>
            <a:prstGeom prst="rect">
              <a:avLst/>
            </a:prstGeom>
            <a:solidFill>
              <a:srgbClr val="79A12E"/>
            </a:solidFill>
            <a:ln>
              <a:noFill/>
            </a:ln>
            <a:effectLst>
              <a:outerShdw blurRad="50800" dir="2400000" sx="102000" sy="102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rot="21176879">
              <a:off x="2311595" y="2880346"/>
              <a:ext cx="2685994" cy="1169498"/>
            </a:xfrm>
            <a:prstGeom prst="rect">
              <a:avLst/>
            </a:prstGeom>
            <a:solidFill>
              <a:srgbClr val="EF382A"/>
            </a:solidFill>
            <a:ln>
              <a:noFill/>
            </a:ln>
            <a:effectLst>
              <a:outerShdw blurRad="50800" dir="2400000" sx="102000" sy="102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 rot="21163741">
              <a:off x="1952158" y="2866763"/>
              <a:ext cx="33764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good</a:t>
              </a:r>
              <a:endParaRPr lang="en-US" sz="6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73684" y="2520945"/>
              <a:ext cx="33764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things</a:t>
              </a:r>
              <a:endParaRPr lang="en-US" sz="6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33972" y="2824150"/>
              <a:ext cx="33764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happen</a:t>
              </a:r>
              <a:endParaRPr lang="en-US" sz="6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39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-64239"/>
            <a:ext cx="12243426" cy="4973053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71000">
                <a:schemeClr val="accent1">
                  <a:lumMod val="45000"/>
                  <a:lumOff val="55000"/>
                </a:schemeClr>
              </a:gs>
              <a:gs pos="87000">
                <a:srgbClr val="84BFE1"/>
              </a:gs>
              <a:gs pos="100000">
                <a:srgbClr val="58ABD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79132" y="6519100"/>
            <a:ext cx="13249766" cy="367951"/>
            <a:chOff x="0" y="6532954"/>
            <a:chExt cx="13249766" cy="367951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6532954"/>
              <a:ext cx="4412313" cy="357449"/>
              <a:chOff x="0" y="6499704"/>
              <a:chExt cx="4412313" cy="35744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941542" y="6499704"/>
                <a:ext cx="1470771" cy="357447"/>
              </a:xfrm>
              <a:prstGeom prst="rect">
                <a:avLst/>
              </a:prstGeom>
              <a:solidFill>
                <a:srgbClr val="0079C1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70771" y="6499705"/>
                <a:ext cx="1470771" cy="357447"/>
              </a:xfrm>
              <a:prstGeom prst="rect">
                <a:avLst/>
              </a:prstGeom>
              <a:solidFill>
                <a:srgbClr val="79A12E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0" y="6499706"/>
                <a:ext cx="1470771" cy="357447"/>
              </a:xfrm>
              <a:prstGeom prst="rect">
                <a:avLst/>
              </a:prstGeom>
              <a:solidFill>
                <a:srgbClr val="EF382A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412313" y="6541264"/>
              <a:ext cx="4412313" cy="357449"/>
              <a:chOff x="0" y="6499704"/>
              <a:chExt cx="4412313" cy="35744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941542" y="6499704"/>
                <a:ext cx="1470771" cy="357447"/>
              </a:xfrm>
              <a:prstGeom prst="rect">
                <a:avLst/>
              </a:prstGeom>
              <a:solidFill>
                <a:srgbClr val="0079C1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70771" y="6499705"/>
                <a:ext cx="1470771" cy="357447"/>
              </a:xfrm>
              <a:prstGeom prst="rect">
                <a:avLst/>
              </a:prstGeom>
              <a:solidFill>
                <a:srgbClr val="79A12E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6499706"/>
                <a:ext cx="1470771" cy="357447"/>
              </a:xfrm>
              <a:prstGeom prst="rect">
                <a:avLst/>
              </a:prstGeom>
              <a:solidFill>
                <a:srgbClr val="EF382A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8837453" y="6543456"/>
              <a:ext cx="4412313" cy="357449"/>
              <a:chOff x="0" y="6515746"/>
              <a:chExt cx="4412313" cy="35744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941542" y="6515746"/>
                <a:ext cx="1470771" cy="357447"/>
              </a:xfrm>
              <a:prstGeom prst="rect">
                <a:avLst/>
              </a:prstGeom>
              <a:solidFill>
                <a:srgbClr val="0079C1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470771" y="6515747"/>
                <a:ext cx="1470771" cy="357447"/>
              </a:xfrm>
              <a:prstGeom prst="rect">
                <a:avLst/>
              </a:prstGeom>
              <a:solidFill>
                <a:srgbClr val="79A12E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0" y="6515748"/>
                <a:ext cx="1470771" cy="357447"/>
              </a:xfrm>
              <a:prstGeom prst="rect">
                <a:avLst/>
              </a:prstGeom>
              <a:solidFill>
                <a:srgbClr val="EF382A"/>
              </a:solidFill>
              <a:ln>
                <a:noFill/>
              </a:ln>
              <a:effectLst>
                <a:outerShdw blurRad="50800" dir="24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6025228" y="2770054"/>
            <a:ext cx="6093718" cy="3198043"/>
            <a:chOff x="1494958" y="2323493"/>
            <a:chExt cx="6415154" cy="3400671"/>
          </a:xfrm>
        </p:grpSpPr>
        <p:sp>
          <p:nvSpPr>
            <p:cNvPr id="17" name="Rectangle 16"/>
            <p:cNvSpPr/>
            <p:nvPr/>
          </p:nvSpPr>
          <p:spPr>
            <a:xfrm>
              <a:off x="4533644" y="2323493"/>
              <a:ext cx="3256548" cy="1700463"/>
            </a:xfrm>
            <a:prstGeom prst="rect">
              <a:avLst/>
            </a:prstGeom>
            <a:solidFill>
              <a:srgbClr val="79A12E"/>
            </a:solidFill>
            <a:ln>
              <a:noFill/>
            </a:ln>
            <a:effectLst>
              <a:outerShdw blurRad="50800" dir="2400000" sx="102000" sy="102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21176879">
              <a:off x="1588168" y="2614863"/>
              <a:ext cx="3256548" cy="1700463"/>
            </a:xfrm>
            <a:prstGeom prst="rect">
              <a:avLst/>
            </a:prstGeom>
            <a:solidFill>
              <a:srgbClr val="EF382A"/>
            </a:solidFill>
            <a:ln>
              <a:noFill/>
            </a:ln>
            <a:effectLst>
              <a:outerShdw blurRad="50800" dir="2400000" sx="102000" sy="102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21163741">
              <a:off x="1494958" y="2712876"/>
              <a:ext cx="33764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good</a:t>
              </a:r>
              <a:endParaRPr lang="en-US" sz="8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33644" y="2391571"/>
              <a:ext cx="33764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things</a:t>
              </a:r>
              <a:endParaRPr lang="en-US" sz="8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99046" y="4023701"/>
              <a:ext cx="3256548" cy="1700463"/>
            </a:xfrm>
            <a:prstGeom prst="rect">
              <a:avLst/>
            </a:prstGeom>
            <a:solidFill>
              <a:srgbClr val="0079C1"/>
            </a:solidFill>
            <a:ln>
              <a:noFill/>
            </a:ln>
            <a:effectLst>
              <a:outerShdw blurRad="50800" dir="2400000" sx="102000" sy="102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82327" y="4121713"/>
              <a:ext cx="33764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happen</a:t>
              </a:r>
              <a:endParaRPr lang="en-US" sz="8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-23413" y="3337768"/>
            <a:ext cx="624241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$10 MILLION</a:t>
            </a:r>
            <a:endParaRPr lang="en-US" sz="8000" b="1" dirty="0" smtClean="0">
              <a:ln w="28575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5200" dirty="0" smtClean="0">
                <a:solidFill>
                  <a:srgbClr val="0079C1"/>
                </a:solidFill>
                <a:latin typeface="Century Gothic" panose="020B0502020202020204" pitchFamily="34" charset="0"/>
              </a:rPr>
              <a:t>SCHOOL AID FUND</a:t>
            </a:r>
            <a:endParaRPr lang="en-US" sz="5200" dirty="0">
              <a:solidFill>
                <a:srgbClr val="0079C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1627036" y="741194"/>
            <a:ext cx="3634776" cy="1603548"/>
          </a:xfrm>
          <a:prstGeom prst="flowChartAlternateProcess">
            <a:avLst/>
          </a:prstGeom>
          <a:solidFill>
            <a:srgbClr val="204B8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Alternate Process 24"/>
          <p:cNvSpPr/>
          <p:nvPr/>
        </p:nvSpPr>
        <p:spPr>
          <a:xfrm>
            <a:off x="149629" y="307334"/>
            <a:ext cx="12042371" cy="723812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007C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http://www.thenewsherald.com/content/articles/2015/04/27/news/doc553e9b21ed45487680257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97"/>
          <a:stretch/>
        </p:blipFill>
        <p:spPr bwMode="auto">
          <a:xfrm>
            <a:off x="47524" y="-14364"/>
            <a:ext cx="1550872" cy="166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629297" y="297167"/>
            <a:ext cx="2044928" cy="815608"/>
          </a:xfrm>
          <a:prstGeom prst="rect">
            <a:avLst/>
          </a:prstGeom>
          <a:solidFill>
            <a:srgbClr val="204B86"/>
          </a:solidFill>
        </p:spPr>
        <p:txBody>
          <a:bodyPr wrap="square" rtlCol="0">
            <a:spAutoFit/>
          </a:bodyPr>
          <a:lstStyle/>
          <a:p>
            <a:endParaRPr lang="en-US" sz="100" b="1" dirty="0" smtClean="0">
              <a:solidFill>
                <a:schemeClr val="bg1"/>
              </a:solidFill>
            </a:endParaRPr>
          </a:p>
          <a:p>
            <a:endParaRPr lang="en-US" sz="100" b="1" dirty="0" smtClean="0">
              <a:solidFill>
                <a:schemeClr val="bg1"/>
              </a:solidFill>
            </a:endParaRPr>
          </a:p>
          <a:p>
            <a:endParaRPr lang="en-US" sz="100" b="1" dirty="0" smtClean="0">
              <a:solidFill>
                <a:schemeClr val="bg1"/>
              </a:solidFill>
            </a:endParaRPr>
          </a:p>
          <a:p>
            <a:endParaRPr lang="en-US" sz="100" b="1" dirty="0">
              <a:solidFill>
                <a:schemeClr val="bg1"/>
              </a:solidFill>
            </a:endParaRPr>
          </a:p>
          <a:p>
            <a:endParaRPr lang="en-US" sz="1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REVENUE</a:t>
            </a:r>
          </a:p>
          <a:p>
            <a:endParaRPr lang="en-US" sz="100" b="1" dirty="0" smtClean="0">
              <a:solidFill>
                <a:schemeClr val="bg1"/>
              </a:solidFill>
            </a:endParaRPr>
          </a:p>
          <a:p>
            <a:endParaRPr lang="en-US" sz="100" b="1" dirty="0">
              <a:solidFill>
                <a:schemeClr val="bg1"/>
              </a:solidFill>
            </a:endParaRPr>
          </a:p>
          <a:p>
            <a:endParaRPr lang="en-US" sz="100" b="1" dirty="0" smtClean="0">
              <a:solidFill>
                <a:schemeClr val="bg1"/>
              </a:solidFill>
            </a:endParaRPr>
          </a:p>
          <a:p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07821" y="1073859"/>
            <a:ext cx="38214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D51D"/>
                </a:solidFill>
                <a:latin typeface="Century Gothic" panose="020B0502020202020204" pitchFamily="34" charset="0"/>
              </a:rPr>
              <a:t>CONTRIBUTIONS</a:t>
            </a:r>
          </a:p>
          <a:p>
            <a:r>
              <a:rPr lang="en-US" sz="3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 GOOD CAUSES</a:t>
            </a:r>
          </a:p>
        </p:txBody>
      </p:sp>
    </p:spTree>
    <p:extLst>
      <p:ext uri="{BB962C8B-B14F-4D97-AF65-F5344CB8AC3E}">
        <p14:creationId xmlns:p14="http://schemas.microsoft.com/office/powerpoint/2010/main" val="376769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ga-core.s3.amazonaws.com/production/uploads/program/default_image/529/How-To-Get-Your-First-Five-Thousand-Users-London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 b="4653"/>
          <a:stretch/>
        </p:blipFill>
        <p:spPr bwMode="auto">
          <a:xfrm>
            <a:off x="-634216" y="19051"/>
            <a:ext cx="13512015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736600" y="0"/>
            <a:ext cx="1355725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508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0" b="1" dirty="0">
              <a:solidFill>
                <a:srgbClr val="204B8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946011" y="135885"/>
            <a:ext cx="8259103" cy="6480552"/>
            <a:chOff x="246459" y="1695450"/>
            <a:chExt cx="8259103" cy="6480552"/>
          </a:xfrm>
        </p:grpSpPr>
        <p:sp>
          <p:nvSpPr>
            <p:cNvPr id="7" name="Oval 6"/>
            <p:cNvSpPr/>
            <p:nvPr/>
          </p:nvSpPr>
          <p:spPr>
            <a:xfrm>
              <a:off x="507218" y="1695450"/>
              <a:ext cx="6975587" cy="6480552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508000">
              <a:solidFill>
                <a:srgbClr val="FFD5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0" b="1" dirty="0">
                <a:solidFill>
                  <a:srgbClr val="5AACD8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6459" y="2927484"/>
              <a:ext cx="8259103" cy="40164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500" b="1" dirty="0" smtClean="0">
                  <a:solidFill>
                    <a:srgbClr val="5AACD8"/>
                  </a:solidFill>
                  <a:latin typeface="Century Gothic" panose="020B0502020202020204" pitchFamily="34" charset="0"/>
                </a:rPr>
                <a:t>BRAND </a:t>
              </a:r>
            </a:p>
            <a:p>
              <a:pPr algn="ctr"/>
              <a:r>
                <a:rPr lang="en-US" sz="8500" b="1" dirty="0" smtClean="0">
                  <a:solidFill>
                    <a:srgbClr val="5AACD8"/>
                  </a:solidFill>
                  <a:latin typeface="Century Gothic" panose="020B0502020202020204" pitchFamily="34" charset="0"/>
                </a:rPr>
                <a:t>NEW </a:t>
              </a:r>
            </a:p>
            <a:p>
              <a:pPr algn="ctr"/>
              <a:r>
                <a:rPr lang="en-US" sz="8500" b="1" dirty="0" smtClean="0">
                  <a:solidFill>
                    <a:srgbClr val="5AACD8"/>
                  </a:solidFill>
                  <a:latin typeface="Century Gothic" panose="020B0502020202020204" pitchFamily="34" charset="0"/>
                </a:rPr>
                <a:t>PLAYERS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126019" y="2321004"/>
            <a:ext cx="8259103" cy="2215991"/>
          </a:xfrm>
          <a:prstGeom prst="rect">
            <a:avLst/>
          </a:prstGeom>
          <a:solidFill>
            <a:srgbClr val="FFD51D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36%</a:t>
            </a:r>
          </a:p>
        </p:txBody>
      </p:sp>
    </p:spTree>
    <p:extLst>
      <p:ext uri="{BB962C8B-B14F-4D97-AF65-F5344CB8AC3E}">
        <p14:creationId xmlns:p14="http://schemas.microsoft.com/office/powerpoint/2010/main" val="428797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A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806839" y="-3045465"/>
            <a:ext cx="8259103" cy="6480552"/>
            <a:chOff x="513159" y="609600"/>
            <a:chExt cx="8259103" cy="6480552"/>
          </a:xfrm>
        </p:grpSpPr>
        <p:sp>
          <p:nvSpPr>
            <p:cNvPr id="46" name="Oval 45"/>
            <p:cNvSpPr/>
            <p:nvPr/>
          </p:nvSpPr>
          <p:spPr>
            <a:xfrm>
              <a:off x="1154916" y="609600"/>
              <a:ext cx="6975587" cy="6480552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508000">
              <a:solidFill>
                <a:srgbClr val="FFD5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0" b="1" dirty="0">
                <a:solidFill>
                  <a:srgbClr val="5AACD8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13159" y="3464976"/>
              <a:ext cx="8259103" cy="2708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5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YOUNGER PLAYERS</a:t>
              </a:r>
            </a:p>
          </p:txBody>
        </p:sp>
      </p:grp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714081182"/>
              </p:ext>
            </p:extLst>
          </p:nvPr>
        </p:nvGraphicFramePr>
        <p:xfrm>
          <a:off x="-482132" y="2671224"/>
          <a:ext cx="5219700" cy="4195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3390900" y="2464866"/>
            <a:ext cx="2545489" cy="1383234"/>
          </a:xfrm>
          <a:prstGeom prst="line">
            <a:avLst/>
          </a:prstGeom>
          <a:ln w="98425" cap="sq">
            <a:solidFill>
              <a:srgbClr val="FFA708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98733" y="3398161"/>
            <a:ext cx="82591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1/3 </a:t>
            </a:r>
          </a:p>
          <a:p>
            <a:pPr algn="ctr"/>
            <a:r>
              <a:rPr lang="en-US" sz="8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BETWEEN 18-35</a:t>
            </a:r>
          </a:p>
        </p:txBody>
      </p:sp>
    </p:spTree>
    <p:extLst>
      <p:ext uri="{BB962C8B-B14F-4D97-AF65-F5344CB8AC3E}">
        <p14:creationId xmlns:p14="http://schemas.microsoft.com/office/powerpoint/2010/main" val="28994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0" y="1855209"/>
            <a:ext cx="7402779" cy="119905"/>
          </a:xfrm>
          <a:prstGeom prst="rect">
            <a:avLst/>
          </a:prstGeom>
          <a:solidFill>
            <a:srgbClr val="0079C1"/>
          </a:solidFill>
          <a:ln>
            <a:noFill/>
          </a:ln>
          <a:effectLst>
            <a:outerShdw blurRad="50800" dir="2400000" sx="102000" sy="102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7840963" y="4191733"/>
            <a:ext cx="7876745" cy="4572001"/>
            <a:chOff x="-89065" y="2305050"/>
            <a:chExt cx="7876745" cy="4572001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3"/>
            <a:srcRect l="31363" t="7483" r="51063" b="5988"/>
            <a:stretch/>
          </p:blipFill>
          <p:spPr>
            <a:xfrm>
              <a:off x="1272724" y="2305050"/>
              <a:ext cx="1314451" cy="3638600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3"/>
            <a:srcRect l="13104" t="6578" r="70056" b="5989"/>
            <a:stretch/>
          </p:blipFill>
          <p:spPr>
            <a:xfrm>
              <a:off x="-89065" y="3181350"/>
              <a:ext cx="1259522" cy="36766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3"/>
            <a:srcRect l="31615" t="51145" r="51066" b="5989"/>
            <a:stretch/>
          </p:blipFill>
          <p:spPr>
            <a:xfrm>
              <a:off x="5217751" y="3290436"/>
              <a:ext cx="1295400" cy="180259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3"/>
            <a:srcRect l="13105" t="28581" r="70020" b="28156"/>
            <a:stretch/>
          </p:blipFill>
          <p:spPr>
            <a:xfrm>
              <a:off x="3961510" y="5038725"/>
              <a:ext cx="1262182" cy="1819275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3"/>
            <a:srcRect l="13104" t="7031" r="69823" b="74576"/>
            <a:stretch/>
          </p:blipFill>
          <p:spPr>
            <a:xfrm>
              <a:off x="1272724" y="6052217"/>
              <a:ext cx="1276979" cy="773466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3"/>
            <a:srcRect l="50427" t="28861" r="32870" b="5989"/>
            <a:stretch/>
          </p:blipFill>
          <p:spPr>
            <a:xfrm>
              <a:off x="2652129" y="4092994"/>
              <a:ext cx="1249319" cy="27396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3"/>
            <a:srcRect l="50557" t="6233" r="32870" b="51342"/>
            <a:stretch/>
          </p:blipFill>
          <p:spPr>
            <a:xfrm>
              <a:off x="5273531" y="5093031"/>
              <a:ext cx="1239620" cy="178402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3"/>
            <a:srcRect l="50557" t="73067" r="32870" b="5989"/>
            <a:stretch/>
          </p:blipFill>
          <p:spPr>
            <a:xfrm>
              <a:off x="6548060" y="4191733"/>
              <a:ext cx="1239620" cy="88072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3"/>
            <a:srcRect l="50557" t="28688" r="32870" b="29341"/>
            <a:stretch/>
          </p:blipFill>
          <p:spPr>
            <a:xfrm>
              <a:off x="6529010" y="5093030"/>
              <a:ext cx="1239620" cy="1764970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-89065" y="2305050"/>
            <a:ext cx="7876745" cy="4572001"/>
            <a:chOff x="-89065" y="2305050"/>
            <a:chExt cx="7876745" cy="457200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/>
            <a:srcRect l="31363" t="7483" r="51063" b="5988"/>
            <a:stretch/>
          </p:blipFill>
          <p:spPr>
            <a:xfrm>
              <a:off x="1272724" y="2305050"/>
              <a:ext cx="1314451" cy="36386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/>
            <a:srcRect l="13104" t="6578" r="70056" b="5989"/>
            <a:stretch/>
          </p:blipFill>
          <p:spPr>
            <a:xfrm>
              <a:off x="-89065" y="3181350"/>
              <a:ext cx="1259522" cy="367665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/>
            <a:srcRect l="31615" t="51145" r="51066" b="5989"/>
            <a:stretch/>
          </p:blipFill>
          <p:spPr>
            <a:xfrm>
              <a:off x="5217751" y="3290436"/>
              <a:ext cx="1295400" cy="180259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/>
            <a:srcRect l="13105" t="28581" r="70020" b="28156"/>
            <a:stretch/>
          </p:blipFill>
          <p:spPr>
            <a:xfrm>
              <a:off x="3961510" y="5038725"/>
              <a:ext cx="1262182" cy="181927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3"/>
            <a:srcRect l="13104" t="7031" r="69823" b="74576"/>
            <a:stretch/>
          </p:blipFill>
          <p:spPr>
            <a:xfrm>
              <a:off x="1272724" y="6052217"/>
              <a:ext cx="1276979" cy="773466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/>
            <a:srcRect l="50427" t="28861" r="32870" b="5989"/>
            <a:stretch/>
          </p:blipFill>
          <p:spPr>
            <a:xfrm>
              <a:off x="2652129" y="4092994"/>
              <a:ext cx="1249319" cy="273965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/>
            <a:srcRect l="50557" t="6233" r="32870" b="51342"/>
            <a:stretch/>
          </p:blipFill>
          <p:spPr>
            <a:xfrm>
              <a:off x="5273531" y="5093031"/>
              <a:ext cx="1239620" cy="178402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/>
            <a:srcRect l="50557" t="73067" r="32870" b="5989"/>
            <a:stretch/>
          </p:blipFill>
          <p:spPr>
            <a:xfrm>
              <a:off x="6548060" y="4191733"/>
              <a:ext cx="1239620" cy="880724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/>
            <a:srcRect l="50557" t="28688" r="32870" b="29341"/>
            <a:stretch/>
          </p:blipFill>
          <p:spPr>
            <a:xfrm>
              <a:off x="6529010" y="5093030"/>
              <a:ext cx="1239620" cy="1764970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7402779" y="-87542"/>
            <a:ext cx="38983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kern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MICHIGAN </a:t>
            </a:r>
          </a:p>
          <a:p>
            <a:pPr algn="ctr"/>
            <a:r>
              <a:rPr lang="en-US" sz="4400" kern="2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n-US" sz="4400" kern="2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LOTTERY</a:t>
            </a:r>
            <a:r>
              <a:rPr lang="en-US" sz="4400" kern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4400" kern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ATTRACTS</a:t>
            </a:r>
          </a:p>
          <a:p>
            <a:pPr algn="ctr"/>
            <a:r>
              <a:rPr lang="en-US" sz="5200" b="1" kern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YOUNGER</a:t>
            </a:r>
          </a:p>
          <a:p>
            <a:pPr algn="ctr"/>
            <a:r>
              <a:rPr lang="en-US" sz="5200" b="1" kern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PLAYERS</a:t>
            </a:r>
            <a:endParaRPr lang="en-US" sz="5200" b="1" kern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893341" y="173985"/>
            <a:ext cx="8259103" cy="6480552"/>
            <a:chOff x="599161" y="1695450"/>
            <a:chExt cx="8259103" cy="6480552"/>
          </a:xfrm>
        </p:grpSpPr>
        <p:sp>
          <p:nvSpPr>
            <p:cNvPr id="46" name="Oval 45"/>
            <p:cNvSpPr/>
            <p:nvPr/>
          </p:nvSpPr>
          <p:spPr>
            <a:xfrm>
              <a:off x="1673335" y="1695450"/>
              <a:ext cx="6975587" cy="6480552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508000">
              <a:solidFill>
                <a:srgbClr val="FFD5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0" b="1" dirty="0">
                <a:solidFill>
                  <a:srgbClr val="204B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99161" y="3557498"/>
              <a:ext cx="8259103" cy="2708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500" b="1" dirty="0" smtClean="0">
                  <a:solidFill>
                    <a:srgbClr val="5AACD8"/>
                  </a:solidFill>
                  <a:latin typeface="Century Gothic" panose="020B0502020202020204" pitchFamily="34" charset="0"/>
                </a:rPr>
                <a:t>GAMES </a:t>
              </a:r>
            </a:p>
            <a:p>
              <a:pPr algn="ctr"/>
              <a:r>
                <a:rPr lang="en-US" sz="8500" b="1" dirty="0" smtClean="0">
                  <a:solidFill>
                    <a:srgbClr val="5AACD8"/>
                  </a:solidFill>
                  <a:latin typeface="Century Gothic" panose="020B0502020202020204" pitchFamily="34" charset="0"/>
                </a:rPr>
                <a:t>PLAYED</a:t>
              </a:r>
            </a:p>
          </p:txBody>
        </p:sp>
      </p:grpSp>
      <p:sp>
        <p:nvSpPr>
          <p:cNvPr id="59" name="Rectangle 58"/>
          <p:cNvSpPr/>
          <p:nvPr/>
        </p:nvSpPr>
        <p:spPr>
          <a:xfrm>
            <a:off x="-348127" y="4499"/>
            <a:ext cx="82591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5AACD8"/>
                </a:solidFill>
                <a:latin typeface="Century Gothic" panose="020B0502020202020204" pitchFamily="34" charset="0"/>
              </a:rPr>
              <a:t>72,000,000</a:t>
            </a:r>
          </a:p>
        </p:txBody>
      </p:sp>
    </p:spTree>
    <p:extLst>
      <p:ext uri="{BB962C8B-B14F-4D97-AF65-F5344CB8AC3E}">
        <p14:creationId xmlns:p14="http://schemas.microsoft.com/office/powerpoint/2010/main" val="88356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18315</TotalTime>
  <Words>1458</Words>
  <Application>Microsoft Macintosh PowerPoint</Application>
  <PresentationFormat>Custom</PresentationFormat>
  <Paragraphs>278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Pollard Banknote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Julin Shaw</dc:creator>
  <cp:lastModifiedBy>Danny Bogus</cp:lastModifiedBy>
  <cp:revision>289</cp:revision>
  <dcterms:created xsi:type="dcterms:W3CDTF">2015-04-28T00:09:10Z</dcterms:created>
  <dcterms:modified xsi:type="dcterms:W3CDTF">2015-09-09T20:25:47Z</dcterms:modified>
</cp:coreProperties>
</file>