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83" r:id="rId2"/>
    <p:sldId id="398" r:id="rId3"/>
    <p:sldId id="404" r:id="rId4"/>
    <p:sldId id="382" r:id="rId5"/>
    <p:sldId id="412" r:id="rId6"/>
    <p:sldId id="405" r:id="rId7"/>
    <p:sldId id="406" r:id="rId8"/>
    <p:sldId id="408" r:id="rId9"/>
    <p:sldId id="410" r:id="rId10"/>
    <p:sldId id="413" r:id="rId11"/>
    <p:sldId id="414" r:id="rId12"/>
    <p:sldId id="415" r:id="rId13"/>
    <p:sldId id="416" r:id="rId14"/>
    <p:sldId id="411" r:id="rId1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39" autoAdjust="0"/>
    <p:restoredTop sz="75074" autoAdjust="0"/>
  </p:normalViewPr>
  <p:slideViewPr>
    <p:cSldViewPr>
      <p:cViewPr>
        <p:scale>
          <a:sx n="98" d="100"/>
          <a:sy n="98" d="100"/>
        </p:scale>
        <p:origin x="-3924" y="-102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119" d="100"/>
          <a:sy n="119" d="100"/>
        </p:scale>
        <p:origin x="-2166" y="-10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1"/>
            <a:ext cx="3170583" cy="480388"/>
          </a:xfrm>
          <a:prstGeom prst="rect">
            <a:avLst/>
          </a:prstGeom>
        </p:spPr>
        <p:txBody>
          <a:bodyPr vert="horz" lIns="94799" tIns="47399" rIns="94799" bIns="47399" rtlCol="0"/>
          <a:lstStyle>
            <a:lvl1pPr algn="l">
              <a:defRPr sz="1200"/>
            </a:lvl1pPr>
          </a:lstStyle>
          <a:p>
            <a:endParaRPr lang="en-US" dirty="0"/>
          </a:p>
        </p:txBody>
      </p:sp>
      <p:sp>
        <p:nvSpPr>
          <p:cNvPr id="3" name="Date Placeholder 2"/>
          <p:cNvSpPr>
            <a:spLocks noGrp="1"/>
          </p:cNvSpPr>
          <p:nvPr>
            <p:ph type="dt" idx="1"/>
          </p:nvPr>
        </p:nvSpPr>
        <p:spPr>
          <a:xfrm>
            <a:off x="4142965" y="1"/>
            <a:ext cx="3170583" cy="480388"/>
          </a:xfrm>
          <a:prstGeom prst="rect">
            <a:avLst/>
          </a:prstGeom>
        </p:spPr>
        <p:txBody>
          <a:bodyPr vert="horz" lIns="94799" tIns="47399" rIns="94799" bIns="47399" rtlCol="0"/>
          <a:lstStyle>
            <a:lvl1pPr algn="r">
              <a:defRPr sz="1200"/>
            </a:lvl1pPr>
          </a:lstStyle>
          <a:p>
            <a:fld id="{D6B2054E-E6EE-41B2-B40E-26199547993F}" type="datetimeFigureOut">
              <a:rPr lang="en-US" smtClean="0"/>
              <a:t>4/4/2016</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4799" tIns="47399" rIns="94799" bIns="47399" rtlCol="0" anchor="ctr"/>
          <a:lstStyle/>
          <a:p>
            <a:endParaRPr lang="en-US" dirty="0"/>
          </a:p>
        </p:txBody>
      </p:sp>
      <p:sp>
        <p:nvSpPr>
          <p:cNvPr id="5" name="Notes Placeholder 4"/>
          <p:cNvSpPr>
            <a:spLocks noGrp="1"/>
          </p:cNvSpPr>
          <p:nvPr>
            <p:ph type="body" sz="quarter" idx="3"/>
          </p:nvPr>
        </p:nvSpPr>
        <p:spPr>
          <a:xfrm>
            <a:off x="732187" y="4561229"/>
            <a:ext cx="5850835" cy="4320213"/>
          </a:xfrm>
          <a:prstGeom prst="rect">
            <a:avLst/>
          </a:prstGeom>
        </p:spPr>
        <p:txBody>
          <a:bodyPr vert="horz" lIns="94799" tIns="47399" rIns="94799" bIns="4739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5" y="9119173"/>
            <a:ext cx="3170583" cy="480388"/>
          </a:xfrm>
          <a:prstGeom prst="rect">
            <a:avLst/>
          </a:prstGeom>
        </p:spPr>
        <p:txBody>
          <a:bodyPr vert="horz" lIns="94799" tIns="47399" rIns="94799" bIns="47399"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2965" y="9119173"/>
            <a:ext cx="3170583" cy="480388"/>
          </a:xfrm>
          <a:prstGeom prst="rect">
            <a:avLst/>
          </a:prstGeom>
        </p:spPr>
        <p:txBody>
          <a:bodyPr vert="horz" lIns="94799" tIns="47399" rIns="94799" bIns="47399" rtlCol="0" anchor="b"/>
          <a:lstStyle>
            <a:lvl1pPr algn="r">
              <a:defRPr sz="1200"/>
            </a:lvl1pPr>
          </a:lstStyle>
          <a:p>
            <a:fld id="{86C5053D-CB67-4FCE-8ED3-8A300D3E3E7D}" type="slidenum">
              <a:rPr lang="en-US" smtClean="0"/>
              <a:t>‹#›</a:t>
            </a:fld>
            <a:endParaRPr lang="en-US" dirty="0"/>
          </a:p>
        </p:txBody>
      </p:sp>
    </p:spTree>
    <p:extLst>
      <p:ext uri="{BB962C8B-B14F-4D97-AF65-F5344CB8AC3E}">
        <p14:creationId xmlns:p14="http://schemas.microsoft.com/office/powerpoint/2010/main" val="829068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Earlier today, we listened to a panel talk about Lottery retail optimization practices and technology that can turn retail customers into Lottery players </a:t>
            </a:r>
            <a:r>
              <a:rPr lang="en-US" sz="1200" b="1" u="sng" kern="1200" dirty="0" smtClean="0">
                <a:solidFill>
                  <a:schemeClr val="tx1"/>
                </a:solidFill>
                <a:effectLst/>
                <a:latin typeface="+mn-lt"/>
                <a:ea typeface="+mn-ea"/>
                <a:cs typeface="+mn-cs"/>
              </a:rPr>
              <a:t>inside-the-store</a:t>
            </a:r>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marL="0" indent="0">
              <a:buFont typeface="Arial" panose="020B0604020202020204" pitchFamily="34" charset="0"/>
              <a:buNone/>
            </a:pPr>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This panel will discuss </a:t>
            </a:r>
            <a:r>
              <a:rPr lang="en-US" sz="1200" b="1" u="sng" kern="1200" dirty="0" smtClean="0">
                <a:solidFill>
                  <a:schemeClr val="tx1"/>
                </a:solidFill>
                <a:effectLst/>
                <a:latin typeface="+mn-lt"/>
                <a:ea typeface="+mn-ea"/>
                <a:cs typeface="+mn-cs"/>
              </a:rPr>
              <a:t>the out-side the store experience</a:t>
            </a:r>
            <a:r>
              <a:rPr lang="en-US" sz="1200" kern="1200" dirty="0" smtClean="0">
                <a:solidFill>
                  <a:schemeClr val="tx1"/>
                </a:solidFill>
                <a:effectLst/>
                <a:latin typeface="+mn-lt"/>
                <a:ea typeface="+mn-ea"/>
                <a:cs typeface="+mn-cs"/>
              </a:rPr>
              <a:t>, and how Lotteries can </a:t>
            </a:r>
            <a:r>
              <a:rPr lang="en-US" sz="1200" b="1" u="sng" kern="1200" dirty="0" smtClean="0">
                <a:solidFill>
                  <a:schemeClr val="tx1"/>
                </a:solidFill>
                <a:effectLst/>
                <a:latin typeface="+mn-lt"/>
                <a:ea typeface="+mn-ea"/>
                <a:cs typeface="+mn-cs"/>
              </a:rPr>
              <a:t>leverage our online connection to millions of consumers to ultimately drive them to retail</a:t>
            </a:r>
            <a:r>
              <a:rPr lang="en-US" sz="1200" kern="1200" dirty="0" smtClean="0">
                <a:solidFill>
                  <a:schemeClr val="tx1"/>
                </a:solidFill>
                <a:effectLst/>
                <a:latin typeface="+mn-lt"/>
                <a:ea typeface="+mn-ea"/>
                <a:cs typeface="+mn-cs"/>
              </a:rPr>
              <a:t>.</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We will explore how we can further optimize the Lottery’s eco-system of consumer touch-points to improve the customer experience and create a relationship with consumers. </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Panel Introductions:</a:t>
            </a:r>
            <a:endParaRPr lang="en-US" sz="1100" kern="1200" dirty="0" smtClean="0">
              <a:solidFill>
                <a:schemeClr val="tx1"/>
              </a:solidFill>
              <a:effectLst/>
              <a:latin typeface="+mn-lt"/>
              <a:ea typeface="+mn-ea"/>
              <a:cs typeface="+mn-cs"/>
            </a:endParaRPr>
          </a:p>
          <a:p>
            <a:r>
              <a:rPr lang="en-US" sz="1200" b="1" i="1" kern="1200" dirty="0" smtClean="0">
                <a:solidFill>
                  <a:schemeClr val="tx1"/>
                </a:solidFill>
                <a:effectLst/>
                <a:latin typeface="+mn-lt"/>
                <a:ea typeface="+mn-ea"/>
                <a:cs typeface="+mn-cs"/>
              </a:rPr>
              <a:t>	Panelists: </a:t>
            </a:r>
          </a:p>
          <a:p>
            <a:r>
              <a:rPr lang="en-US" sz="1200" b="1" i="1" kern="1200" dirty="0" smtClean="0">
                <a:solidFill>
                  <a:schemeClr val="tx1"/>
                </a:solidFill>
                <a:effectLst/>
                <a:latin typeface="+mn-lt"/>
                <a:ea typeface="+mn-ea"/>
                <a:cs typeface="+mn-cs"/>
              </a:rPr>
              <a:t>	David Barden</a:t>
            </a:r>
            <a:r>
              <a:rPr lang="en-US" sz="1200" i="1" kern="1200" dirty="0" smtClean="0">
                <a:solidFill>
                  <a:schemeClr val="tx1"/>
                </a:solidFill>
                <a:effectLst/>
                <a:latin typeface="+mn-lt"/>
                <a:ea typeface="+mn-ea"/>
                <a:cs typeface="+mn-cs"/>
              </a:rPr>
              <a:t>, Chief Executive Officer, New Mexico Lottery</a:t>
            </a:r>
            <a:endParaRPr lang="en-US" sz="1100" i="1"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r>
              <a:rPr lang="en-US" sz="1200" b="1" i="1" kern="1200" dirty="0" smtClean="0">
                <a:solidFill>
                  <a:schemeClr val="tx1"/>
                </a:solidFill>
                <a:effectLst/>
                <a:latin typeface="+mn-lt"/>
                <a:ea typeface="+mn-ea"/>
                <a:cs typeface="+mn-cs"/>
              </a:rPr>
              <a:t>Kevin Gass</a:t>
            </a:r>
            <a:r>
              <a:rPr lang="en-US" sz="1200" i="1" kern="1200" dirty="0" smtClean="0">
                <a:solidFill>
                  <a:schemeClr val="tx1"/>
                </a:solidFill>
                <a:effectLst/>
                <a:latin typeface="+mn-lt"/>
                <a:ea typeface="+mn-ea"/>
                <a:cs typeface="+mn-cs"/>
              </a:rPr>
              <a:t>, Vice President, Lottery Gaming, BCLC (British Columbia)</a:t>
            </a:r>
            <a:endParaRPr lang="en-US" sz="1100" i="1" kern="1200" dirty="0" smtClean="0">
              <a:solidFill>
                <a:schemeClr val="tx1"/>
              </a:solidFill>
              <a:effectLst/>
              <a:latin typeface="+mn-lt"/>
              <a:ea typeface="+mn-ea"/>
              <a:cs typeface="+mn-cs"/>
            </a:endParaRPr>
          </a:p>
          <a:p>
            <a:r>
              <a:rPr lang="en-US" sz="1200" b="1" i="1" kern="1200" dirty="0" smtClean="0">
                <a:solidFill>
                  <a:schemeClr val="tx1"/>
                </a:solidFill>
                <a:effectLst/>
                <a:latin typeface="+mn-lt"/>
                <a:ea typeface="+mn-ea"/>
                <a:cs typeface="+mn-cs"/>
              </a:rPr>
              <a:t> </a:t>
            </a:r>
            <a:r>
              <a:rPr lang="en-US" sz="1100" b="0" i="1" kern="1200" dirty="0" smtClean="0">
                <a:solidFill>
                  <a:schemeClr val="tx1"/>
                </a:solidFill>
                <a:effectLst/>
                <a:latin typeface="+mn-lt"/>
                <a:ea typeface="+mn-ea"/>
                <a:cs typeface="+mn-cs"/>
              </a:rPr>
              <a:t>	</a:t>
            </a:r>
            <a:r>
              <a:rPr lang="en-US" sz="1200" b="1" i="1" kern="1200" dirty="0" smtClean="0">
                <a:solidFill>
                  <a:schemeClr val="tx1"/>
                </a:solidFill>
                <a:effectLst/>
                <a:latin typeface="+mn-lt"/>
                <a:ea typeface="+mn-ea"/>
                <a:cs typeface="+mn-cs"/>
              </a:rPr>
              <a:t>Bill Thorburn</a:t>
            </a:r>
            <a:r>
              <a:rPr lang="en-US" sz="1200" i="1" kern="1200" dirty="0" smtClean="0">
                <a:solidFill>
                  <a:schemeClr val="tx1"/>
                </a:solidFill>
                <a:effectLst/>
                <a:latin typeface="+mn-lt"/>
                <a:ea typeface="+mn-ea"/>
                <a:cs typeface="+mn-cs"/>
              </a:rPr>
              <a:t>, Group Executive – Lotteries (International), Tatts Group Limited</a:t>
            </a:r>
            <a:endParaRPr lang="en-US" sz="1100" i="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r>
              <a:rPr lang="en-US" sz="1100" b="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This PGRI conference is a reminder of how much the retail market place has changed over the past few years. We live in an increasingly cashless society where much of our communication happens through social media and the digital channel. Furthermore, the competition for our customer’s attention and loyalty is fiercer than ever.</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Most of our competition is significantly ahead in using digital, social media, loyalty and CRM (Customer Relationship Management) to help deliver marketing, sales and business goals; and a more positive customer experience. </a:t>
            </a:r>
            <a:endParaRPr lang="en-US" sz="11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In order to improve the customer experience, Lotteries must be even more customer-focused. We must be dedicated to meeting and exceeding the needs, expectations and requirements of our customers at every step of their customer journey. To do that, we must seek first-hand customer information and use it to develop and improve our products and services. </a:t>
            </a:r>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100" kern="1200" dirty="0" smtClean="0">
                <a:solidFill>
                  <a:schemeClr val="tx1"/>
                </a:solidFill>
                <a:effectLst/>
                <a:latin typeface="+mn-lt"/>
                <a:ea typeface="+mn-ea"/>
                <a:cs typeface="+mn-cs"/>
              </a:rPr>
              <a:t>Consumers are on the move and eager to engage with brands that provide seamless interactions across channels and devices, but often the experience they encounter is fragmented. </a:t>
            </a:r>
          </a:p>
          <a:p>
            <a:r>
              <a:rPr lang="en-US" sz="110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US" sz="1100" kern="1200" dirty="0" smtClean="0">
                <a:solidFill>
                  <a:schemeClr val="tx1"/>
                </a:solidFill>
                <a:effectLst/>
                <a:latin typeface="+mn-lt"/>
                <a:ea typeface="+mn-ea"/>
                <a:cs typeface="+mn-cs"/>
              </a:rPr>
              <a:t>Successful brands realize the buyer journey must be better integrated, but as channels continue to proliferate, it’s challenging to get the full picture of what the customer experience looks like. </a:t>
            </a:r>
          </a:p>
          <a:p>
            <a:r>
              <a:rPr lang="en-US" sz="110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US" sz="1100" kern="1200" dirty="0" smtClean="0">
                <a:solidFill>
                  <a:schemeClr val="tx1"/>
                </a:solidFill>
                <a:effectLst/>
                <a:latin typeface="+mn-lt"/>
                <a:ea typeface="+mn-ea"/>
                <a:cs typeface="+mn-cs"/>
              </a:rPr>
              <a:t>In this age of interactive and social media, it’s not just about targeting and segmenting customers. It’s really about engaging with people one-on-one. </a:t>
            </a:r>
          </a:p>
          <a:p>
            <a:r>
              <a:rPr lang="en-US" sz="110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US" sz="1100" kern="1200" dirty="0" smtClean="0">
                <a:solidFill>
                  <a:schemeClr val="tx1"/>
                </a:solidFill>
                <a:effectLst/>
                <a:latin typeface="+mn-lt"/>
                <a:ea typeface="+mn-ea"/>
                <a:cs typeface="+mn-cs"/>
              </a:rPr>
              <a:t>To personalize the digital experience and gain competitive advantage - many brands have completed a detailed customer journey mapping exercise to help get closer to their customers.</a:t>
            </a:r>
          </a:p>
          <a:p>
            <a:r>
              <a:rPr lang="en-US" sz="1100" kern="1200" dirty="0" smtClean="0">
                <a:solidFill>
                  <a:schemeClr val="tx1"/>
                </a:solidFill>
                <a:effectLst/>
                <a:latin typeface="+mn-lt"/>
                <a:ea typeface="+mn-ea"/>
                <a:cs typeface="+mn-cs"/>
              </a:rPr>
              <a:t> </a:t>
            </a:r>
          </a:p>
          <a:p>
            <a:pPr marL="171450" indent="-171450">
              <a:buFont typeface="Arial" panose="020B0604020202020204" pitchFamily="34" charset="0"/>
              <a:buChar char="•"/>
            </a:pPr>
            <a:r>
              <a:rPr lang="en-US" sz="1100" kern="1200" dirty="0" smtClean="0">
                <a:solidFill>
                  <a:schemeClr val="tx1"/>
                </a:solidFill>
                <a:effectLst/>
                <a:latin typeface="+mn-lt"/>
                <a:ea typeface="+mn-ea"/>
                <a:cs typeface="+mn-cs"/>
              </a:rPr>
              <a:t>Our brand can’t rise above the noise if we aren’t relevant or don’t serve an important purpose in our customers’ lives. Mapping the customer journey can help determine the purpose of our digital marketing efforts.</a:t>
            </a:r>
            <a:endParaRPr lang="en-US" sz="1100" i="0" dirty="0" smtClean="0"/>
          </a:p>
        </p:txBody>
      </p:sp>
      <p:sp>
        <p:nvSpPr>
          <p:cNvPr id="4" name="Slide Number Placeholder 3"/>
          <p:cNvSpPr>
            <a:spLocks noGrp="1"/>
          </p:cNvSpPr>
          <p:nvPr>
            <p:ph type="sldNum" sz="quarter" idx="10"/>
          </p:nvPr>
        </p:nvSpPr>
        <p:spPr/>
        <p:txBody>
          <a:bodyPr/>
          <a:lstStyle/>
          <a:p>
            <a:fld id="{25227D5E-1837-4366-A7EB-7C5072298BD1}"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42436058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Many successful brands use Customer Relationship Management (or CRM) to increase incremental revenue by discovering and utilizing insights unique to their customers and business. Most Lottery play in North America today is still largely anonymous. </a:t>
            </a:r>
          </a:p>
          <a:p>
            <a:r>
              <a:rPr lang="en-US" sz="120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Identify precisely who our customers really are and tracking their behavior is impossible unless your Lottery captures player data through internet sales, loyalty, social or mobile engagement. </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CRM Question:</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What would it take to deploy a CRM strategy in the current Lottery environment?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5227D5E-1837-4366-A7EB-7C5072298BD1}"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42436058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 successful social media strategy requires the deliberate integration of social media into a comprehensive Omni-channel, loyalty and CRM strategy. As a channel, social media presents unique opportunities and advantages for a brand’s loyalty initiatives with near real-time immediacy and the ability to enable two-way conversation. By engaging with customers, leveraging promoters and intercepting detractors, Lotteries can improve the customer experience.</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Panel Question:</a:t>
            </a:r>
            <a:endParaRPr lang="en-US" sz="1200" kern="1200" dirty="0" smtClean="0">
              <a:solidFill>
                <a:schemeClr val="tx1"/>
              </a:solidFill>
              <a:effectLst/>
              <a:latin typeface="+mn-lt"/>
              <a:ea typeface="+mn-ea"/>
              <a:cs typeface="+mn-cs"/>
            </a:endParaRPr>
          </a:p>
          <a:p>
            <a:r>
              <a:rPr lang="en-US" sz="1200" b="1" u="sng" kern="1200" dirty="0" smtClean="0">
                <a:solidFill>
                  <a:schemeClr val="tx1"/>
                </a:solidFill>
                <a:effectLst/>
                <a:latin typeface="+mn-lt"/>
                <a:ea typeface="+mn-ea"/>
                <a:cs typeface="+mn-cs"/>
              </a:rPr>
              <a:t>How can Lotteries harness the power of social to drive loyalty and improve the customer experience?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5227D5E-1837-4366-A7EB-7C5072298BD1}"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4243605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There has been a convergence between brick and mortar retail and the digital channels. </a:t>
            </a:r>
          </a:p>
          <a:p>
            <a:r>
              <a:rPr lang="en-US" sz="120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Many national brands have adapted an Omni-channel approach to reach consumers where they are (whether that be at their brick and mortar locations, online or mobile). Because Lotteries don’t own their retail locations and most don’t sell on the internet yet, Lottery retailers have not yet adopted an Omni-channel model for Lottery. </a:t>
            </a:r>
          </a:p>
          <a:p>
            <a:pPr lvl="0"/>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Panel Question:</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What would convergence (or Omni channel) look like for lotteries?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5227D5E-1837-4366-A7EB-7C5072298BD1}"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42436058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Account Based Wagering (or ABW) is an established and proven cashless solution used in the casino field for over 15 years, which utilizes existing player tracking cards to allow players to access their accounts and use their funds to wager at various gaming locations. </a:t>
            </a:r>
          </a:p>
          <a:p>
            <a:r>
              <a:rPr lang="en-US" sz="120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Players insert casino loyalty cards into the card reader, similar to an ATM card they log on with their PIN, and then transact with the server in real time as they play. </a:t>
            </a:r>
          </a:p>
          <a:p>
            <a:r>
              <a:rPr lang="en-US" sz="120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ABW provides many key benefits to operators and players.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Trusted and secure account (cash not on card)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Accounts can be anonymous or personalized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Personalization of messaging/promotions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Elimination of tickets and ticket-related costs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No forgotten, lost, damaged, or stolen tickets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100% patron tracking enabling more targeted real time interactions (rewards, communications).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Designed to enable responsible gaming initiatives of operators. </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Panel Question:</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ABW Sounds like a program that would offer retailers and players a lot of benefits? What is the appetite and potential role of Account Based Gaming at retail for North American lotteries?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Conclusion: </a:t>
            </a:r>
          </a:p>
          <a:p>
            <a:r>
              <a:rPr lang="en-US" sz="1200" kern="1200" dirty="0" smtClean="0">
                <a:solidFill>
                  <a:schemeClr val="tx1"/>
                </a:solidFill>
                <a:effectLst/>
                <a:latin typeface="+mn-lt"/>
                <a:ea typeface="+mn-ea"/>
                <a:cs typeface="+mn-cs"/>
              </a:rPr>
              <a:t>That’s all we have time for today. I want to thank our panel of experts for a very informative discussion on the various tools and strategies available to Lotteries today to improve the outside the store customer experience.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5227D5E-1837-4366-A7EB-7C5072298BD1}"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42436058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5227D5E-1837-4366-A7EB-7C5072298BD1}"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4243605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47939">
              <a:buFont typeface="Arial" panose="020B0604020202020204" pitchFamily="34" charset="0"/>
              <a:buChar char="•"/>
              <a:defRPr/>
            </a:pPr>
            <a:r>
              <a:rPr lang="en-US" sz="1200" kern="1200" dirty="0" smtClean="0">
                <a:solidFill>
                  <a:schemeClr val="tx1"/>
                </a:solidFill>
                <a:effectLst/>
                <a:latin typeface="+mn-lt"/>
                <a:ea typeface="+mn-ea"/>
                <a:cs typeface="+mn-cs"/>
              </a:rPr>
              <a:t>Missouri Lottery has attempted to map the Lottery customer’s digital journey. We identified the opportunity, the key messages, and 16 potential mediums to reach customers on their journey from Lottery awareness of need to Lottery advocacy.</a:t>
            </a:r>
            <a:endParaRPr lang="en-US" dirty="0" smtClean="0"/>
          </a:p>
        </p:txBody>
      </p:sp>
      <p:sp>
        <p:nvSpPr>
          <p:cNvPr id="4" name="Slide Number Placeholder 3"/>
          <p:cNvSpPr>
            <a:spLocks noGrp="1"/>
          </p:cNvSpPr>
          <p:nvPr>
            <p:ph type="sldNum" sz="quarter" idx="10"/>
          </p:nvPr>
        </p:nvSpPr>
        <p:spPr/>
        <p:txBody>
          <a:bodyPr/>
          <a:lstStyle/>
          <a:p>
            <a:fld id="{25227D5E-1837-4366-A7EB-7C5072298BD1}"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4243605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All customers move through a continuum from </a:t>
            </a:r>
            <a:r>
              <a:rPr lang="en-US" sz="1200" b="1" kern="1200" dirty="0" smtClean="0">
                <a:solidFill>
                  <a:schemeClr val="tx1"/>
                </a:solidFill>
                <a:effectLst/>
                <a:latin typeface="+mn-lt"/>
                <a:ea typeface="+mn-ea"/>
                <a:cs typeface="+mn-cs"/>
              </a:rPr>
              <a:t>awareness of need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consideration</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conversion and loyalty</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Panel Question:</a:t>
            </a:r>
            <a:endParaRPr lang="en-US" sz="1200" kern="1200" dirty="0" smtClean="0">
              <a:solidFill>
                <a:schemeClr val="tx1"/>
              </a:solidFill>
              <a:effectLst/>
              <a:latin typeface="+mn-lt"/>
              <a:ea typeface="+mn-ea"/>
              <a:cs typeface="+mn-cs"/>
            </a:endParaRPr>
          </a:p>
          <a:p>
            <a:r>
              <a:rPr lang="en-US" sz="1200" b="1" u="none" strike="noStrike"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u="sng" kern="1200" dirty="0" smtClean="0">
                <a:solidFill>
                  <a:schemeClr val="tx1"/>
                </a:solidFill>
                <a:effectLst/>
                <a:latin typeface="+mn-lt"/>
                <a:ea typeface="+mn-ea"/>
                <a:cs typeface="+mn-cs"/>
              </a:rPr>
              <a:t>How valuable is the customer journey mapping in helping raise awareness for Lottery and converting consumers into loyal Lottery players? </a:t>
            </a:r>
            <a:endParaRPr lang="en-US" sz="1200" kern="1200" dirty="0" smtClean="0">
              <a:solidFill>
                <a:schemeClr val="tx1"/>
              </a:solidFill>
              <a:effectLst/>
              <a:latin typeface="+mn-lt"/>
              <a:ea typeface="+mn-ea"/>
              <a:cs typeface="+mn-cs"/>
            </a:endParaRPr>
          </a:p>
          <a:p>
            <a:r>
              <a:rPr lang="en-US" sz="1200" b="1" u="none" strike="noStrike"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u="sng" kern="1200" dirty="0" smtClean="0">
                <a:solidFill>
                  <a:schemeClr val="tx1"/>
                </a:solidFill>
                <a:effectLst/>
                <a:latin typeface="+mn-lt"/>
                <a:ea typeface="+mn-ea"/>
                <a:cs typeface="+mn-cs"/>
              </a:rPr>
              <a:t>How can Lottery’s use customer journey information to more effectively engage with millions of consumers outside-the-store and ultimately drive them back to retail. </a:t>
            </a:r>
            <a:endParaRPr lang="en-US" dirty="0" smtClean="0"/>
          </a:p>
        </p:txBody>
      </p:sp>
      <p:sp>
        <p:nvSpPr>
          <p:cNvPr id="4" name="Slide Number Placeholder 3"/>
          <p:cNvSpPr>
            <a:spLocks noGrp="1"/>
          </p:cNvSpPr>
          <p:nvPr>
            <p:ph type="sldNum" sz="quarter" idx="10"/>
          </p:nvPr>
        </p:nvSpPr>
        <p:spPr/>
        <p:txBody>
          <a:bodyPr/>
          <a:lstStyle/>
          <a:p>
            <a:fld id="{25227D5E-1837-4366-A7EB-7C5072298BD1}"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4243605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One tool an increasing number of Lotteries are using today to create Lottery product awareness, encourage consideration, build loyalty and improve the overall customer journey is mobile apps.</a:t>
            </a:r>
          </a:p>
          <a:p>
            <a:pPr lvl="0"/>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More than two-thirds of the U.S. population owns a smartphone, and people are using it for everything from buying products to banking. Many retail brands are having success using mobile apps for proximity marketing and sales.</a:t>
            </a:r>
          </a:p>
          <a:p>
            <a:pPr marL="17145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Panel Question:</a:t>
            </a:r>
            <a:endParaRPr lang="en-US" dirty="0" smtClean="0">
              <a:effectLst/>
            </a:endParaRPr>
          </a:p>
          <a:p>
            <a:r>
              <a:rPr lang="en-US" sz="1200" b="1" i="1" u="sng" kern="1200" dirty="0" smtClean="0">
                <a:solidFill>
                  <a:schemeClr val="tx1"/>
                </a:solidFill>
                <a:effectLst/>
                <a:latin typeface="+mn-lt"/>
                <a:ea typeface="+mn-ea"/>
                <a:cs typeface="+mn-cs"/>
              </a:rPr>
              <a:t>Several lotteries are active in the mobile space but still many are not. Can Lotteries really afford to neglect the need to connect with the consumer through the digital channel even though most can’t currently sell lottery products on-line? </a:t>
            </a:r>
            <a:endParaRPr lang="en-US" dirty="0" smtClean="0"/>
          </a:p>
        </p:txBody>
      </p:sp>
      <p:sp>
        <p:nvSpPr>
          <p:cNvPr id="4" name="Slide Number Placeholder 3"/>
          <p:cNvSpPr>
            <a:spLocks noGrp="1"/>
          </p:cNvSpPr>
          <p:nvPr>
            <p:ph type="sldNum" sz="quarter" idx="10"/>
          </p:nvPr>
        </p:nvSpPr>
        <p:spPr/>
        <p:txBody>
          <a:bodyPr/>
          <a:lstStyle/>
          <a:p>
            <a:fld id="{25227D5E-1837-4366-A7EB-7C5072298BD1}"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4243605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How many here have apps on their phone they have used only once?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customers who are the most likely to keep using an app are the ones who establish a consistent pattern of engagement. And because even small lulls in customer engagement levels can result in significantly lower retention, it's essential for brands to create experiences and messaging campaigns that make interacting with their app consistently valuable for their audience.</a:t>
            </a:r>
          </a:p>
          <a:p>
            <a:r>
              <a:rPr lang="en-US" sz="1200" kern="1200" dirty="0" smtClean="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Recent research conducted by Appboy* has found that levels of customer engagement have a direct correlation with levels of customer retention. </a:t>
            </a:r>
          </a:p>
          <a:p>
            <a:pPr marL="17145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342900" lvl="0" indent="-342900">
              <a:buFont typeface="Arial" panose="020B0604020202020204" pitchFamily="34" charset="0"/>
              <a:buChar char="•"/>
            </a:pPr>
            <a:r>
              <a:rPr lang="en-US" sz="1200" dirty="0" smtClean="0"/>
              <a:t>Only 55% of individuals who use an app in the first week after download will be retained (or will show further activity over the next three months)</a:t>
            </a:r>
          </a:p>
          <a:p>
            <a:r>
              <a:rPr lang="en-US" sz="1200" dirty="0" smtClean="0"/>
              <a:t> </a:t>
            </a:r>
          </a:p>
          <a:p>
            <a:pPr marL="342900" indent="-342900">
              <a:buFont typeface="Arial" panose="020B0604020202020204" pitchFamily="34" charset="0"/>
              <a:buChar char="•"/>
            </a:pPr>
            <a:r>
              <a:rPr lang="en-US" sz="1200" dirty="0" smtClean="0"/>
              <a:t>90% of the people who engage weekly for the first month after download are retained, compared to only 23% of people who don't engage in the second, third and fourth week</a:t>
            </a:r>
          </a:p>
          <a:p>
            <a:pPr marL="0" indent="0">
              <a:buFont typeface="Arial" panose="020B0604020202020204" pitchFamily="34" charset="0"/>
              <a:buNone/>
            </a:pP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Panel Question:</a:t>
            </a:r>
            <a:endParaRPr lang="en-US" sz="1200" kern="1200" dirty="0" smtClean="0">
              <a:solidFill>
                <a:schemeClr val="tx1"/>
              </a:solidFill>
              <a:effectLst/>
              <a:latin typeface="+mn-lt"/>
              <a:ea typeface="+mn-ea"/>
              <a:cs typeface="+mn-cs"/>
            </a:endParaRPr>
          </a:p>
          <a:p>
            <a:r>
              <a:rPr lang="en-US" sz="1200" b="1" i="1" u="sng" kern="1200" dirty="0" smtClean="0">
                <a:solidFill>
                  <a:schemeClr val="tx1"/>
                </a:solidFill>
                <a:effectLst/>
                <a:latin typeface="+mn-lt"/>
                <a:ea typeface="+mn-ea"/>
                <a:cs typeface="+mn-cs"/>
              </a:rPr>
              <a:t>How are some Lotteries leveraging mobile to improve the overall Lottery experience, encourage relevant interaction, increase consistent player engagement and ultimately direct them back to retail? </a:t>
            </a:r>
            <a:endParaRPr lang="en-US" sz="1200" kern="1200" dirty="0" smtClean="0">
              <a:solidFill>
                <a:schemeClr val="tx1"/>
              </a:solidFill>
              <a:effectLst/>
              <a:latin typeface="+mn-lt"/>
              <a:ea typeface="+mn-ea"/>
              <a:cs typeface="+mn-cs"/>
            </a:endParaRPr>
          </a:p>
          <a:p>
            <a:r>
              <a:rPr lang="en-US" sz="1200" b="1" i="1" u="none" strike="noStrike"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i="1" u="sng" kern="1200" dirty="0" smtClean="0">
                <a:solidFill>
                  <a:schemeClr val="tx1"/>
                </a:solidFill>
                <a:effectLst/>
                <a:latin typeface="+mn-lt"/>
                <a:ea typeface="+mn-ea"/>
                <a:cs typeface="+mn-cs"/>
              </a:rPr>
              <a:t>What are some additional utilities and functionality Lotteries could add to their mobile Apps?</a:t>
            </a:r>
            <a:endParaRPr lang="en-US"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Retailer locator</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Digital Play Slips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RNG (shake the phone)</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Check a Ticket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Scan tickets for entry into promotions and loyalty program</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Free play games for points or product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Jackpot Alerts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Purchase tickets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Push notifications (using instore - beacon technology) </a:t>
            </a:r>
          </a:p>
        </p:txBody>
      </p:sp>
      <p:sp>
        <p:nvSpPr>
          <p:cNvPr id="4" name="Slide Number Placeholder 3"/>
          <p:cNvSpPr>
            <a:spLocks noGrp="1"/>
          </p:cNvSpPr>
          <p:nvPr>
            <p:ph type="sldNum" sz="quarter" idx="10"/>
          </p:nvPr>
        </p:nvSpPr>
        <p:spPr/>
        <p:txBody>
          <a:bodyPr/>
          <a:lstStyle/>
          <a:p>
            <a:fld id="{25227D5E-1837-4366-A7EB-7C5072298BD1}"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4243605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Despite early security concerns by some, nearly 1 in 5 smartphone users (37.5 million) will use proximity mobile payments by the end of 2016. </a:t>
            </a:r>
          </a:p>
          <a:p>
            <a:pPr marL="0" lvl="0" indent="0">
              <a:buFont typeface="Arial" panose="020B0604020202020204" pitchFamily="34" charset="0"/>
              <a:buNone/>
            </a:pP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Total mobile payment transactions are estimated to reach $27 billion, with users spending an average of $721 annually by the end of 2016.  </a:t>
            </a:r>
          </a:p>
          <a:p>
            <a:r>
              <a:rPr lang="en-US" sz="1200" kern="1200" dirty="0" smtClean="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Apple Pay, Android Pay and Samsung Pay will soon be a standard feature on new smartphones. </a:t>
            </a:r>
          </a:p>
          <a:p>
            <a:pPr marL="17145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And more retailers will adopt point-of-sale systems that can accept mobile payments; and incentives like promotions and loyalty programs will be integrated to attract new users.</a:t>
            </a:r>
            <a:endParaRPr lang="en-US" dirty="0" smtClean="0"/>
          </a:p>
        </p:txBody>
      </p:sp>
      <p:sp>
        <p:nvSpPr>
          <p:cNvPr id="4" name="Slide Number Placeholder 3"/>
          <p:cNvSpPr>
            <a:spLocks noGrp="1"/>
          </p:cNvSpPr>
          <p:nvPr>
            <p:ph type="sldNum" sz="quarter" idx="10"/>
          </p:nvPr>
        </p:nvSpPr>
        <p:spPr/>
        <p:txBody>
          <a:bodyPr/>
          <a:lstStyle/>
          <a:p>
            <a:fld id="{25227D5E-1837-4366-A7EB-7C5072298BD1}"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4243605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Coca-Cola is releasing an app that enables consumers to get reward points for free sodas and other treats by using its vending machines. Consumers will be able to buy drinks without cash using the app, giving the brand a huge amount of data.</a:t>
            </a:r>
          </a:p>
          <a:p>
            <a:r>
              <a:rPr lang="en-US" sz="120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mobile wallet is also provides the digital equivalent of everything you carry in your physical wallet, including coupons and loyalty cards. Having these items on your customers’ mobile phones creates an opportunity to increase your brand’s exposure, and loyalty. </a:t>
            </a:r>
          </a:p>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Panel Question:</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How can Lotteries and their retail partners use mobile wallet to add value for the brand and consumer?</a:t>
            </a:r>
            <a:endParaRPr lang="en-US" dirty="0" smtClean="0"/>
          </a:p>
        </p:txBody>
      </p:sp>
      <p:sp>
        <p:nvSpPr>
          <p:cNvPr id="4" name="Slide Number Placeholder 3"/>
          <p:cNvSpPr>
            <a:spLocks noGrp="1"/>
          </p:cNvSpPr>
          <p:nvPr>
            <p:ph type="sldNum" sz="quarter" idx="10"/>
          </p:nvPr>
        </p:nvSpPr>
        <p:spPr/>
        <p:txBody>
          <a:bodyPr/>
          <a:lstStyle/>
          <a:p>
            <a:fld id="{25227D5E-1837-4366-A7EB-7C5072298BD1}"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4243605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Beacon technology first hit the public consciousness in late 2013. With the release of iOS 7, these small blue tooth devices can wake up closed apps on an iPhone. Thanks to beacon technology, a whole new world of place-based experiences are now possible. </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Many national brands are already using proximity marketing to interact with their shoppers in the store including some existing Lottery retail chains (Shopkick i.e.</a:t>
            </a:r>
            <a:r>
              <a:rPr lang="en-US" sz="1200" kern="1200" baseline="0" dirty="0" smtClean="0">
                <a:solidFill>
                  <a:schemeClr val="tx1"/>
                </a:solidFill>
                <a:effectLst/>
                <a:latin typeface="+mn-lt"/>
                <a:ea typeface="+mn-ea"/>
                <a:cs typeface="+mn-cs"/>
              </a:rPr>
              <a:t> you can receive offers in the stores, receive points from walking in, scanning items and purchasing</a:t>
            </a:r>
            <a:r>
              <a:rPr lang="en-US" sz="1200" kern="1200" dirty="0" smtClean="0">
                <a:solidFill>
                  <a:schemeClr val="tx1"/>
                </a:solidFill>
                <a:effectLst/>
                <a:latin typeface="+mn-lt"/>
                <a:ea typeface="+mn-ea"/>
                <a:cs typeface="+mn-cs"/>
              </a:rPr>
              <a:t>).</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Panel Question:</a:t>
            </a:r>
            <a:endParaRPr lang="en-US" sz="1200" kern="1200" dirty="0" smtClean="0">
              <a:solidFill>
                <a:schemeClr val="tx1"/>
              </a:solidFill>
              <a:effectLst/>
              <a:latin typeface="+mn-lt"/>
              <a:ea typeface="+mn-ea"/>
              <a:cs typeface="+mn-cs"/>
            </a:endParaRPr>
          </a:p>
          <a:p>
            <a:r>
              <a:rPr lang="en-US" sz="1200" b="1" i="1" u="sng" kern="1200" dirty="0" smtClean="0">
                <a:solidFill>
                  <a:schemeClr val="tx1"/>
                </a:solidFill>
                <a:effectLst/>
                <a:latin typeface="+mn-lt"/>
                <a:ea typeface="+mn-ea"/>
                <a:cs typeface="+mn-cs"/>
              </a:rPr>
              <a:t>How could Lotteries use the power of Beacon Technology and proximity marketing to engage customers at retail via their mobile devices? </a:t>
            </a:r>
            <a:endParaRPr lang="en-US" sz="1200" kern="1200" dirty="0" smtClean="0">
              <a:solidFill>
                <a:schemeClr val="tx1"/>
              </a:solidFill>
              <a:effectLst/>
              <a:latin typeface="+mn-lt"/>
              <a:ea typeface="+mn-ea"/>
              <a:cs typeface="+mn-cs"/>
            </a:endParaRPr>
          </a:p>
          <a:p>
            <a:r>
              <a:rPr lang="en-US" sz="1200" b="1" i="1" u="none" strike="noStrike"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i="1" u="sng" kern="1200" dirty="0" smtClean="0">
                <a:solidFill>
                  <a:schemeClr val="tx1"/>
                </a:solidFill>
                <a:effectLst/>
                <a:latin typeface="+mn-lt"/>
                <a:ea typeface="+mn-ea"/>
                <a:cs typeface="+mn-cs"/>
              </a:rPr>
              <a:t>How could Lotteries deliver targeted campaigns to mobile devices within proximity of a retail location without seeming spammy? </a:t>
            </a:r>
            <a:endParaRPr lang="en-US" dirty="0" smtClean="0"/>
          </a:p>
        </p:txBody>
      </p:sp>
      <p:sp>
        <p:nvSpPr>
          <p:cNvPr id="4" name="Slide Number Placeholder 3"/>
          <p:cNvSpPr>
            <a:spLocks noGrp="1"/>
          </p:cNvSpPr>
          <p:nvPr>
            <p:ph type="sldNum" sz="quarter" idx="10"/>
          </p:nvPr>
        </p:nvSpPr>
        <p:spPr/>
        <p:txBody>
          <a:bodyPr/>
          <a:lstStyle/>
          <a:p>
            <a:fld id="{25227D5E-1837-4366-A7EB-7C5072298BD1}"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4243605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Today, several Lotteries are proactively focusing on loyalty in the customer journey, but do these programs help increase traffic at retail?</a:t>
            </a:r>
          </a:p>
          <a:p>
            <a:r>
              <a:rPr lang="en-US" sz="120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 recent survey conducted by Maritz Motivation Solutions and published in NACS online newsletter says “</a:t>
            </a:r>
            <a:r>
              <a:rPr lang="en-US" sz="1200" b="1" kern="1200" dirty="0" smtClean="0">
                <a:solidFill>
                  <a:schemeClr val="tx1"/>
                </a:solidFill>
                <a:effectLst/>
                <a:latin typeface="+mn-lt"/>
                <a:ea typeface="+mn-ea"/>
                <a:cs typeface="+mn-cs"/>
              </a:rPr>
              <a:t>it’s more about the reward than loyalty.</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45% who are loyalty program members only purchase specific brands or shop in certain stores to earn rewards. </a:t>
            </a:r>
          </a:p>
          <a:p>
            <a:r>
              <a:rPr lang="en-US" sz="120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17% of loyalty program members joined because they love the products or the brand identity.</a:t>
            </a:r>
          </a:p>
          <a:p>
            <a:pPr marL="0" indent="0">
              <a:buFont typeface="Arial" panose="020B0604020202020204" pitchFamily="34" charset="0"/>
              <a:buNone/>
            </a:pPr>
            <a:r>
              <a:rPr lang="en-US" sz="120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43% of consumers in loyalty programs want to earn rewards tied to the brand. But 60% of such consumers viewed the brands as offering loyalty programs only as a way to spur more sales, instead of cultivating more connections with customers.</a:t>
            </a:r>
          </a:p>
          <a:p>
            <a:pPr marL="0" indent="0">
              <a:buFont typeface="Arial" panose="020B0604020202020204" pitchFamily="34" charset="0"/>
              <a:buNone/>
            </a:pP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Panel Question:</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r>
              <a:rPr lang="en-US" sz="1200" b="1" i="1" u="sng" kern="1200" dirty="0" smtClean="0">
                <a:solidFill>
                  <a:schemeClr val="tx1"/>
                </a:solidFill>
                <a:effectLst/>
                <a:latin typeface="+mn-lt"/>
                <a:ea typeface="+mn-ea"/>
                <a:cs typeface="+mn-cs"/>
              </a:rPr>
              <a:t>How can Lottery build brand loyalty and increase engagement by getting players to register for Loyalty programs and drive traffic to Retail?  </a:t>
            </a:r>
            <a:endParaRPr lang="en-US" sz="1200" kern="1200" dirty="0" smtClean="0">
              <a:solidFill>
                <a:schemeClr val="tx1"/>
              </a:solidFill>
              <a:effectLst/>
              <a:latin typeface="+mn-lt"/>
              <a:ea typeface="+mn-ea"/>
              <a:cs typeface="+mn-cs"/>
            </a:endParaRPr>
          </a:p>
          <a:p>
            <a:pPr marL="228600" indent="-228600">
              <a:buFont typeface="+mj-lt"/>
              <a:buAutoNum type="arabicPeriod"/>
            </a:pPr>
            <a:r>
              <a:rPr lang="en-US" sz="1200" kern="1200" dirty="0" smtClean="0">
                <a:solidFill>
                  <a:schemeClr val="tx1"/>
                </a:solidFill>
                <a:effectLst/>
                <a:latin typeface="+mn-lt"/>
                <a:ea typeface="+mn-ea"/>
                <a:cs typeface="+mn-cs"/>
              </a:rPr>
              <a:t>Make enrollment into your loyalty program easier with fewer barriers (i.e. SS #)</a:t>
            </a:r>
          </a:p>
          <a:p>
            <a:pPr marL="228600" lvl="0" indent="-228600">
              <a:buFont typeface="+mj-lt"/>
              <a:buAutoNum type="arabicPeriod"/>
            </a:pPr>
            <a:r>
              <a:rPr lang="en-US" sz="1200" kern="1200" dirty="0" smtClean="0">
                <a:solidFill>
                  <a:schemeClr val="tx1"/>
                </a:solidFill>
                <a:effectLst/>
                <a:latin typeface="+mn-lt"/>
                <a:ea typeface="+mn-ea"/>
                <a:cs typeface="+mn-cs"/>
              </a:rPr>
              <a:t>Create more automatic participation in second chance drawings.</a:t>
            </a:r>
          </a:p>
          <a:p>
            <a:r>
              <a:rPr lang="en-US" sz="1200" b="1" i="1" u="none" strike="noStrike"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i="1" u="sng" kern="1200" dirty="0" smtClean="0">
                <a:solidFill>
                  <a:schemeClr val="tx1"/>
                </a:solidFill>
                <a:effectLst/>
                <a:latin typeface="+mn-lt"/>
                <a:ea typeface="+mn-ea"/>
                <a:cs typeface="+mn-cs"/>
              </a:rPr>
              <a:t>And how can Lottery leverage loyalty into heightened Retailer motivation and Lottery sales? </a:t>
            </a:r>
            <a:r>
              <a:rPr lang="en-US" sz="1200" b="1" u="sng"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Allow loyalty points to be earned as tickets are being purchased at retail or checked through the Check-A-Ticket devices. </a:t>
            </a:r>
          </a:p>
          <a:p>
            <a:pPr marL="228600" lvl="0" indent="-228600">
              <a:buFont typeface="+mj-lt"/>
              <a:buAutoNum type="arabicPeriod"/>
            </a:pPr>
            <a:r>
              <a:rPr lang="en-US" sz="1200" kern="1200" dirty="0" smtClean="0">
                <a:solidFill>
                  <a:schemeClr val="tx1"/>
                </a:solidFill>
                <a:effectLst/>
                <a:latin typeface="+mn-lt"/>
                <a:ea typeface="+mn-ea"/>
                <a:cs typeface="+mn-cs"/>
              </a:rPr>
              <a:t>Include Lottery product coupons as rewards that must be redeemed at retail.</a:t>
            </a:r>
          </a:p>
          <a:p>
            <a:pPr marL="228600" lvl="0" indent="-228600">
              <a:buFont typeface="+mj-lt"/>
              <a:buAutoNum type="arabicPeriod"/>
            </a:pPr>
            <a:r>
              <a:rPr lang="en-US" sz="1200" kern="1200" dirty="0" smtClean="0">
                <a:solidFill>
                  <a:schemeClr val="tx1"/>
                </a:solidFill>
                <a:effectLst/>
                <a:latin typeface="+mn-lt"/>
                <a:ea typeface="+mn-ea"/>
                <a:cs typeface="+mn-cs"/>
              </a:rPr>
              <a:t>Allow players to earn points to buy retail-specific branded gift cards for food, beverage or gas.</a:t>
            </a:r>
          </a:p>
          <a:p>
            <a:pPr marL="228600" lvl="0" indent="-228600">
              <a:buFont typeface="+mj-lt"/>
              <a:buAutoNum type="arabicPeriod"/>
            </a:pPr>
            <a:r>
              <a:rPr lang="en-US" sz="1200" kern="1200" dirty="0" smtClean="0">
                <a:solidFill>
                  <a:schemeClr val="tx1"/>
                </a:solidFill>
                <a:effectLst/>
                <a:latin typeface="+mn-lt"/>
                <a:ea typeface="+mn-ea"/>
                <a:cs typeface="+mn-cs"/>
              </a:rPr>
              <a:t>Several retail chains have their own loyalty cards where they can earn points for gas discounts. Why not integrate with retailer loyalty programs. allow these same customers to earn points for free Lottery plays?</a:t>
            </a:r>
          </a:p>
          <a:p>
            <a:endParaRPr lang="en-US" sz="1200" b="1" kern="1200" dirty="0" smtClean="0">
              <a:solidFill>
                <a:schemeClr val="tx1"/>
              </a:solidFill>
              <a:effectLst/>
              <a:latin typeface="+mn-lt"/>
              <a:ea typeface="+mn-ea"/>
              <a:cs typeface="+mn-cs"/>
            </a:endParaRPr>
          </a:p>
          <a:p>
            <a:r>
              <a:rPr lang="en-US" sz="1200" b="1" i="1" u="sng" kern="1200" dirty="0" smtClean="0">
                <a:solidFill>
                  <a:schemeClr val="tx1"/>
                </a:solidFill>
                <a:effectLst/>
                <a:latin typeface="+mn-lt"/>
                <a:ea typeface="+mn-ea"/>
                <a:cs typeface="+mn-cs"/>
              </a:rPr>
              <a:t>How can Lottery loyalty programs aim for  "affiliation" and “cult loyalty” from members, which means they share identification with the brand and want to interact with similar customers?  Like Starbucks patrons or Prius owners or even devotees to charitable causes and celebrities.</a:t>
            </a:r>
            <a:endParaRPr lang="en-US" sz="120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Use your sports sponsorships and other relationships to attract their loyal fans to Lottery through contests on social media.</a:t>
            </a:r>
          </a:p>
          <a:p>
            <a:pPr marL="228600" lvl="0" indent="-228600">
              <a:buFont typeface="+mj-lt"/>
              <a:buAutoNum type="arabicPeriod"/>
            </a:pPr>
            <a:r>
              <a:rPr lang="en-US" sz="1200" kern="1200" dirty="0" smtClean="0">
                <a:solidFill>
                  <a:schemeClr val="tx1"/>
                </a:solidFill>
                <a:effectLst/>
                <a:latin typeface="+mn-lt"/>
                <a:ea typeface="+mn-ea"/>
                <a:cs typeface="+mn-cs"/>
              </a:rPr>
              <a:t>Reward contest winners for sharing their winning moment’s photos, videos and stories on social media.</a:t>
            </a:r>
          </a:p>
          <a:p>
            <a:pPr marL="228600" lvl="0" indent="-228600">
              <a:buFont typeface="+mj-lt"/>
              <a:buAutoNum type="arabicPeriod"/>
            </a:pPr>
            <a:r>
              <a:rPr lang="en-US" sz="1200" kern="1200" dirty="0" smtClean="0">
                <a:solidFill>
                  <a:schemeClr val="tx1"/>
                </a:solidFill>
                <a:effectLst/>
                <a:latin typeface="+mn-lt"/>
                <a:ea typeface="+mn-ea"/>
                <a:cs typeface="+mn-cs"/>
              </a:rPr>
              <a:t>Play in groups?</a:t>
            </a:r>
          </a:p>
          <a:p>
            <a:pPr marL="228600" indent="-228600">
              <a:buFont typeface="+mj-lt"/>
              <a:buAutoNum type="arabicPeriod"/>
            </a:pPr>
            <a:r>
              <a:rPr lang="en-US" sz="1200" kern="1200" dirty="0" smtClean="0">
                <a:solidFill>
                  <a:schemeClr val="tx1"/>
                </a:solidFill>
                <a:effectLst/>
                <a:latin typeface="+mn-lt"/>
                <a:ea typeface="+mn-ea"/>
                <a:cs typeface="+mn-cs"/>
              </a:rPr>
              <a:t>Gamification?</a:t>
            </a:r>
            <a:endParaRPr lang="en-US" dirty="0" smtClean="0"/>
          </a:p>
        </p:txBody>
      </p:sp>
      <p:sp>
        <p:nvSpPr>
          <p:cNvPr id="4" name="Slide Number Placeholder 3"/>
          <p:cNvSpPr>
            <a:spLocks noGrp="1"/>
          </p:cNvSpPr>
          <p:nvPr>
            <p:ph type="sldNum" sz="quarter" idx="10"/>
          </p:nvPr>
        </p:nvSpPr>
        <p:spPr/>
        <p:txBody>
          <a:bodyPr/>
          <a:lstStyle/>
          <a:p>
            <a:fld id="{25227D5E-1837-4366-A7EB-7C5072298BD1}"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4243605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75CC922-9EA7-4B6D-B7AD-F5D1431A22DA}" type="datetimeFigureOut">
              <a:rPr lang="en-US" smtClean="0"/>
              <a:t>4/4/2016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EC226C-20EE-4B13-B664-5614D5B68F20}" type="slidenum">
              <a:rPr lang="en-US" smtClean="0"/>
              <a:t>‹#›</a:t>
            </a:fld>
            <a:endParaRPr lang="en-US" dirty="0"/>
          </a:p>
        </p:txBody>
      </p:sp>
    </p:spTree>
    <p:extLst>
      <p:ext uri="{BB962C8B-B14F-4D97-AF65-F5344CB8AC3E}">
        <p14:creationId xmlns:p14="http://schemas.microsoft.com/office/powerpoint/2010/main" val="584863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5CC922-9EA7-4B6D-B7AD-F5D1431A22DA}" type="datetimeFigureOut">
              <a:rPr lang="en-US" smtClean="0"/>
              <a:t>4/4/2016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EC226C-20EE-4B13-B664-5614D5B68F20}" type="slidenum">
              <a:rPr lang="en-US" smtClean="0"/>
              <a:t>‹#›</a:t>
            </a:fld>
            <a:endParaRPr lang="en-US" dirty="0"/>
          </a:p>
        </p:txBody>
      </p:sp>
    </p:spTree>
    <p:extLst>
      <p:ext uri="{BB962C8B-B14F-4D97-AF65-F5344CB8AC3E}">
        <p14:creationId xmlns:p14="http://schemas.microsoft.com/office/powerpoint/2010/main" val="2640593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5CC922-9EA7-4B6D-B7AD-F5D1431A22DA}" type="datetimeFigureOut">
              <a:rPr lang="en-US" smtClean="0"/>
              <a:t>4/4/2016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EC226C-20EE-4B13-B664-5614D5B68F20}" type="slidenum">
              <a:rPr lang="en-US" smtClean="0"/>
              <a:t>‹#›</a:t>
            </a:fld>
            <a:endParaRPr lang="en-US" dirty="0"/>
          </a:p>
        </p:txBody>
      </p:sp>
    </p:spTree>
    <p:extLst>
      <p:ext uri="{BB962C8B-B14F-4D97-AF65-F5344CB8AC3E}">
        <p14:creationId xmlns:p14="http://schemas.microsoft.com/office/powerpoint/2010/main" val="1959356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5CC922-9EA7-4B6D-B7AD-F5D1431A22DA}" type="datetimeFigureOut">
              <a:rPr lang="en-US" smtClean="0"/>
              <a:t>4/4/2016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EC226C-20EE-4B13-B664-5614D5B68F20}" type="slidenum">
              <a:rPr lang="en-US" smtClean="0"/>
              <a:t>‹#›</a:t>
            </a:fld>
            <a:endParaRPr lang="en-US" dirty="0"/>
          </a:p>
        </p:txBody>
      </p:sp>
    </p:spTree>
    <p:extLst>
      <p:ext uri="{BB962C8B-B14F-4D97-AF65-F5344CB8AC3E}">
        <p14:creationId xmlns:p14="http://schemas.microsoft.com/office/powerpoint/2010/main" val="2177287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5CC922-9EA7-4B6D-B7AD-F5D1431A22DA}" type="datetimeFigureOut">
              <a:rPr lang="en-US" smtClean="0"/>
              <a:t>4/4/2016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EC226C-20EE-4B13-B664-5614D5B68F20}" type="slidenum">
              <a:rPr lang="en-US" smtClean="0"/>
              <a:t>‹#›</a:t>
            </a:fld>
            <a:endParaRPr lang="en-US" dirty="0"/>
          </a:p>
        </p:txBody>
      </p:sp>
    </p:spTree>
    <p:extLst>
      <p:ext uri="{BB962C8B-B14F-4D97-AF65-F5344CB8AC3E}">
        <p14:creationId xmlns:p14="http://schemas.microsoft.com/office/powerpoint/2010/main" val="3863968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5CC922-9EA7-4B6D-B7AD-F5D1431A22DA}" type="datetimeFigureOut">
              <a:rPr lang="en-US" smtClean="0"/>
              <a:t>4/4/2016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9EC226C-20EE-4B13-B664-5614D5B68F20}" type="slidenum">
              <a:rPr lang="en-US" smtClean="0"/>
              <a:t>‹#›</a:t>
            </a:fld>
            <a:endParaRPr lang="en-US" dirty="0"/>
          </a:p>
        </p:txBody>
      </p:sp>
    </p:spTree>
    <p:extLst>
      <p:ext uri="{BB962C8B-B14F-4D97-AF65-F5344CB8AC3E}">
        <p14:creationId xmlns:p14="http://schemas.microsoft.com/office/powerpoint/2010/main" val="2778457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75CC922-9EA7-4B6D-B7AD-F5D1431A22DA}" type="datetimeFigureOut">
              <a:rPr lang="en-US" smtClean="0"/>
              <a:t>4/4/2016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9EC226C-20EE-4B13-B664-5614D5B68F20}" type="slidenum">
              <a:rPr lang="en-US" smtClean="0"/>
              <a:t>‹#›</a:t>
            </a:fld>
            <a:endParaRPr lang="en-US" dirty="0"/>
          </a:p>
        </p:txBody>
      </p:sp>
    </p:spTree>
    <p:extLst>
      <p:ext uri="{BB962C8B-B14F-4D97-AF65-F5344CB8AC3E}">
        <p14:creationId xmlns:p14="http://schemas.microsoft.com/office/powerpoint/2010/main" val="3573228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5CC922-9EA7-4B6D-B7AD-F5D1431A22DA}" type="datetimeFigureOut">
              <a:rPr lang="en-US" smtClean="0"/>
              <a:t>4/4/2016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9EC226C-20EE-4B13-B664-5614D5B68F20}" type="slidenum">
              <a:rPr lang="en-US" smtClean="0"/>
              <a:t>‹#›</a:t>
            </a:fld>
            <a:endParaRPr lang="en-US" dirty="0"/>
          </a:p>
        </p:txBody>
      </p:sp>
    </p:spTree>
    <p:extLst>
      <p:ext uri="{BB962C8B-B14F-4D97-AF65-F5344CB8AC3E}">
        <p14:creationId xmlns:p14="http://schemas.microsoft.com/office/powerpoint/2010/main" val="3841834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5CC922-9EA7-4B6D-B7AD-F5D1431A22DA}" type="datetimeFigureOut">
              <a:rPr lang="en-US" smtClean="0"/>
              <a:t>4/4/2016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9EC226C-20EE-4B13-B664-5614D5B68F20}" type="slidenum">
              <a:rPr lang="en-US" smtClean="0"/>
              <a:t>‹#›</a:t>
            </a:fld>
            <a:endParaRPr lang="en-US" dirty="0"/>
          </a:p>
        </p:txBody>
      </p:sp>
    </p:spTree>
    <p:extLst>
      <p:ext uri="{BB962C8B-B14F-4D97-AF65-F5344CB8AC3E}">
        <p14:creationId xmlns:p14="http://schemas.microsoft.com/office/powerpoint/2010/main" val="1836239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5CC922-9EA7-4B6D-B7AD-F5D1431A22DA}" type="datetimeFigureOut">
              <a:rPr lang="en-US" smtClean="0"/>
              <a:t>4/4/2016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9EC226C-20EE-4B13-B664-5614D5B68F20}" type="slidenum">
              <a:rPr lang="en-US" smtClean="0"/>
              <a:t>‹#›</a:t>
            </a:fld>
            <a:endParaRPr lang="en-US" dirty="0"/>
          </a:p>
        </p:txBody>
      </p:sp>
    </p:spTree>
    <p:extLst>
      <p:ext uri="{BB962C8B-B14F-4D97-AF65-F5344CB8AC3E}">
        <p14:creationId xmlns:p14="http://schemas.microsoft.com/office/powerpoint/2010/main" val="1706892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5CC922-9EA7-4B6D-B7AD-F5D1431A22DA}" type="datetimeFigureOut">
              <a:rPr lang="en-US" smtClean="0"/>
              <a:t>4/4/2016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9EC226C-20EE-4B13-B664-5614D5B68F20}" type="slidenum">
              <a:rPr lang="en-US" smtClean="0"/>
              <a:t>‹#›</a:t>
            </a:fld>
            <a:endParaRPr lang="en-US" dirty="0"/>
          </a:p>
        </p:txBody>
      </p:sp>
    </p:spTree>
    <p:extLst>
      <p:ext uri="{BB962C8B-B14F-4D97-AF65-F5344CB8AC3E}">
        <p14:creationId xmlns:p14="http://schemas.microsoft.com/office/powerpoint/2010/main" val="922312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5CC922-9EA7-4B6D-B7AD-F5D1431A22DA}" type="datetimeFigureOut">
              <a:rPr lang="en-US" smtClean="0"/>
              <a:t>4/4/2016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EC226C-20EE-4B13-B664-5614D5B68F20}" type="slidenum">
              <a:rPr lang="en-US" smtClean="0"/>
              <a:t>‹#›</a:t>
            </a:fld>
            <a:endParaRPr lang="en-US" dirty="0"/>
          </a:p>
        </p:txBody>
      </p:sp>
    </p:spTree>
    <p:extLst>
      <p:ext uri="{BB962C8B-B14F-4D97-AF65-F5344CB8AC3E}">
        <p14:creationId xmlns:p14="http://schemas.microsoft.com/office/powerpoint/2010/main" val="31417954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3.gif"/></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3.gif"/></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3.gif"/></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3.gif"/></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gi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gif"/></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3.gif"/></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3.gif"/></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3.gif"/></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3.gif"/></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94346" y="3059430"/>
            <a:ext cx="8534400" cy="1815882"/>
          </a:xfrm>
          <a:prstGeom prst="rect">
            <a:avLst/>
          </a:prstGeom>
          <a:noFill/>
        </p:spPr>
        <p:txBody>
          <a:bodyPr wrap="square" rtlCol="0">
            <a:spAutoFit/>
          </a:bodyPr>
          <a:lstStyle/>
          <a:p>
            <a:pPr algn="ctr"/>
            <a:r>
              <a:rPr lang="en-US" sz="3200" b="1" dirty="0"/>
              <a:t>Panel Discussion: Retail </a:t>
            </a:r>
            <a:r>
              <a:rPr lang="en-US" sz="3200" b="1" dirty="0" smtClean="0"/>
              <a:t>Optimization:</a:t>
            </a:r>
          </a:p>
          <a:p>
            <a:pPr algn="ctr"/>
            <a:r>
              <a:rPr lang="en-US" sz="3200" b="1" dirty="0" smtClean="0"/>
              <a:t>The </a:t>
            </a:r>
            <a:r>
              <a:rPr lang="en-US" sz="3200" b="1" dirty="0"/>
              <a:t>Outside-The-Store Consumer </a:t>
            </a:r>
            <a:r>
              <a:rPr lang="en-US" sz="3200" b="1" dirty="0" smtClean="0"/>
              <a:t>Experience</a:t>
            </a:r>
          </a:p>
          <a:p>
            <a:pPr algn="ctr"/>
            <a:endParaRPr lang="en-US" sz="2400" b="1" dirty="0"/>
          </a:p>
          <a:p>
            <a:pPr algn="ctr"/>
            <a:r>
              <a:rPr lang="en-US" sz="2400" dirty="0" smtClean="0"/>
              <a:t>April 6, 2016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2446" y="685800"/>
            <a:ext cx="3706813" cy="202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I:\Documents and Settings\beches.JACKPOT\Desktop\temp.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040" y="5947270"/>
            <a:ext cx="8483013" cy="605930"/>
          </a:xfrm>
          <a:prstGeom prst="rect">
            <a:avLst/>
          </a:prstGeom>
          <a:noFill/>
          <a:effectLst>
            <a:reflection blurRad="6350" stA="50000" endA="300" endPos="5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0929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Documents and Settings\beches.JACKPOT\Desktop\temp.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 y="5947270"/>
            <a:ext cx="8483013" cy="605930"/>
          </a:xfrm>
          <a:prstGeom prst="rect">
            <a:avLst/>
          </a:prstGeom>
          <a:noFill/>
          <a:effectLst>
            <a:reflection blurRad="6350" stA="50000" endA="300" endPos="55000" dir="5400000" sy="-100000" algn="bl" rotWithShape="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04800" y="228600"/>
            <a:ext cx="8534400" cy="1200329"/>
          </a:xfrm>
          <a:prstGeom prst="rect">
            <a:avLst/>
          </a:prstGeom>
          <a:noFill/>
        </p:spPr>
        <p:txBody>
          <a:bodyPr wrap="square" rtlCol="0">
            <a:spAutoFit/>
          </a:bodyPr>
          <a:lstStyle/>
          <a:p>
            <a:pPr algn="ctr"/>
            <a:r>
              <a:rPr lang="en-US" sz="3600" b="1" dirty="0" smtClean="0">
                <a:solidFill>
                  <a:srgbClr val="002060"/>
                </a:solidFill>
              </a:rPr>
              <a:t>Customer Relationship Management Strategy CRM</a:t>
            </a:r>
            <a:endParaRPr lang="en-US" sz="3600" b="1" dirty="0">
              <a:solidFill>
                <a:srgbClr val="002060"/>
              </a:solidFill>
            </a:endParaRPr>
          </a:p>
        </p:txBody>
      </p:sp>
      <p:pic>
        <p:nvPicPr>
          <p:cNvPr id="1030" name="Picture 6" descr="http://macarthursmutterings.files.wordpress.com/2009/10/brand-mgr.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244475"/>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http://www.superoffice.com/blog/wp-content/uploads/2013/11/crm-strategy.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6950" y="1295400"/>
            <a:ext cx="46101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3502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Documents and Settings\beches.JACKPOT\Desktop\temp.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 y="5947270"/>
            <a:ext cx="8483013" cy="605930"/>
          </a:xfrm>
          <a:prstGeom prst="rect">
            <a:avLst/>
          </a:prstGeom>
          <a:noFill/>
          <a:effectLst>
            <a:reflection blurRad="6350" stA="50000" endA="300" endPos="55000" dir="5400000" sy="-100000" algn="bl" rotWithShape="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04800" y="228600"/>
            <a:ext cx="8534400" cy="646331"/>
          </a:xfrm>
          <a:prstGeom prst="rect">
            <a:avLst/>
          </a:prstGeom>
          <a:noFill/>
        </p:spPr>
        <p:txBody>
          <a:bodyPr wrap="square" rtlCol="0">
            <a:spAutoFit/>
          </a:bodyPr>
          <a:lstStyle/>
          <a:p>
            <a:pPr algn="ctr"/>
            <a:r>
              <a:rPr lang="en-US" sz="3600" b="1" dirty="0" smtClean="0">
                <a:solidFill>
                  <a:srgbClr val="002060"/>
                </a:solidFill>
              </a:rPr>
              <a:t>Social Strategy</a:t>
            </a:r>
            <a:endParaRPr lang="en-US" sz="3600" b="1" dirty="0">
              <a:solidFill>
                <a:srgbClr val="002060"/>
              </a:solidFill>
            </a:endParaRPr>
          </a:p>
        </p:txBody>
      </p:sp>
      <p:pic>
        <p:nvPicPr>
          <p:cNvPr id="1030" name="Picture 6" descr="http://macarthursmutterings.files.wordpress.com/2009/10/brand-mgr.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244475"/>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b="22228"/>
          <a:stretch/>
        </p:blipFill>
        <p:spPr bwMode="auto">
          <a:xfrm>
            <a:off x="1376008" y="972766"/>
            <a:ext cx="6391984" cy="4518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1677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Documents and Settings\beches.JACKPOT\Desktop\temp.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 y="5947270"/>
            <a:ext cx="8483013" cy="605930"/>
          </a:xfrm>
          <a:prstGeom prst="rect">
            <a:avLst/>
          </a:prstGeom>
          <a:noFill/>
          <a:effectLst>
            <a:reflection blurRad="6350" stA="50000" endA="300" endPos="55000" dir="5400000" sy="-100000" algn="bl" rotWithShape="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04800" y="228600"/>
            <a:ext cx="8534400" cy="646331"/>
          </a:xfrm>
          <a:prstGeom prst="rect">
            <a:avLst/>
          </a:prstGeom>
          <a:noFill/>
        </p:spPr>
        <p:txBody>
          <a:bodyPr wrap="square" rtlCol="0">
            <a:spAutoFit/>
          </a:bodyPr>
          <a:lstStyle/>
          <a:p>
            <a:pPr algn="ctr"/>
            <a:r>
              <a:rPr lang="en-US" sz="3600" b="1" dirty="0" smtClean="0">
                <a:solidFill>
                  <a:srgbClr val="002060"/>
                </a:solidFill>
              </a:rPr>
              <a:t>Lottery Omni-Channel</a:t>
            </a:r>
            <a:endParaRPr lang="en-US" sz="3600" b="1" dirty="0">
              <a:solidFill>
                <a:srgbClr val="002060"/>
              </a:solidFill>
            </a:endParaRPr>
          </a:p>
        </p:txBody>
      </p:sp>
      <p:pic>
        <p:nvPicPr>
          <p:cNvPr id="1030" name="Picture 6" descr="http://macarthursmutterings.files.wordpress.com/2009/10/brand-mgr.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244475"/>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ttps://rightnowcx.files.wordpress.com/2014/04/mcvsoc.png"/>
          <p:cNvPicPr>
            <a:picLocks noChangeAspect="1" noChangeArrowheads="1"/>
          </p:cNvPicPr>
          <p:nvPr/>
        </p:nvPicPr>
        <p:blipFill rotWithShape="1">
          <a:blip r:embed="rId5">
            <a:extLst>
              <a:ext uri="{28A0092B-C50C-407E-A947-70E740481C1C}">
                <a14:useLocalDpi xmlns:a14="http://schemas.microsoft.com/office/drawing/2010/main" val="0"/>
              </a:ext>
            </a:extLst>
          </a:blip>
          <a:srcRect l="56270" t="1971" r="1531" b="1749"/>
          <a:stretch/>
        </p:blipFill>
        <p:spPr bwMode="auto">
          <a:xfrm>
            <a:off x="2835612" y="990600"/>
            <a:ext cx="3472775" cy="4484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9504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Documents and Settings\beches.JACKPOT\Desktop\temp.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 y="5947270"/>
            <a:ext cx="8483013" cy="605930"/>
          </a:xfrm>
          <a:prstGeom prst="rect">
            <a:avLst/>
          </a:prstGeom>
          <a:noFill/>
          <a:effectLst>
            <a:reflection blurRad="6350" stA="50000" endA="300" endPos="55000" dir="5400000" sy="-100000" algn="bl" rotWithShape="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04800" y="228600"/>
            <a:ext cx="8534400" cy="646331"/>
          </a:xfrm>
          <a:prstGeom prst="rect">
            <a:avLst/>
          </a:prstGeom>
          <a:noFill/>
        </p:spPr>
        <p:txBody>
          <a:bodyPr wrap="square" rtlCol="0">
            <a:spAutoFit/>
          </a:bodyPr>
          <a:lstStyle/>
          <a:p>
            <a:pPr algn="ctr"/>
            <a:r>
              <a:rPr lang="en-US" sz="3600" b="1" dirty="0" smtClean="0">
                <a:solidFill>
                  <a:srgbClr val="002060"/>
                </a:solidFill>
              </a:rPr>
              <a:t>Account-Based Wagering (ABW)</a:t>
            </a:r>
            <a:endParaRPr lang="en-US" sz="3600" b="1" dirty="0">
              <a:solidFill>
                <a:srgbClr val="002060"/>
              </a:solidFill>
            </a:endParaRPr>
          </a:p>
        </p:txBody>
      </p:sp>
      <p:pic>
        <p:nvPicPr>
          <p:cNvPr id="1030" name="Picture 6" descr="http://macarthursmutterings.files.wordpress.com/2009/10/brand-mgr.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244475"/>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8193"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4448" y="1601628"/>
            <a:ext cx="6894195" cy="3321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9009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Documents and Settings\beches.JACKPOT\Desktop\temp.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 y="5947270"/>
            <a:ext cx="8483013" cy="605930"/>
          </a:xfrm>
          <a:prstGeom prst="rect">
            <a:avLst/>
          </a:prstGeom>
          <a:noFill/>
          <a:effectLst>
            <a:reflection blurRad="6350" stA="50000" endA="300" endPos="55000" dir="5400000" sy="-100000" algn="bl" rotWithShape="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15355" y="3334513"/>
            <a:ext cx="8534400" cy="646331"/>
          </a:xfrm>
          <a:prstGeom prst="rect">
            <a:avLst/>
          </a:prstGeom>
          <a:noFill/>
        </p:spPr>
        <p:txBody>
          <a:bodyPr wrap="square" rtlCol="0">
            <a:spAutoFit/>
          </a:bodyPr>
          <a:lstStyle/>
          <a:p>
            <a:pPr algn="ctr"/>
            <a:r>
              <a:rPr lang="en-US" sz="3600" b="1" dirty="0" smtClean="0">
                <a:solidFill>
                  <a:srgbClr val="002060"/>
                </a:solidFill>
              </a:rPr>
              <a:t>Thank You</a:t>
            </a:r>
            <a:endParaRPr lang="en-US" sz="3600" b="1" dirty="0">
              <a:solidFill>
                <a:srgbClr val="002060"/>
              </a:solidFill>
            </a:endParaRPr>
          </a:p>
        </p:txBody>
      </p:sp>
      <p:pic>
        <p:nvPicPr>
          <p:cNvPr id="1030" name="Picture 6" descr="http://macarthursmutterings.files.wordpress.com/2009/10/brand-mgr.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244475"/>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9149" y="304800"/>
            <a:ext cx="3706813" cy="202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942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Documents and Settings\beches.JACKPOT\Desktop\temp.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 y="5947270"/>
            <a:ext cx="8483013" cy="605930"/>
          </a:xfrm>
          <a:prstGeom prst="rect">
            <a:avLst/>
          </a:prstGeom>
          <a:noFill/>
          <a:effectLst>
            <a:reflection blurRad="6350" stA="50000" endA="300" endPos="55000" dir="5400000" sy="-100000" algn="bl" rotWithShape="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04800" y="228600"/>
            <a:ext cx="8534400" cy="1200329"/>
          </a:xfrm>
          <a:prstGeom prst="rect">
            <a:avLst/>
          </a:prstGeom>
          <a:noFill/>
        </p:spPr>
        <p:txBody>
          <a:bodyPr wrap="square" rtlCol="0">
            <a:spAutoFit/>
          </a:bodyPr>
          <a:lstStyle/>
          <a:p>
            <a:pPr algn="ctr"/>
            <a:r>
              <a:rPr lang="en-US" sz="3600" b="1" dirty="0" smtClean="0">
                <a:solidFill>
                  <a:srgbClr val="002060"/>
                </a:solidFill>
              </a:rPr>
              <a:t>Missouri Lottery:</a:t>
            </a:r>
          </a:p>
          <a:p>
            <a:pPr algn="ctr"/>
            <a:r>
              <a:rPr lang="en-US" sz="3600" b="1" dirty="0" smtClean="0">
                <a:solidFill>
                  <a:srgbClr val="002060"/>
                </a:solidFill>
              </a:rPr>
              <a:t>Mapping the Customer Journey</a:t>
            </a:r>
            <a:endParaRPr lang="en-US" sz="3600" b="1" dirty="0">
              <a:solidFill>
                <a:srgbClr val="002060"/>
              </a:solidFill>
            </a:endParaRPr>
          </a:p>
        </p:txBody>
      </p:sp>
      <p:pic>
        <p:nvPicPr>
          <p:cNvPr id="1030" name="Picture 6" descr="http://macarthursmutterings.files.wordpress.com/2009/10/brand-mgr.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244475"/>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204" t="18518" r="19337" b="5053"/>
          <a:stretch/>
        </p:blipFill>
        <p:spPr bwMode="auto">
          <a:xfrm>
            <a:off x="920566" y="1371600"/>
            <a:ext cx="7281959" cy="4378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6584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Documents and Settings\beches.JACKPOT\Desktop\temp.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 y="5947270"/>
            <a:ext cx="8483013" cy="605930"/>
          </a:xfrm>
          <a:prstGeom prst="rect">
            <a:avLst/>
          </a:prstGeom>
          <a:noFill/>
          <a:effectLst>
            <a:reflection blurRad="6350" stA="50000" endA="300" endPos="55000" dir="5400000" sy="-100000" algn="bl" rotWithShape="0"/>
          </a:effectLst>
          <a:extLst>
            <a:ext uri="{909E8E84-426E-40DD-AFC4-6F175D3DCCD1}">
              <a14:hiddenFill xmlns:a14="http://schemas.microsoft.com/office/drawing/2010/main">
                <a:solidFill>
                  <a:srgbClr val="FFFFFF"/>
                </a:solidFill>
              </a14:hiddenFill>
            </a:ext>
          </a:extLst>
        </p:spPr>
      </p:pic>
      <p:pic>
        <p:nvPicPr>
          <p:cNvPr id="1030" name="Picture 6" descr="http://macarthursmutterings.files.wordpress.com/2009/10/brand-mgr.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244475"/>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732" t="20281" r="11411" b="47868"/>
          <a:stretch/>
        </p:blipFill>
        <p:spPr bwMode="auto">
          <a:xfrm>
            <a:off x="85612" y="2412460"/>
            <a:ext cx="8982188" cy="2007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304800" y="228600"/>
            <a:ext cx="8534400" cy="1754326"/>
          </a:xfrm>
          <a:prstGeom prst="rect">
            <a:avLst/>
          </a:prstGeom>
          <a:noFill/>
        </p:spPr>
        <p:txBody>
          <a:bodyPr wrap="square" rtlCol="0">
            <a:spAutoFit/>
          </a:bodyPr>
          <a:lstStyle/>
          <a:p>
            <a:pPr algn="ctr"/>
            <a:r>
              <a:rPr lang="en-US" sz="3600" dirty="0">
                <a:solidFill>
                  <a:srgbClr val="002060"/>
                </a:solidFill>
              </a:rPr>
              <a:t>Customers Move Through A Continuum From </a:t>
            </a:r>
            <a:r>
              <a:rPr lang="en-US" sz="3600" b="1" dirty="0" smtClean="0">
                <a:solidFill>
                  <a:srgbClr val="002060"/>
                </a:solidFill>
              </a:rPr>
              <a:t>Awareness, </a:t>
            </a:r>
            <a:r>
              <a:rPr lang="en-US" sz="3600" b="1" dirty="0">
                <a:solidFill>
                  <a:srgbClr val="002060"/>
                </a:solidFill>
              </a:rPr>
              <a:t>Consideration, </a:t>
            </a:r>
            <a:endParaRPr lang="en-US" sz="3600" b="1" dirty="0" smtClean="0">
              <a:solidFill>
                <a:srgbClr val="002060"/>
              </a:solidFill>
            </a:endParaRPr>
          </a:p>
          <a:p>
            <a:pPr algn="ctr"/>
            <a:r>
              <a:rPr lang="en-US" sz="3600" b="1" dirty="0" smtClean="0">
                <a:solidFill>
                  <a:srgbClr val="002060"/>
                </a:solidFill>
              </a:rPr>
              <a:t>Conversion and </a:t>
            </a:r>
            <a:r>
              <a:rPr lang="en-US" sz="3600" b="1" dirty="0">
                <a:solidFill>
                  <a:srgbClr val="002060"/>
                </a:solidFill>
              </a:rPr>
              <a:t>Loyalty</a:t>
            </a:r>
          </a:p>
        </p:txBody>
      </p:sp>
    </p:spTree>
    <p:extLst>
      <p:ext uri="{BB962C8B-B14F-4D97-AF65-F5344CB8AC3E}">
        <p14:creationId xmlns:p14="http://schemas.microsoft.com/office/powerpoint/2010/main" val="811317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Documents and Settings\beches.JACKPOT\Desktop\temp.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 y="5947270"/>
            <a:ext cx="8483013" cy="605930"/>
          </a:xfrm>
          <a:prstGeom prst="rect">
            <a:avLst/>
          </a:prstGeom>
          <a:noFill/>
          <a:effectLst>
            <a:reflection blurRad="6350" stA="50000" endA="300" endPos="55000" dir="5400000" sy="-100000" algn="bl" rotWithShape="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04800" y="228600"/>
            <a:ext cx="8534400" cy="646331"/>
          </a:xfrm>
          <a:prstGeom prst="rect">
            <a:avLst/>
          </a:prstGeom>
          <a:noFill/>
        </p:spPr>
        <p:txBody>
          <a:bodyPr wrap="square" rtlCol="0">
            <a:spAutoFit/>
          </a:bodyPr>
          <a:lstStyle/>
          <a:p>
            <a:pPr algn="ctr"/>
            <a:r>
              <a:rPr lang="en-US" sz="3600" b="1" dirty="0" smtClean="0">
                <a:solidFill>
                  <a:srgbClr val="002060"/>
                </a:solidFill>
              </a:rPr>
              <a:t>How Can Lotteries Leverage Mobile Apps?</a:t>
            </a:r>
            <a:endParaRPr lang="en-US" sz="3600" b="1" dirty="0">
              <a:solidFill>
                <a:srgbClr val="002060"/>
              </a:solidFill>
            </a:endParaRPr>
          </a:p>
        </p:txBody>
      </p:sp>
      <p:pic>
        <p:nvPicPr>
          <p:cNvPr id="1030" name="Picture 6" descr="http://macarthursmutterings.files.wordpress.com/2009/10/brand-mgr.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136525"/>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pathspixels.com/images/sample_momobile_car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0750" y="800100"/>
            <a:ext cx="4762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payload.cargocollective.com/1/1/58452/790484/Lotto%20App%20Winner%20Search_2048.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01927" y="3581400"/>
            <a:ext cx="3519237" cy="222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351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Documents and Settings\beches.JACKPOT\Desktop\temp.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 y="5947270"/>
            <a:ext cx="8483013" cy="605930"/>
          </a:xfrm>
          <a:prstGeom prst="rect">
            <a:avLst/>
          </a:prstGeom>
          <a:noFill/>
          <a:effectLst>
            <a:reflection blurRad="6350" stA="50000" endA="300" endPos="55000" dir="5400000" sy="-100000" algn="bl" rotWithShape="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04800" y="228600"/>
            <a:ext cx="8534400" cy="1200329"/>
          </a:xfrm>
          <a:prstGeom prst="rect">
            <a:avLst/>
          </a:prstGeom>
          <a:noFill/>
        </p:spPr>
        <p:txBody>
          <a:bodyPr wrap="square" rtlCol="0">
            <a:spAutoFit/>
          </a:bodyPr>
          <a:lstStyle/>
          <a:p>
            <a:pPr algn="ctr"/>
            <a:r>
              <a:rPr lang="en-US" sz="3600" b="1" dirty="0" smtClean="0">
                <a:solidFill>
                  <a:srgbClr val="002060"/>
                </a:solidFill>
              </a:rPr>
              <a:t>Mobile App Customer Engagement = </a:t>
            </a:r>
          </a:p>
          <a:p>
            <a:pPr algn="ctr"/>
            <a:r>
              <a:rPr lang="en-US" sz="3600" b="1" dirty="0" smtClean="0">
                <a:solidFill>
                  <a:srgbClr val="002060"/>
                </a:solidFill>
              </a:rPr>
              <a:t>Customer Retention</a:t>
            </a:r>
            <a:endParaRPr lang="en-US" sz="3600" b="1" dirty="0">
              <a:solidFill>
                <a:srgbClr val="002060"/>
              </a:solidFill>
            </a:endParaRPr>
          </a:p>
        </p:txBody>
      </p:sp>
      <p:pic>
        <p:nvPicPr>
          <p:cNvPr id="1030" name="Picture 6" descr="http://macarthursmutterings.files.wordpress.com/2009/10/brand-mgr.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136525"/>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a3.mzstatic.com/us/r30/Purple69/v4/68/52/75/685275d3-1f1f-7cc4-f56d-29ce5ba55ff5/screen322x572.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1710362"/>
            <a:ext cx="1904396" cy="338296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www.njlottery.com/content/dam/portal/images/did-i-win/CheckYourTicket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7600" y="1710284"/>
            <a:ext cx="4286250" cy="3420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8544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Documents and Settings\beches.JACKPOT\Desktop\temp.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 y="5947270"/>
            <a:ext cx="8483013" cy="605930"/>
          </a:xfrm>
          <a:prstGeom prst="rect">
            <a:avLst/>
          </a:prstGeom>
          <a:noFill/>
          <a:effectLst>
            <a:reflection blurRad="6350" stA="50000" endA="300" endPos="55000" dir="5400000" sy="-100000" algn="bl" rotWithShape="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04800" y="228600"/>
            <a:ext cx="8534400" cy="646331"/>
          </a:xfrm>
          <a:prstGeom prst="rect">
            <a:avLst/>
          </a:prstGeom>
          <a:noFill/>
        </p:spPr>
        <p:txBody>
          <a:bodyPr wrap="square" rtlCol="0">
            <a:spAutoFit/>
          </a:bodyPr>
          <a:lstStyle/>
          <a:p>
            <a:pPr algn="ctr"/>
            <a:r>
              <a:rPr lang="en-US" sz="3600" b="1" dirty="0" smtClean="0">
                <a:solidFill>
                  <a:srgbClr val="002060"/>
                </a:solidFill>
              </a:rPr>
              <a:t>Mobile App Wallet</a:t>
            </a:r>
          </a:p>
        </p:txBody>
      </p:sp>
      <p:pic>
        <p:nvPicPr>
          <p:cNvPr id="1030" name="Picture 6" descr="http://macarthursmutterings.files.wordpress.com/2009/10/brand-mgr.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244475"/>
            <a:ext cx="19050" cy="952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717255" y="1175208"/>
            <a:ext cx="7688582" cy="830997"/>
          </a:xfrm>
          <a:prstGeom prst="rect">
            <a:avLst/>
          </a:prstGeom>
          <a:noFill/>
        </p:spPr>
        <p:txBody>
          <a:bodyPr wrap="square" rtlCol="0">
            <a:spAutoFit/>
          </a:bodyPr>
          <a:lstStyle/>
          <a:p>
            <a:pPr marL="342900" lvl="0" indent="-342900">
              <a:buFont typeface="Arial" panose="020B0604020202020204" pitchFamily="34" charset="0"/>
              <a:buChar char="•"/>
            </a:pPr>
            <a:r>
              <a:rPr lang="en-US" sz="2400" dirty="0"/>
              <a:t>1 in 5 smartphone users will use mobile payment by end of 2016.</a:t>
            </a:r>
            <a:endParaRPr lang="en-US" sz="2200" dirty="0" smtClean="0"/>
          </a:p>
        </p:txBody>
      </p:sp>
      <p:pic>
        <p:nvPicPr>
          <p:cNvPr id="16" name="Picture 4" descr="http://im.ziffdavisinternational.com/t/pcmag_uk/news/h/how-to-use-apple-pay/how-to-use-apple-pay_5us9.64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3184" y="2176799"/>
            <a:ext cx="5756724" cy="3238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3993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Documents and Settings\beches.JACKPOT\Desktop\temp.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 y="5947270"/>
            <a:ext cx="8483013" cy="605930"/>
          </a:xfrm>
          <a:prstGeom prst="rect">
            <a:avLst/>
          </a:prstGeom>
          <a:noFill/>
          <a:effectLst>
            <a:reflection blurRad="6350" stA="50000" endA="300" endPos="55000" dir="5400000" sy="-100000" algn="bl" rotWithShape="0"/>
          </a:effectLst>
          <a:extLst>
            <a:ext uri="{909E8E84-426E-40DD-AFC4-6F175D3DCCD1}">
              <a14:hiddenFill xmlns:a14="http://schemas.microsoft.com/office/drawing/2010/main">
                <a:solidFill>
                  <a:srgbClr val="FFFFFF"/>
                </a:solidFill>
              </a14:hiddenFill>
            </a:ext>
          </a:extLst>
        </p:spPr>
      </p:pic>
      <p:pic>
        <p:nvPicPr>
          <p:cNvPr id="1030" name="Picture 6" descr="http://macarthursmutterings.files.wordpress.com/2009/10/brand-mgr.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244475"/>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vendingtimes.com/Media/DesignImageLibrary/Intel_Dave-Perlmutter.jp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762000"/>
            <a:ext cx="3148760" cy="436103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vendingtimes.com/Media/DesignImageLibrary/Coca-Cola-Touch-Interactive-Machines.jpg"/>
          <p:cNvPicPr>
            <a:picLocks noChangeAspect="1" noChangeArrowheads="1"/>
          </p:cNvPicPr>
          <p:nvPr/>
        </p:nvPicPr>
        <p:blipFill rotWithShape="1">
          <a:blip r:embed="rId6">
            <a:extLst>
              <a:ext uri="{28A0092B-C50C-407E-A947-70E740481C1C}">
                <a14:useLocalDpi xmlns:a14="http://schemas.microsoft.com/office/drawing/2010/main" val="0"/>
              </a:ext>
            </a:extLst>
          </a:blip>
          <a:srcRect l="48794"/>
          <a:stretch/>
        </p:blipFill>
        <p:spPr bwMode="auto">
          <a:xfrm>
            <a:off x="4800600" y="1524000"/>
            <a:ext cx="3540948" cy="3111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5159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Documents and Settings\beches.JACKPOT\Desktop\temp.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 y="5947270"/>
            <a:ext cx="8483013" cy="605930"/>
          </a:xfrm>
          <a:prstGeom prst="rect">
            <a:avLst/>
          </a:prstGeom>
          <a:noFill/>
          <a:effectLst>
            <a:reflection blurRad="6350" stA="50000" endA="300" endPos="55000" dir="5400000" sy="-100000" algn="bl" rotWithShape="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04800" y="228600"/>
            <a:ext cx="8534400" cy="1200329"/>
          </a:xfrm>
          <a:prstGeom prst="rect">
            <a:avLst/>
          </a:prstGeom>
          <a:noFill/>
        </p:spPr>
        <p:txBody>
          <a:bodyPr wrap="square" rtlCol="0">
            <a:spAutoFit/>
          </a:bodyPr>
          <a:lstStyle/>
          <a:p>
            <a:pPr algn="ctr"/>
            <a:r>
              <a:rPr lang="en-US" sz="3600" b="1" dirty="0" smtClean="0">
                <a:solidFill>
                  <a:srgbClr val="002060"/>
                </a:solidFill>
              </a:rPr>
              <a:t>Beacon Technology =</a:t>
            </a:r>
          </a:p>
          <a:p>
            <a:pPr algn="ctr"/>
            <a:r>
              <a:rPr lang="en-US" sz="3600" b="1" dirty="0" smtClean="0">
                <a:solidFill>
                  <a:srgbClr val="002060"/>
                </a:solidFill>
              </a:rPr>
              <a:t>Proximity Marketing At Retail</a:t>
            </a:r>
            <a:endParaRPr lang="en-US" sz="3600" b="1" dirty="0">
              <a:solidFill>
                <a:srgbClr val="002060"/>
              </a:solidFill>
            </a:endParaRPr>
          </a:p>
        </p:txBody>
      </p:sp>
      <p:pic>
        <p:nvPicPr>
          <p:cNvPr id="1030" name="Picture 6" descr="http://macarthursmutterings.files.wordpress.com/2009/10/brand-mgr.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244475"/>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tatic2.businessinsider.com/image/53aaedd4eab8ea8f0508427f-400-/estimote-beac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428929"/>
            <a:ext cx="3810000" cy="390525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41.media.tumblr.com/02c71b5e30a3c4fe6633cac61ca6e6c3/tumblr_inline_nvh8nr9NC01tc3aub_500.jpg"/>
          <p:cNvPicPr>
            <a:picLocks noChangeAspect="1" noChangeArrowheads="1"/>
          </p:cNvPicPr>
          <p:nvPr/>
        </p:nvPicPr>
        <p:blipFill rotWithShape="1">
          <a:blip r:embed="rId6">
            <a:extLst>
              <a:ext uri="{28A0092B-C50C-407E-A947-70E740481C1C}">
                <a14:useLocalDpi xmlns:a14="http://schemas.microsoft.com/office/drawing/2010/main" val="0"/>
              </a:ext>
            </a:extLst>
          </a:blip>
          <a:srcRect l="14740" r="14383"/>
          <a:stretch/>
        </p:blipFill>
        <p:spPr bwMode="auto">
          <a:xfrm>
            <a:off x="4805890" y="1428929"/>
            <a:ext cx="3576110" cy="3905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021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Documents and Settings\beches.JACKPOT\Desktop\temp.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 y="5947270"/>
            <a:ext cx="8483013" cy="605930"/>
          </a:xfrm>
          <a:prstGeom prst="rect">
            <a:avLst/>
          </a:prstGeom>
          <a:noFill/>
          <a:effectLst>
            <a:reflection blurRad="6350" stA="50000" endA="300" endPos="55000" dir="5400000" sy="-100000" algn="bl" rotWithShape="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04800" y="228600"/>
            <a:ext cx="8534400" cy="1200329"/>
          </a:xfrm>
          <a:prstGeom prst="rect">
            <a:avLst/>
          </a:prstGeom>
          <a:noFill/>
        </p:spPr>
        <p:txBody>
          <a:bodyPr wrap="square" rtlCol="0">
            <a:spAutoFit/>
          </a:bodyPr>
          <a:lstStyle/>
          <a:p>
            <a:pPr algn="ctr"/>
            <a:r>
              <a:rPr lang="en-US" sz="3600" b="1" dirty="0" smtClean="0">
                <a:solidFill>
                  <a:srgbClr val="002060"/>
                </a:solidFill>
              </a:rPr>
              <a:t>How Can Lottery Loyalty Programs</a:t>
            </a:r>
          </a:p>
          <a:p>
            <a:pPr algn="ctr"/>
            <a:r>
              <a:rPr lang="en-US" sz="3600" b="1" dirty="0" smtClean="0">
                <a:solidFill>
                  <a:srgbClr val="002060"/>
                </a:solidFill>
              </a:rPr>
              <a:t>Increase Traffic At Retail?</a:t>
            </a:r>
            <a:endParaRPr lang="en-US" sz="3600" b="1" dirty="0">
              <a:solidFill>
                <a:srgbClr val="002060"/>
              </a:solidFill>
            </a:endParaRPr>
          </a:p>
        </p:txBody>
      </p:sp>
      <p:pic>
        <p:nvPicPr>
          <p:cNvPr id="1030" name="Picture 6" descr="http://macarthursmutterings.files.wordpress.com/2009/10/brand-mgr.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244475"/>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4624" y="1363052"/>
            <a:ext cx="2534752" cy="4502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389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10997</TotalTime>
  <Words>660</Words>
  <Application>Microsoft Office PowerPoint</Application>
  <PresentationFormat>On-screen Show (4:3)</PresentationFormat>
  <Paragraphs>183</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Missouri Lottery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GOEDDE</dc:creator>
  <cp:lastModifiedBy>Sonja Bechel</cp:lastModifiedBy>
  <cp:revision>310</cp:revision>
  <cp:lastPrinted>2016-03-31T19:40:26Z</cp:lastPrinted>
  <dcterms:created xsi:type="dcterms:W3CDTF">2013-01-09T19:46:51Z</dcterms:created>
  <dcterms:modified xsi:type="dcterms:W3CDTF">2016-04-04T20:55:20Z</dcterms:modified>
</cp:coreProperties>
</file>